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56" r:id="rId5"/>
    <p:sldId id="271" r:id="rId6"/>
    <p:sldId id="293" r:id="rId7"/>
    <p:sldId id="294" r:id="rId8"/>
    <p:sldId id="285" r:id="rId9"/>
    <p:sldId id="284" r:id="rId10"/>
    <p:sldId id="291" r:id="rId11"/>
    <p:sldId id="292" r:id="rId12"/>
    <p:sldId id="283" r:id="rId13"/>
    <p:sldId id="289" r:id="rId14"/>
    <p:sldId id="290" r:id="rId15"/>
    <p:sldId id="286" r:id="rId16"/>
    <p:sldId id="287" r:id="rId17"/>
    <p:sldId id="288"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93"/>
            <p14:sldId id="294"/>
            <p14:sldId id="285"/>
            <p14:sldId id="284"/>
            <p14:sldId id="291"/>
            <p14:sldId id="292"/>
            <p14:sldId id="283"/>
            <p14:sldId id="289"/>
            <p14:sldId id="290"/>
            <p14:sldId id="286"/>
            <p14:sldId id="287"/>
          </p14:sldIdLst>
        </p14:section>
        <p14:section name="Learn More" id="{2CC34DB2-6590-42C0-AD4B-A04C6060184E}">
          <p14:sldIdLst>
            <p14:sldId id="288"/>
          </p14:sldIdLst>
        </p14:section>
        <p14:section name="Learn More" id="{046B1C18-D699-45EB-A1E0-4DF014E63D4B}">
          <p14:sldIdLst>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245690-81D6-4D34-8312-DC2706C2118D}" v="18" dt="2021-10-20T06:38:31.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12/15/2021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12/15/2021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naveenlalam.github.io/GVSU-CIS641-Pand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3" descr="Multi-colored paper-craft art">
            <a:extLst>
              <a:ext uri="{FF2B5EF4-FFF2-40B4-BE49-F238E27FC236}">
                <a16:creationId xmlns:a16="http://schemas.microsoft.com/office/drawing/2014/main" id="{F41AD96C-E303-4603-AB2B-A9509DD97620}"/>
              </a:ext>
            </a:extLst>
          </p:cNvPr>
          <p:cNvPicPr>
            <a:picLocks noChangeAspect="1"/>
          </p:cNvPicPr>
          <p:nvPr/>
        </p:nvPicPr>
        <p:blipFill>
          <a:blip r:embed="rId3"/>
          <a:stretch>
            <a:fillRect/>
          </a:stretch>
        </p:blipFill>
        <p:spPr>
          <a:xfrm>
            <a:off x="209550" y="238125"/>
            <a:ext cx="11715749" cy="6391275"/>
          </a:xfrm>
          <a:prstGeom prst="rect">
            <a:avLst/>
          </a:prstGeom>
        </p:spPr>
      </p:pic>
      <p:sp>
        <p:nvSpPr>
          <p:cNvPr id="2" name="Title 1"/>
          <p:cNvSpPr>
            <a:spLocks noGrp="1"/>
          </p:cNvSpPr>
          <p:nvPr>
            <p:ph type="ctrTitle"/>
          </p:nvPr>
        </p:nvSpPr>
        <p:spPr>
          <a:xfrm>
            <a:off x="838200" y="1164324"/>
            <a:ext cx="10515600" cy="2387600"/>
          </a:xfrm>
        </p:spPr>
        <p:txBody>
          <a:bodyPr anchor="ctr" anchorCtr="0">
            <a:normAutofit/>
          </a:bodyPr>
          <a:lstStyle/>
          <a:p>
            <a:r>
              <a:rPr lang="en-US" sz="6000" b="1" dirty="0"/>
              <a:t>University Messaging System</a:t>
            </a:r>
          </a:p>
        </p:txBody>
      </p:sp>
      <p:sp>
        <p:nvSpPr>
          <p:cNvPr id="3" name="Subtitle 2"/>
          <p:cNvSpPr>
            <a:spLocks noGrp="1"/>
          </p:cNvSpPr>
          <p:nvPr>
            <p:ph type="subTitle" idx="4294967295"/>
          </p:nvPr>
        </p:nvSpPr>
        <p:spPr>
          <a:xfrm>
            <a:off x="855620" y="2933105"/>
            <a:ext cx="9382074" cy="1074119"/>
          </a:xfrm>
        </p:spPr>
        <p:txBody>
          <a:bodyPr>
            <a:noAutofit/>
          </a:bodyPr>
          <a:lstStyle/>
          <a:p>
            <a:pPr marL="0" indent="0">
              <a:buNone/>
            </a:pPr>
            <a:r>
              <a:rPr lang="en-US" sz="2800" b="1" dirty="0">
                <a:latin typeface="+mj-lt"/>
                <a:cs typeface="Arial" panose="020B0604020202020204" pitchFamily="34" charset="0"/>
              </a:rPr>
              <a:t>Team Name : Panda</a:t>
            </a:r>
          </a:p>
          <a:p>
            <a:pPr marL="0" indent="0">
              <a:buNone/>
            </a:pPr>
            <a:r>
              <a:rPr lang="en-US" sz="2800" b="1" dirty="0">
                <a:latin typeface="+mj-lt"/>
              </a:rPr>
              <a:t>Team member : Naveen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4BF8-72FA-4193-A15B-B6D1345F4714}"/>
              </a:ext>
            </a:extLst>
          </p:cNvPr>
          <p:cNvSpPr>
            <a:spLocks noGrp="1"/>
          </p:cNvSpPr>
          <p:nvPr>
            <p:ph type="title"/>
          </p:nvPr>
        </p:nvSpPr>
        <p:spPr/>
        <p:txBody>
          <a:bodyPr/>
          <a:lstStyle/>
          <a:p>
            <a:r>
              <a:rPr lang="en-IN" b="1" dirty="0"/>
              <a:t>Login screen from the application</a:t>
            </a:r>
            <a:endParaRPr lang="en-IN" dirty="0"/>
          </a:p>
        </p:txBody>
      </p:sp>
      <p:pic>
        <p:nvPicPr>
          <p:cNvPr id="5" name="Content Placeholder 4">
            <a:extLst>
              <a:ext uri="{FF2B5EF4-FFF2-40B4-BE49-F238E27FC236}">
                <a16:creationId xmlns:a16="http://schemas.microsoft.com/office/drawing/2014/main" id="{75C7BD53-86FE-422E-B68F-96A6C52DA236}"/>
              </a:ext>
            </a:extLst>
          </p:cNvPr>
          <p:cNvPicPr>
            <a:picLocks noGrp="1" noChangeAspect="1"/>
          </p:cNvPicPr>
          <p:nvPr>
            <p:ph sz="quarter" idx="10"/>
          </p:nvPr>
        </p:nvPicPr>
        <p:blipFill>
          <a:blip r:embed="rId2"/>
          <a:stretch>
            <a:fillRect/>
          </a:stretch>
        </p:blipFill>
        <p:spPr>
          <a:xfrm>
            <a:off x="521207" y="1295100"/>
            <a:ext cx="11111688" cy="4263018"/>
          </a:xfrm>
        </p:spPr>
      </p:pic>
    </p:spTree>
    <p:extLst>
      <p:ext uri="{BB962C8B-B14F-4D97-AF65-F5344CB8AC3E}">
        <p14:creationId xmlns:p14="http://schemas.microsoft.com/office/powerpoint/2010/main" val="12565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C5D6-257D-437B-86DE-77662A1A5A41}"/>
              </a:ext>
            </a:extLst>
          </p:cNvPr>
          <p:cNvSpPr>
            <a:spLocks noGrp="1"/>
          </p:cNvSpPr>
          <p:nvPr>
            <p:ph type="title"/>
          </p:nvPr>
        </p:nvSpPr>
        <p:spPr/>
        <p:txBody>
          <a:bodyPr/>
          <a:lstStyle/>
          <a:p>
            <a:r>
              <a:rPr lang="en-IN" dirty="0"/>
              <a:t>Registration screen from application</a:t>
            </a:r>
          </a:p>
        </p:txBody>
      </p:sp>
      <p:pic>
        <p:nvPicPr>
          <p:cNvPr id="9" name="Content Placeholder 8">
            <a:extLst>
              <a:ext uri="{FF2B5EF4-FFF2-40B4-BE49-F238E27FC236}">
                <a16:creationId xmlns:a16="http://schemas.microsoft.com/office/drawing/2014/main" id="{8C2074EA-BBAD-46E6-A9D1-5D58C6D658A6}"/>
              </a:ext>
            </a:extLst>
          </p:cNvPr>
          <p:cNvPicPr>
            <a:picLocks noGrp="1" noChangeAspect="1"/>
          </p:cNvPicPr>
          <p:nvPr>
            <p:ph sz="quarter" idx="10"/>
          </p:nvPr>
        </p:nvPicPr>
        <p:blipFill>
          <a:blip r:embed="rId2"/>
          <a:stretch>
            <a:fillRect/>
          </a:stretch>
        </p:blipFill>
        <p:spPr>
          <a:xfrm>
            <a:off x="521207" y="1224874"/>
            <a:ext cx="7120100" cy="5328326"/>
          </a:xfrm>
        </p:spPr>
      </p:pic>
    </p:spTree>
    <p:extLst>
      <p:ext uri="{BB962C8B-B14F-4D97-AF65-F5344CB8AC3E}">
        <p14:creationId xmlns:p14="http://schemas.microsoft.com/office/powerpoint/2010/main" val="285663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11A5-39C2-4D9A-A12A-E453D27146BE}"/>
              </a:ext>
            </a:extLst>
          </p:cNvPr>
          <p:cNvSpPr>
            <a:spLocks noGrp="1"/>
          </p:cNvSpPr>
          <p:nvPr>
            <p:ph type="title"/>
          </p:nvPr>
        </p:nvSpPr>
        <p:spPr/>
        <p:txBody>
          <a:bodyPr/>
          <a:lstStyle/>
          <a:p>
            <a:r>
              <a:rPr lang="en-IN" b="1" dirty="0"/>
              <a:t>Administration screen from the application</a:t>
            </a:r>
          </a:p>
        </p:txBody>
      </p:sp>
      <p:pic>
        <p:nvPicPr>
          <p:cNvPr id="6" name="Content Placeholder 5">
            <a:extLst>
              <a:ext uri="{FF2B5EF4-FFF2-40B4-BE49-F238E27FC236}">
                <a16:creationId xmlns:a16="http://schemas.microsoft.com/office/drawing/2014/main" id="{7083ADF8-156A-4990-A268-EAAD1A3DC594}"/>
              </a:ext>
            </a:extLst>
          </p:cNvPr>
          <p:cNvPicPr>
            <a:picLocks noGrp="1" noChangeAspect="1"/>
          </p:cNvPicPr>
          <p:nvPr>
            <p:ph sz="quarter" idx="10"/>
          </p:nvPr>
        </p:nvPicPr>
        <p:blipFill>
          <a:blip r:embed="rId2"/>
          <a:stretch>
            <a:fillRect/>
          </a:stretch>
        </p:blipFill>
        <p:spPr>
          <a:xfrm>
            <a:off x="656291" y="1475224"/>
            <a:ext cx="9715874" cy="5064939"/>
          </a:xfrm>
        </p:spPr>
      </p:pic>
    </p:spTree>
    <p:extLst>
      <p:ext uri="{BB962C8B-B14F-4D97-AF65-F5344CB8AC3E}">
        <p14:creationId xmlns:p14="http://schemas.microsoft.com/office/powerpoint/2010/main" val="87558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8F390877-06B5-4F4B-AB00-87FC6923FB13}"/>
              </a:ext>
            </a:extLst>
          </p:cNvPr>
          <p:cNvSpPr>
            <a:spLocks noGrp="1"/>
          </p:cNvSpPr>
          <p:nvPr>
            <p:ph sz="quarter" idx="10"/>
          </p:nvPr>
        </p:nvSpPr>
        <p:spPr>
          <a:xfrm>
            <a:off x="539496" y="4545106"/>
            <a:ext cx="2974669" cy="868142"/>
          </a:xfrm>
        </p:spPr>
        <p:txBody>
          <a:bodyPr/>
          <a:lstStyle/>
          <a:p>
            <a:endParaRPr lang="en-IN" dirty="0"/>
          </a:p>
        </p:txBody>
      </p:sp>
      <p:sp>
        <p:nvSpPr>
          <p:cNvPr id="8" name="Title 7">
            <a:extLst>
              <a:ext uri="{FF2B5EF4-FFF2-40B4-BE49-F238E27FC236}">
                <a16:creationId xmlns:a16="http://schemas.microsoft.com/office/drawing/2014/main" id="{360CAC7F-84B9-422F-B69E-E05D3BAA2BED}"/>
              </a:ext>
            </a:extLst>
          </p:cNvPr>
          <p:cNvSpPr>
            <a:spLocks noGrp="1"/>
          </p:cNvSpPr>
          <p:nvPr>
            <p:ph type="title"/>
          </p:nvPr>
        </p:nvSpPr>
        <p:spPr/>
        <p:txBody>
          <a:bodyPr/>
          <a:lstStyle/>
          <a:p>
            <a:r>
              <a:rPr lang="en-IN" dirty="0"/>
              <a:t>Messages Home Page</a:t>
            </a:r>
          </a:p>
        </p:txBody>
      </p:sp>
      <p:pic>
        <p:nvPicPr>
          <p:cNvPr id="4" name="Picture 3">
            <a:extLst>
              <a:ext uri="{FF2B5EF4-FFF2-40B4-BE49-F238E27FC236}">
                <a16:creationId xmlns:a16="http://schemas.microsoft.com/office/drawing/2014/main" id="{B6E80E4E-7296-4456-8522-E8FE928829A9}"/>
              </a:ext>
            </a:extLst>
          </p:cNvPr>
          <p:cNvPicPr>
            <a:picLocks noChangeAspect="1"/>
          </p:cNvPicPr>
          <p:nvPr/>
        </p:nvPicPr>
        <p:blipFill>
          <a:blip r:embed="rId2"/>
          <a:stretch>
            <a:fillRect/>
          </a:stretch>
        </p:blipFill>
        <p:spPr>
          <a:xfrm>
            <a:off x="521207" y="1342047"/>
            <a:ext cx="7308213" cy="4442845"/>
          </a:xfrm>
          <a:prstGeom prst="rect">
            <a:avLst/>
          </a:prstGeom>
        </p:spPr>
      </p:pic>
    </p:spTree>
    <p:extLst>
      <p:ext uri="{BB962C8B-B14F-4D97-AF65-F5344CB8AC3E}">
        <p14:creationId xmlns:p14="http://schemas.microsoft.com/office/powerpoint/2010/main" val="399398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4671-A945-4C98-B68E-3947F1666CE8}"/>
              </a:ext>
            </a:extLst>
          </p:cNvPr>
          <p:cNvSpPr>
            <a:spLocks noGrp="1"/>
          </p:cNvSpPr>
          <p:nvPr>
            <p:ph type="title"/>
          </p:nvPr>
        </p:nvSpPr>
        <p:spPr/>
        <p:txBody>
          <a:bodyPr/>
          <a:lstStyle/>
          <a:p>
            <a:r>
              <a:rPr lang="en-IN" b="1" dirty="0"/>
              <a:t>Project page</a:t>
            </a:r>
          </a:p>
        </p:txBody>
      </p:sp>
      <p:sp>
        <p:nvSpPr>
          <p:cNvPr id="3" name="Content Placeholder 2">
            <a:extLst>
              <a:ext uri="{FF2B5EF4-FFF2-40B4-BE49-F238E27FC236}">
                <a16:creationId xmlns:a16="http://schemas.microsoft.com/office/drawing/2014/main" id="{C3E3BD68-6926-4FA3-9CD7-ED3D50558FB4}"/>
              </a:ext>
            </a:extLst>
          </p:cNvPr>
          <p:cNvSpPr>
            <a:spLocks noGrp="1"/>
          </p:cNvSpPr>
          <p:nvPr>
            <p:ph sz="quarter" idx="10"/>
          </p:nvPr>
        </p:nvSpPr>
        <p:spPr/>
        <p:txBody>
          <a:bodyPr/>
          <a:lstStyle/>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https://naveenlalam.github.io/GVSU-CIS641-Panda/</a:t>
            </a:r>
            <a:endPar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Project page is updated with the latest artifacts</a:t>
            </a:r>
          </a:p>
          <a:p>
            <a:pPr>
              <a:lnSpc>
                <a:spcPct val="107000"/>
              </a:lnSpc>
              <a:spcAft>
                <a:spcPts val="800"/>
              </a:spcAft>
            </a:pPr>
            <a:endParaRPr lang="en-IN"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D27E7081-215C-467D-A7EC-C7CEF1F19FB1}"/>
              </a:ext>
            </a:extLst>
          </p:cNvPr>
          <p:cNvPicPr>
            <a:picLocks noChangeAspect="1"/>
          </p:cNvPicPr>
          <p:nvPr/>
        </p:nvPicPr>
        <p:blipFill>
          <a:blip r:embed="rId3"/>
          <a:stretch>
            <a:fillRect/>
          </a:stretch>
        </p:blipFill>
        <p:spPr>
          <a:xfrm>
            <a:off x="5586260" y="528918"/>
            <a:ext cx="6148542" cy="6047966"/>
          </a:xfrm>
          <a:prstGeom prst="rect">
            <a:avLst/>
          </a:prstGeom>
        </p:spPr>
      </p:pic>
    </p:spTree>
    <p:extLst>
      <p:ext uri="{BB962C8B-B14F-4D97-AF65-F5344CB8AC3E}">
        <p14:creationId xmlns:p14="http://schemas.microsoft.com/office/powerpoint/2010/main" val="56406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4671-A945-4C98-B68E-3947F1666CE8}"/>
              </a:ext>
            </a:extLst>
          </p:cNvPr>
          <p:cNvSpPr>
            <a:spLocks noGrp="1"/>
          </p:cNvSpPr>
          <p:nvPr>
            <p:ph type="title"/>
          </p:nvPr>
        </p:nvSpPr>
        <p:spPr/>
        <p:txBody>
          <a:bodyPr/>
          <a:lstStyle/>
          <a:p>
            <a:r>
              <a:rPr lang="en-IN" b="1" dirty="0"/>
              <a:t>Implementation Details</a:t>
            </a:r>
          </a:p>
        </p:txBody>
      </p:sp>
      <p:sp>
        <p:nvSpPr>
          <p:cNvPr id="3" name="Content Placeholder 2">
            <a:extLst>
              <a:ext uri="{FF2B5EF4-FFF2-40B4-BE49-F238E27FC236}">
                <a16:creationId xmlns:a16="http://schemas.microsoft.com/office/drawing/2014/main" id="{C3E3BD68-6926-4FA3-9CD7-ED3D50558FB4}"/>
              </a:ext>
            </a:extLst>
          </p:cNvPr>
          <p:cNvSpPr>
            <a:spLocks noGrp="1"/>
          </p:cNvSpPr>
          <p:nvPr>
            <p:ph sz="quarter" idx="10"/>
          </p:nvPr>
        </p:nvSpPr>
        <p:spPr/>
        <p:txBody>
          <a:bodyPr/>
          <a:lstStyle/>
          <a:p>
            <a:r>
              <a:rPr lang="en-IN" sz="1800" dirty="0"/>
              <a:t>UI – html</a:t>
            </a:r>
          </a:p>
          <a:p>
            <a:r>
              <a:rPr lang="en-IN" sz="1800" dirty="0"/>
              <a:t>Database – SQL lite</a:t>
            </a:r>
          </a:p>
          <a:p>
            <a:r>
              <a:rPr lang="en-IN" sz="1800" dirty="0"/>
              <a:t>Technology – Python, flask framework </a:t>
            </a:r>
            <a:endParaRPr lang="en-IN" dirty="0"/>
          </a:p>
          <a:p>
            <a:endParaRPr lang="en-IN" dirty="0"/>
          </a:p>
        </p:txBody>
      </p:sp>
    </p:spTree>
    <p:extLst>
      <p:ext uri="{BB962C8B-B14F-4D97-AF65-F5344CB8AC3E}">
        <p14:creationId xmlns:p14="http://schemas.microsoft.com/office/powerpoint/2010/main" val="356572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University Messaging System</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University Messaging System is a web-based communication system designed to help students and faculty to communicate with each other and with a group.</a:t>
            </a:r>
          </a:p>
          <a:p>
            <a:pPr marL="0" lvl="0" indent="0">
              <a:spcAft>
                <a:spcPts val="600"/>
              </a:spcAft>
              <a:buNone/>
              <a:defRPr/>
            </a:pPr>
            <a:r>
              <a:rPr lang="en-US" dirty="0">
                <a:latin typeface="Segoe UI" panose="020B0502040204020203" pitchFamily="34" charset="0"/>
                <a:cs typeface="Segoe UI" panose="020B0502040204020203" pitchFamily="34" charset="0"/>
              </a:rPr>
              <a:t>Users who require access to the system should be registering on the registration page. The request shall be forwarded to the Administrator for the final decision.</a:t>
            </a:r>
          </a:p>
          <a:p>
            <a:pPr marL="0" lvl="0" indent="0">
              <a:spcAft>
                <a:spcPts val="600"/>
              </a:spcAft>
              <a:buNone/>
              <a:defRPr/>
            </a:pPr>
            <a:r>
              <a:rPr lang="en-US" dirty="0">
                <a:latin typeface="Segoe UI" panose="020B0502040204020203" pitchFamily="34" charset="0"/>
                <a:cs typeface="Segoe UI" panose="020B0502040204020203" pitchFamily="34" charset="0"/>
              </a:rPr>
              <a:t>Approved users shall be able to login to the system, send, view and receive messages.</a:t>
            </a:r>
          </a:p>
        </p:txBody>
      </p:sp>
      <p:pic>
        <p:nvPicPr>
          <p:cNvPr id="3" name="Graphic 2" descr="Open envelope with solid fill">
            <a:extLst>
              <a:ext uri="{FF2B5EF4-FFF2-40B4-BE49-F238E27FC236}">
                <a16:creationId xmlns:a16="http://schemas.microsoft.com/office/drawing/2014/main" id="{601031B7-0F6F-4586-9467-C7B2722640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5294" y="1394010"/>
            <a:ext cx="4697506" cy="3871517"/>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What </a:t>
            </a:r>
            <a:r>
              <a:rPr lang="en-US" b="1">
                <a:latin typeface="Segoe UI Light" panose="020B0502040204020203" pitchFamily="34" charset="0"/>
                <a:cs typeface="Segoe UI Light" panose="020B0502040204020203" pitchFamily="34" charset="0"/>
              </a:rPr>
              <a:t>changed since </a:t>
            </a:r>
            <a:r>
              <a:rPr lang="en-US" b="1" dirty="0">
                <a:latin typeface="Segoe UI Light" panose="020B0502040204020203" pitchFamily="34" charset="0"/>
                <a:cs typeface="Segoe UI Light" panose="020B0502040204020203" pitchFamily="34" charset="0"/>
              </a:rPr>
              <a:t>midterm</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latin typeface="Segoe UI" panose="020B0502040204020203" pitchFamily="34" charset="0"/>
                <a:cs typeface="Segoe UI" panose="020B0502040204020203" pitchFamily="34" charset="0"/>
              </a:rPr>
              <a:t>Initial mockup screens were developed using paint and now html pages development completed.</a:t>
            </a:r>
          </a:p>
          <a:p>
            <a:pPr marL="0" lvl="0" indent="0">
              <a:spcAft>
                <a:spcPts val="600"/>
              </a:spcAft>
              <a:buNone/>
              <a:defRPr/>
            </a:pPr>
            <a:r>
              <a:rPr lang="en-US" sz="1800" dirty="0">
                <a:latin typeface="Segoe UI" panose="020B0502040204020203" pitchFamily="34" charset="0"/>
                <a:cs typeface="Segoe UI" panose="020B0502040204020203" pitchFamily="34" charset="0"/>
              </a:rPr>
              <a:t>Analysis and Design is completed.</a:t>
            </a:r>
          </a:p>
          <a:p>
            <a:pPr marL="0" lvl="0" indent="0">
              <a:spcAft>
                <a:spcPts val="600"/>
              </a:spcAft>
              <a:buNone/>
              <a:defRPr/>
            </a:pPr>
            <a:r>
              <a:rPr lang="en-US" sz="1800" dirty="0">
                <a:latin typeface="Segoe UI" panose="020B0502040204020203" pitchFamily="34" charset="0"/>
                <a:cs typeface="Segoe UI" panose="020B0502040204020203" pitchFamily="34" charset="0"/>
              </a:rPr>
              <a:t>Most of the code is completed.</a:t>
            </a:r>
          </a:p>
          <a:p>
            <a:pPr marL="0" lvl="0" indent="0">
              <a:spcAft>
                <a:spcPts val="600"/>
              </a:spcAft>
              <a:buNone/>
              <a:defRPr/>
            </a:pPr>
            <a:r>
              <a:rPr lang="en-US" sz="1800" dirty="0">
                <a:latin typeface="Segoe UI" panose="020B0502040204020203" pitchFamily="34" charset="0"/>
                <a:cs typeface="Segoe UI" panose="020B0502040204020203" pitchFamily="34" charset="0"/>
              </a:rPr>
              <a:t>Front-end to backed interaction is completed.</a:t>
            </a:r>
          </a:p>
        </p:txBody>
      </p:sp>
      <p:pic>
        <p:nvPicPr>
          <p:cNvPr id="3" name="Graphic 2" descr="Open envelope with solid fill">
            <a:extLst>
              <a:ext uri="{FF2B5EF4-FFF2-40B4-BE49-F238E27FC236}">
                <a16:creationId xmlns:a16="http://schemas.microsoft.com/office/drawing/2014/main" id="{601031B7-0F6F-4586-9467-C7B2722640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5294" y="1394010"/>
            <a:ext cx="4697506" cy="3871517"/>
          </a:xfrm>
          <a:prstGeom prst="rect">
            <a:avLst/>
          </a:prstGeom>
        </p:spPr>
      </p:pic>
    </p:spTree>
    <p:extLst>
      <p:ext uri="{BB962C8B-B14F-4D97-AF65-F5344CB8AC3E}">
        <p14:creationId xmlns:p14="http://schemas.microsoft.com/office/powerpoint/2010/main" val="384906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Change Management</a:t>
            </a:r>
          </a:p>
        </p:txBody>
      </p:sp>
      <p:sp>
        <p:nvSpPr>
          <p:cNvPr id="38" name="Content Placeholder 17"/>
          <p:cNvSpPr txBox="1">
            <a:spLocks/>
          </p:cNvSpPr>
          <p:nvPr/>
        </p:nvSpPr>
        <p:spPr>
          <a:xfrm>
            <a:off x="541610" y="1524708"/>
            <a:ext cx="11399378"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800" dirty="0">
                <a:latin typeface="Segoe UI" panose="020B0502040204020203" pitchFamily="34" charset="0"/>
                <a:cs typeface="Segoe UI" panose="020B0502040204020203" pitchFamily="34" charset="0"/>
              </a:rPr>
              <a:t>Training </a:t>
            </a:r>
          </a:p>
          <a:p>
            <a:pPr indent="0">
              <a:lnSpc>
                <a:spcPct val="107000"/>
              </a:lnSpc>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This is a browser-based application and people can be trained over skype or zoom meeting.Users can access the application during the training and register for access. The respective requests will be approved and they shall be able to login to the application.</a:t>
            </a:r>
            <a:r>
              <a:rPr lang="en-IN" sz="1400" dirty="0">
                <a:latin typeface="Calibri" panose="020F0502020204030204" pitchFamily="34" charset="0"/>
                <a:ea typeface="Calibri" panose="020F0502020204030204" pitchFamily="34" charset="0"/>
                <a:cs typeface="Times New Roman" panose="02020603050405020304" pitchFamily="18" charset="0"/>
              </a:rPr>
              <a:t> Application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documentation with help screenshots shall be available for them for reference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latin typeface="Segoe UI" panose="020B0502040204020203" pitchFamily="34" charset="0"/>
              <a:cs typeface="Segoe UI" panose="020B0502040204020203" pitchFamily="34" charset="0"/>
            </a:endParaRPr>
          </a:p>
          <a:p>
            <a:pPr>
              <a:spcAft>
                <a:spcPts val="600"/>
              </a:spcAft>
              <a:defRPr/>
            </a:pPr>
            <a:r>
              <a:rPr lang="en-US" sz="1600" dirty="0">
                <a:latin typeface="Segoe UI" panose="020B0502040204020203" pitchFamily="34" charset="0"/>
                <a:cs typeface="Segoe UI" panose="020B0502040204020203" pitchFamily="34" charset="0"/>
              </a:rPr>
              <a:t>Integration</a:t>
            </a:r>
          </a:p>
          <a:p>
            <a:pPr indent="0">
              <a:lnSpc>
                <a:spcPct val="107000"/>
              </a:lnSpc>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application code which is developed as part of this project is an open-ended and it flexible and open for modifications. As most of the technologies used in the project are open source and can be integrated with any other applications or software without any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issues.As</a:t>
            </a:r>
            <a:r>
              <a:rPr lang="en-US" sz="1400" dirty="0">
                <a:effectLst/>
                <a:latin typeface="Calibri" panose="020F0502020204030204" pitchFamily="34" charset="0"/>
                <a:ea typeface="Calibri" panose="020F0502020204030204" pitchFamily="34" charset="0"/>
                <a:cs typeface="Times New Roman" panose="02020603050405020304" pitchFamily="18" charset="0"/>
              </a:rPr>
              <a:t> a next step webservices shall be developed and exposed so that other applications in the ecosystem can consume them.</a:t>
            </a:r>
            <a:endParaRPr lang="en-US" sz="1100" dirty="0">
              <a:latin typeface="Segoe UI" panose="020B0502040204020203" pitchFamily="34" charset="0"/>
              <a:cs typeface="Segoe UI" panose="020B0502040204020203" pitchFamily="34" charset="0"/>
            </a:endParaRPr>
          </a:p>
          <a:p>
            <a:pPr>
              <a:spcAft>
                <a:spcPts val="600"/>
              </a:spcAft>
              <a:defRPr/>
            </a:pPr>
            <a:r>
              <a:rPr lang="en-US" sz="1800" dirty="0">
                <a:latin typeface="Segoe UI" panose="020B0502040204020203" pitchFamily="34" charset="0"/>
                <a:cs typeface="Segoe UI" panose="020B0502040204020203" pitchFamily="34" charset="0"/>
              </a:rPr>
              <a:t>Issues</a:t>
            </a:r>
          </a:p>
          <a:p>
            <a:pPr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Any issues discovered will be logged into JIRA and each issue would be assigned with a priority level like ‘critical’, ‘major’ and ‘minor’.</a:t>
            </a:r>
            <a:r>
              <a:rPr lang="en-IN" sz="1400" dirty="0">
                <a:effectLst/>
                <a:latin typeface="Calibri" panose="020F0502020204030204" pitchFamily="34" charset="0"/>
                <a:ea typeface="Calibri" panose="020F0502020204030204" pitchFamily="34" charset="0"/>
                <a:cs typeface="Times New Roman" panose="02020603050405020304" pitchFamily="18" charset="0"/>
              </a:rPr>
              <a:t>As next step feedback from Users shall be taken and depending on their requirement the issues with highest priority shall be fixed followed by low priority ones.</a:t>
            </a:r>
          </a:p>
          <a:p>
            <a:pPr>
              <a:spcAft>
                <a:spcPts val="600"/>
              </a:spcAft>
              <a:defRPr/>
            </a:pPr>
            <a:endParaRPr 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6288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B7BD-9658-4AAB-933C-F1C64379306D}"/>
              </a:ext>
            </a:extLst>
          </p:cNvPr>
          <p:cNvSpPr>
            <a:spLocks noGrp="1"/>
          </p:cNvSpPr>
          <p:nvPr>
            <p:ph type="title"/>
          </p:nvPr>
        </p:nvSpPr>
        <p:spPr/>
        <p:txBody>
          <a:bodyPr/>
          <a:lstStyle/>
          <a:p>
            <a:r>
              <a:rPr lang="en-IN" b="1" dirty="0"/>
              <a:t>Activity Diagram</a:t>
            </a:r>
          </a:p>
        </p:txBody>
      </p:sp>
      <p:pic>
        <p:nvPicPr>
          <p:cNvPr id="11" name="Content Placeholder 10">
            <a:extLst>
              <a:ext uri="{FF2B5EF4-FFF2-40B4-BE49-F238E27FC236}">
                <a16:creationId xmlns:a16="http://schemas.microsoft.com/office/drawing/2014/main" id="{A27AF877-9D97-4B4E-8859-07426FCD54BE}"/>
              </a:ext>
            </a:extLst>
          </p:cNvPr>
          <p:cNvPicPr>
            <a:picLocks noGrp="1" noChangeAspect="1"/>
          </p:cNvPicPr>
          <p:nvPr>
            <p:ph sz="quarter" idx="10"/>
          </p:nvPr>
        </p:nvPicPr>
        <p:blipFill>
          <a:blip r:embed="rId2"/>
          <a:stretch>
            <a:fillRect/>
          </a:stretch>
        </p:blipFill>
        <p:spPr>
          <a:xfrm>
            <a:off x="2102580" y="1435099"/>
            <a:ext cx="2003255" cy="5279465"/>
          </a:xfrm>
        </p:spPr>
      </p:pic>
    </p:spTree>
    <p:extLst>
      <p:ext uri="{BB962C8B-B14F-4D97-AF65-F5344CB8AC3E}">
        <p14:creationId xmlns:p14="http://schemas.microsoft.com/office/powerpoint/2010/main" val="6400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E86E-7F82-4C73-B99C-6DD06CDFB05B}"/>
              </a:ext>
            </a:extLst>
          </p:cNvPr>
          <p:cNvSpPr>
            <a:spLocks noGrp="1"/>
          </p:cNvSpPr>
          <p:nvPr>
            <p:ph type="title"/>
          </p:nvPr>
        </p:nvSpPr>
        <p:spPr/>
        <p:txBody>
          <a:bodyPr/>
          <a:lstStyle/>
          <a:p>
            <a:r>
              <a:rPr lang="en-IN" b="1" dirty="0"/>
              <a:t>Use Case diagram Administration</a:t>
            </a:r>
          </a:p>
        </p:txBody>
      </p:sp>
      <p:pic>
        <p:nvPicPr>
          <p:cNvPr id="5" name="Content Placeholder 4" descr="Diagram&#10;&#10;Description automatically generated">
            <a:extLst>
              <a:ext uri="{FF2B5EF4-FFF2-40B4-BE49-F238E27FC236}">
                <a16:creationId xmlns:a16="http://schemas.microsoft.com/office/drawing/2014/main" id="{069B1D9C-F666-4D06-9C82-96414FEA9A66}"/>
              </a:ext>
            </a:extLst>
          </p:cNvPr>
          <p:cNvPicPr>
            <a:picLocks noGrp="1" noChangeAspect="1"/>
          </p:cNvPicPr>
          <p:nvPr>
            <p:ph sz="quarter" idx="10"/>
          </p:nvPr>
        </p:nvPicPr>
        <p:blipFill>
          <a:blip r:embed="rId2"/>
          <a:stretch>
            <a:fillRect/>
          </a:stretch>
        </p:blipFill>
        <p:spPr>
          <a:xfrm>
            <a:off x="1679574" y="1913299"/>
            <a:ext cx="7292975" cy="4401775"/>
          </a:xfrm>
        </p:spPr>
      </p:pic>
    </p:spTree>
    <p:extLst>
      <p:ext uri="{BB962C8B-B14F-4D97-AF65-F5344CB8AC3E}">
        <p14:creationId xmlns:p14="http://schemas.microsoft.com/office/powerpoint/2010/main" val="381944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4393-4408-4666-A791-28959DE347B0}"/>
              </a:ext>
            </a:extLst>
          </p:cNvPr>
          <p:cNvSpPr>
            <a:spLocks noGrp="1"/>
          </p:cNvSpPr>
          <p:nvPr>
            <p:ph type="title"/>
          </p:nvPr>
        </p:nvSpPr>
        <p:spPr/>
        <p:txBody>
          <a:bodyPr/>
          <a:lstStyle/>
          <a:p>
            <a:r>
              <a:rPr lang="en-IN" dirty="0"/>
              <a:t>Use Case diagram Login</a:t>
            </a:r>
          </a:p>
        </p:txBody>
      </p:sp>
      <p:pic>
        <p:nvPicPr>
          <p:cNvPr id="5" name="Content Placeholder 4">
            <a:extLst>
              <a:ext uri="{FF2B5EF4-FFF2-40B4-BE49-F238E27FC236}">
                <a16:creationId xmlns:a16="http://schemas.microsoft.com/office/drawing/2014/main" id="{ABDDED80-B04E-4F87-A675-D36CA3DC3B11}"/>
              </a:ext>
            </a:extLst>
          </p:cNvPr>
          <p:cNvPicPr>
            <a:picLocks noGrp="1" noChangeAspect="1"/>
          </p:cNvPicPr>
          <p:nvPr>
            <p:ph sz="quarter" idx="10"/>
          </p:nvPr>
        </p:nvPicPr>
        <p:blipFill>
          <a:blip r:embed="rId2"/>
          <a:stretch>
            <a:fillRect/>
          </a:stretch>
        </p:blipFill>
        <p:spPr>
          <a:xfrm>
            <a:off x="790575" y="1657350"/>
            <a:ext cx="5009590" cy="4522039"/>
          </a:xfrm>
        </p:spPr>
      </p:pic>
    </p:spTree>
    <p:extLst>
      <p:ext uri="{BB962C8B-B14F-4D97-AF65-F5344CB8AC3E}">
        <p14:creationId xmlns:p14="http://schemas.microsoft.com/office/powerpoint/2010/main" val="18218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C3DE-B6B8-4D41-B0D0-3FEDEA0523FC}"/>
              </a:ext>
            </a:extLst>
          </p:cNvPr>
          <p:cNvSpPr>
            <a:spLocks noGrp="1"/>
          </p:cNvSpPr>
          <p:nvPr>
            <p:ph type="title"/>
          </p:nvPr>
        </p:nvSpPr>
        <p:spPr/>
        <p:txBody>
          <a:bodyPr/>
          <a:lstStyle/>
          <a:p>
            <a:r>
              <a:rPr lang="en-IN" dirty="0"/>
              <a:t>Use Case diagram Registration</a:t>
            </a:r>
          </a:p>
        </p:txBody>
      </p:sp>
      <p:pic>
        <p:nvPicPr>
          <p:cNvPr id="5" name="Content Placeholder 4">
            <a:extLst>
              <a:ext uri="{FF2B5EF4-FFF2-40B4-BE49-F238E27FC236}">
                <a16:creationId xmlns:a16="http://schemas.microsoft.com/office/drawing/2014/main" id="{AFCA3040-D9B2-450B-88B1-8E38FBAA0831}"/>
              </a:ext>
            </a:extLst>
          </p:cNvPr>
          <p:cNvPicPr>
            <a:picLocks noGrp="1" noChangeAspect="1"/>
          </p:cNvPicPr>
          <p:nvPr>
            <p:ph sz="quarter" idx="10"/>
          </p:nvPr>
        </p:nvPicPr>
        <p:blipFill>
          <a:blip r:embed="rId2"/>
          <a:stretch>
            <a:fillRect/>
          </a:stretch>
        </p:blipFill>
        <p:spPr>
          <a:xfrm>
            <a:off x="790575" y="1609725"/>
            <a:ext cx="5126131" cy="4751961"/>
          </a:xfrm>
        </p:spPr>
      </p:pic>
    </p:spTree>
    <p:extLst>
      <p:ext uri="{BB962C8B-B14F-4D97-AF65-F5344CB8AC3E}">
        <p14:creationId xmlns:p14="http://schemas.microsoft.com/office/powerpoint/2010/main" val="369862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2712CB75-56EA-44D7-BCDD-F77F6159ABA5}"/>
              </a:ext>
            </a:extLst>
          </p:cNvPr>
          <p:cNvSpPr txBox="1">
            <a:spLocks/>
          </p:cNvSpPr>
          <p:nvPr/>
        </p:nvSpPr>
        <p:spPr>
          <a:xfrm>
            <a:off x="521206" y="1305306"/>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sz="1600" dirty="0">
              <a:latin typeface="Segoe UI Light" panose="020B0502040204020203" pitchFamily="34" charset="0"/>
              <a:cs typeface="Segoe UI Light" panose="020B0502040204020203" pitchFamily="34" charset="0"/>
            </a:endParaRPr>
          </a:p>
        </p:txBody>
      </p:sp>
      <p:pic>
        <p:nvPicPr>
          <p:cNvPr id="33" name="Picture 32">
            <a:extLst>
              <a:ext uri="{FF2B5EF4-FFF2-40B4-BE49-F238E27FC236}">
                <a16:creationId xmlns:a16="http://schemas.microsoft.com/office/drawing/2014/main" id="{2DFC93EB-A5B4-478E-B614-611F49A79285}"/>
              </a:ext>
            </a:extLst>
          </p:cNvPr>
          <p:cNvPicPr>
            <a:picLocks noChangeAspect="1"/>
          </p:cNvPicPr>
          <p:nvPr/>
        </p:nvPicPr>
        <p:blipFill>
          <a:blip r:embed="rId2"/>
          <a:stretch>
            <a:fillRect/>
          </a:stretch>
        </p:blipFill>
        <p:spPr>
          <a:xfrm>
            <a:off x="5670926" y="235329"/>
            <a:ext cx="6275344" cy="6378197"/>
          </a:xfrm>
          <a:prstGeom prst="rect">
            <a:avLst/>
          </a:prstGeom>
        </p:spPr>
      </p:pic>
      <p:sp>
        <p:nvSpPr>
          <p:cNvPr id="39" name="Title 38">
            <a:extLst>
              <a:ext uri="{FF2B5EF4-FFF2-40B4-BE49-F238E27FC236}">
                <a16:creationId xmlns:a16="http://schemas.microsoft.com/office/drawing/2014/main" id="{823C6957-8BFE-482B-8A77-49985C2FA056}"/>
              </a:ext>
            </a:extLst>
          </p:cNvPr>
          <p:cNvSpPr>
            <a:spLocks noGrp="1"/>
          </p:cNvSpPr>
          <p:nvPr>
            <p:ph type="title"/>
          </p:nvPr>
        </p:nvSpPr>
        <p:spPr/>
        <p:txBody>
          <a:bodyPr/>
          <a:lstStyle/>
          <a:p>
            <a:r>
              <a:rPr lang="en-IN" b="1" dirty="0"/>
              <a:t>Use Case Description</a:t>
            </a:r>
          </a:p>
        </p:txBody>
      </p:sp>
      <p:pic>
        <p:nvPicPr>
          <p:cNvPr id="42" name="Content Placeholder 41" descr="Chat with solid fill">
            <a:extLst>
              <a:ext uri="{FF2B5EF4-FFF2-40B4-BE49-F238E27FC236}">
                <a16:creationId xmlns:a16="http://schemas.microsoft.com/office/drawing/2014/main" id="{10F2FCFD-C75E-479A-B2D9-CACF64BC1A8B}"/>
              </a:ext>
            </a:extLst>
          </p:cNvPr>
          <p:cNvPicPr>
            <a:picLocks noGrp="1" noChangeAspect="1"/>
          </p:cNvPicPr>
          <p:nvPr>
            <p:ph sz="quarter" idx="10"/>
          </p:nvPr>
        </p:nvPicPr>
        <p:blipFill>
          <a:blip r:embed="rId3">
            <a:extLst>
              <a:ext uri="{96DAC541-7B7A-43D3-8B79-37D633B846F1}">
                <asvg:svgBlip xmlns:asvg="http://schemas.microsoft.com/office/drawing/2016/SVG/main" r:embed="rId4"/>
              </a:ext>
            </a:extLst>
          </a:blip>
          <a:stretch>
            <a:fillRect/>
          </a:stretch>
        </p:blipFill>
        <p:spPr>
          <a:xfrm>
            <a:off x="814386" y="1785936"/>
            <a:ext cx="4624008" cy="4624008"/>
          </a:xfrm>
        </p:spPr>
      </p:pic>
    </p:spTree>
    <p:extLst>
      <p:ext uri="{BB962C8B-B14F-4D97-AF65-F5344CB8AC3E}">
        <p14:creationId xmlns:p14="http://schemas.microsoft.com/office/powerpoint/2010/main" val="137026708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2045902D-8BCA-4596-9829-0D7D1289C020}">
  <ds:schemaRefs>
    <ds:schemaRef ds:uri="http://purl.org/dc/terms/"/>
    <ds:schemaRef ds:uri="http://purl.org/dc/dcmitype/"/>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sharepoint/v3"/>
    <ds:schemaRef ds:uri="http://schemas.microsoft.com/office/infopath/2007/PartnerControls"/>
    <ds:schemaRef ds:uri="71af3243-3dd4-4a8d-8c0d-dd76da1f02a5"/>
    <ds:schemaRef ds:uri="230e9df3-be65-4c73-a93b-d1236ebd677e"/>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{CA74CC51-9542-4B63-919D-40E2E6A28ABC}tf10001108_win32</Template>
  <TotalTime>538</TotalTime>
  <Words>382</Words>
  <Application>Microsoft Office PowerPoint</Application>
  <PresentationFormat>Widescreen</PresentationFormat>
  <Paragraphs>37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vt:lpstr>
      <vt:lpstr>Segoe UI Light</vt:lpstr>
      <vt:lpstr>WelcomeDoc</vt:lpstr>
      <vt:lpstr>University Messaging System</vt:lpstr>
      <vt:lpstr>University Messaging System</vt:lpstr>
      <vt:lpstr>What changed since midterm</vt:lpstr>
      <vt:lpstr>Change Management</vt:lpstr>
      <vt:lpstr>Activity Diagram</vt:lpstr>
      <vt:lpstr>Use Case diagram Administration</vt:lpstr>
      <vt:lpstr>Use Case diagram Login</vt:lpstr>
      <vt:lpstr>Use Case diagram Registration</vt:lpstr>
      <vt:lpstr>Use Case Description</vt:lpstr>
      <vt:lpstr>Login screen from the application</vt:lpstr>
      <vt:lpstr>Registration screen from application</vt:lpstr>
      <vt:lpstr>Administration screen from the application</vt:lpstr>
      <vt:lpstr>Messages Home Page</vt:lpstr>
      <vt:lpstr>Project page</vt:lpstr>
      <vt:lpstr>Implementation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Messaging System</dc:title>
  <dc:creator>Naveen</dc:creator>
  <cp:keywords/>
  <cp:lastModifiedBy>Naveen</cp:lastModifiedBy>
  <cp:revision>17</cp:revision>
  <cp:lastPrinted>2021-10-20T22:33:46Z</cp:lastPrinted>
  <dcterms:created xsi:type="dcterms:W3CDTF">2021-10-20T04:30:36Z</dcterms:created>
  <dcterms:modified xsi:type="dcterms:W3CDTF">2021-12-16T01:02:30Z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