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146847054" r:id="rId3"/>
    <p:sldId id="262" r:id="rId4"/>
    <p:sldId id="263" r:id="rId5"/>
    <p:sldId id="265" r:id="rId6"/>
    <p:sldId id="266" r:id="rId7"/>
    <p:sldId id="2146847057" r:id="rId8"/>
    <p:sldId id="267" r:id="rId9"/>
    <p:sldId id="2146847056" r:id="rId10"/>
    <p:sldId id="268" r:id="rId11"/>
    <p:sldId id="2146847055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8EC20E35-A176-4012-BC5E-935CFFF8708E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7E7E7"/>
          </a:solidFill>
        </a:fill>
      </a:tcStyle>
    </a:band1H>
    <a:band1V>
      <a:tcStyle>
        <a:tcBdr/>
        <a:fill>
          <a:solidFill>
            <a:srgbClr val="E7E7E7"/>
          </a:solidFill>
        </a:fill>
      </a:tcStyle>
    </a:band1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0000"/>
          </a:solidFill>
        </a:fill>
      </a:tcStyle>
    </a:firstRow>
  </a:tblStyle>
  <a:tblStyle styleId="{616DA210-FB5B-4158-B5E0-FEB733F419B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000000"/>
          </a:solidFill>
        </a:fill>
      </a:tcStyle>
    </a:band1H>
    <a:band1V>
      <a:tcStyle>
        <a:tcBdr/>
        <a:fill>
          <a:solidFill>
            <a:srgbClr val="000000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  <a:tblStyle styleId="{BC89EF96-8CEA-46FF-86C4-4CE0E760980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4472C4"/>
          </a:solidFill>
        </a:fill>
      </a:tcStyle>
    </a:band1H>
    <a:band1V>
      <a:tcStyle>
        <a:tcBdr/>
        <a:fill>
          <a:solidFill>
            <a:srgbClr val="4472C4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2540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  <a:tblStyle styleId="{5940675A-B579-460E-94D1-54222C63F5D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</a:tblStyle>
  <a:tblStyle styleId="{85BE263C-DBD7-4A20-BB59-AAB30ACAA65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7E7E7"/>
          </a:solidFill>
        </a:fill>
      </a:tcStyle>
    </a:band1H>
    <a:band1V>
      <a:tcStyle>
        <a:tcBdr/>
        <a:fill>
          <a:solidFill>
            <a:srgbClr val="E7E7E7"/>
          </a:solidFill>
        </a:fill>
      </a:tcStyle>
    </a:band1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firstRow>
  </a:tblStyle>
  <a:tblStyle styleId="{EB9631B5-78F2-41C9-869B-9F39066F8104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7E7E7"/>
          </a:solidFill>
        </a:fill>
      </a:tcStyle>
    </a:band1H>
    <a:band1V>
      <a:tcStyle>
        <a:tcBdr/>
        <a:fill>
          <a:solidFill>
            <a:srgbClr val="E7E7E7"/>
          </a:solidFill>
        </a:fill>
      </a:tcStyle>
    </a:band1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FC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FC000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C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>
            <a:extLst>
              <a:ext uri="{FF2B5EF4-FFF2-40B4-BE49-F238E27FC236}">
                <a16:creationId xmlns:a16="http://schemas.microsoft.com/office/drawing/2014/main" id="{8DB9A1BA-05A6-199B-1CDD-BB735F9033E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4186AE74-696B-30FF-2ED1-C697D528565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F23615D-A5BB-4E52-B4EB-1D59C3DDF3EA}" type="datetime1">
              <a:rPr lang="en-IN"/>
              <a:pPr lvl="0"/>
              <a:t>04-04-2024</a:t>
            </a:fld>
            <a:endParaRPr lang="en-IN"/>
          </a:p>
        </p:txBody>
      </p:sp>
      <p:sp>
        <p:nvSpPr>
          <p:cNvPr id="10" name="Slide Image Placeholder 3">
            <a:extLst>
              <a:ext uri="{FF2B5EF4-FFF2-40B4-BE49-F238E27FC236}">
                <a16:creationId xmlns:a16="http://schemas.microsoft.com/office/drawing/2014/main" id="{FF8A7381-D0FA-12A6-8EE7-E3B5B3992B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1" name="Notes Placeholder 4">
            <a:extLst>
              <a:ext uri="{FF2B5EF4-FFF2-40B4-BE49-F238E27FC236}">
                <a16:creationId xmlns:a16="http://schemas.microsoft.com/office/drawing/2014/main" id="{747A2A63-D373-C38C-C110-6CCCD8D9205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E5DCF978-B58D-124C-6D33-8F1036CA165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3F072716-4C13-8889-E924-DC87E8EC9E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12AA4E7-A7B6-4751-93EB-12F347FDD9D6}" type="slidenum">
              <a:t>‹#›</a:t>
            </a:fld>
            <a:endParaRPr lang="en-IN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B4EE5-C1C6-4C0E-9017-1E25F2E983C6}" type="datetimeFigureOut"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A1847-C51B-45C0-A129-DC57DC1C25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1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CD8E60BE-3879-A661-1E69-3B9272D1F34F}"/>
              </a:ext>
            </a:extLst>
          </p:cNvPr>
          <p:cNvSpPr/>
          <p:nvPr/>
        </p:nvSpPr>
        <p:spPr>
          <a:xfrm>
            <a:off x="446538" y="457200"/>
            <a:ext cx="3703320" cy="94997"/>
          </a:xfrm>
          <a:prstGeom prst="rect">
            <a:avLst/>
          </a:prstGeom>
          <a:solidFill>
            <a:srgbClr val="465359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3BBFF7A-AADD-4572-9507-9EDFCED5D7D9}"/>
              </a:ext>
            </a:extLst>
          </p:cNvPr>
          <p:cNvSpPr/>
          <p:nvPr/>
        </p:nvSpPr>
        <p:spPr>
          <a:xfrm>
            <a:off x="8042148" y="453642"/>
            <a:ext cx="3703320" cy="98554"/>
          </a:xfrm>
          <a:prstGeom prst="rect">
            <a:avLst/>
          </a:prstGeom>
          <a:solidFill>
            <a:srgbClr val="969FA7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055640A-92E9-A08B-EB87-BDC1DF3FD6FB}"/>
              </a:ext>
            </a:extLst>
          </p:cNvPr>
          <p:cNvSpPr/>
          <p:nvPr/>
        </p:nvSpPr>
        <p:spPr>
          <a:xfrm>
            <a:off x="4241828" y="457200"/>
            <a:ext cx="3703320" cy="91440"/>
          </a:xfrm>
          <a:prstGeom prst="rect">
            <a:avLst/>
          </a:prstGeom>
          <a:solidFill>
            <a:srgbClr val="1CADE4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D9CEEFCE-5E3F-0DAD-2A6D-9199BA7F4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004" y="6437906"/>
            <a:ext cx="1125809" cy="365129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2" name="Footer Placeholder 8">
            <a:extLst>
              <a:ext uri="{FF2B5EF4-FFF2-40B4-BE49-F238E27FC236}">
                <a16:creationId xmlns:a16="http://schemas.microsoft.com/office/drawing/2014/main" id="{8462C994-72EC-7E3C-89DC-8477DBC5E5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81192" y="6423916"/>
            <a:ext cx="691720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18E37418-B300-24E3-FDFA-433668A3A2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558302" y="6423916"/>
            <a:ext cx="105251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9273117C-D24A-476F-AA08-7C0D480ED2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298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>
            <a:extLst>
              <a:ext uri="{FF2B5EF4-FFF2-40B4-BE49-F238E27FC236}">
                <a16:creationId xmlns:a16="http://schemas.microsoft.com/office/drawing/2014/main" id="{9DE82DD1-F278-C620-DA0D-58D22D75F0D8}"/>
              </a:ext>
            </a:extLst>
          </p:cNvPr>
          <p:cNvSpPr/>
          <p:nvPr/>
        </p:nvSpPr>
        <p:spPr>
          <a:xfrm>
            <a:off x="446538" y="457200"/>
            <a:ext cx="3703320" cy="94997"/>
          </a:xfrm>
          <a:prstGeom prst="rect">
            <a:avLst/>
          </a:prstGeom>
          <a:solidFill>
            <a:srgbClr val="465359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D74E1F7-19A0-840B-086E-7001B6F2DB8E}"/>
              </a:ext>
            </a:extLst>
          </p:cNvPr>
          <p:cNvSpPr/>
          <p:nvPr/>
        </p:nvSpPr>
        <p:spPr>
          <a:xfrm>
            <a:off x="8042148" y="453642"/>
            <a:ext cx="3703320" cy="98554"/>
          </a:xfrm>
          <a:prstGeom prst="rect">
            <a:avLst/>
          </a:prstGeom>
          <a:solidFill>
            <a:srgbClr val="969FA7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BD7646A-EA69-21A2-1F5E-F0A0BB8F2516}"/>
              </a:ext>
            </a:extLst>
          </p:cNvPr>
          <p:cNvSpPr/>
          <p:nvPr/>
        </p:nvSpPr>
        <p:spPr>
          <a:xfrm>
            <a:off x="4241828" y="457200"/>
            <a:ext cx="3703320" cy="91440"/>
          </a:xfrm>
          <a:prstGeom prst="rect">
            <a:avLst/>
          </a:prstGeom>
          <a:solidFill>
            <a:srgbClr val="1CADE4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6" name="Picture 7" descr="Logo&#10;&#10;Description automatically generated">
            <a:extLst>
              <a:ext uri="{FF2B5EF4-FFF2-40B4-BE49-F238E27FC236}">
                <a16:creationId xmlns:a16="http://schemas.microsoft.com/office/drawing/2014/main" id="{96CD8028-B2F7-D59D-D7A4-CD5FE86FE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004" y="6437906"/>
            <a:ext cx="1125809" cy="365129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B64C6DB-C699-48CF-143E-1666AD80EE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558302" y="6423916"/>
            <a:ext cx="105251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37B46FA-E801-48C9-84B9-2D2F3FEC98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4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EA57711-8288-2BC8-90BC-D270870821F2}"/>
              </a:ext>
            </a:extLst>
          </p:cNvPr>
          <p:cNvSpPr/>
          <p:nvPr/>
        </p:nvSpPr>
        <p:spPr>
          <a:xfrm>
            <a:off x="8058150" y="599727"/>
            <a:ext cx="3687318" cy="5816946"/>
          </a:xfrm>
          <a:prstGeom prst="rect">
            <a:avLst/>
          </a:prstGeom>
          <a:solidFill>
            <a:srgbClr val="465359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Vertical Title 1">
            <a:extLst>
              <a:ext uri="{FF2B5EF4-FFF2-40B4-BE49-F238E27FC236}">
                <a16:creationId xmlns:a16="http://schemas.microsoft.com/office/drawing/2014/main" id="{9EEAE0DB-0D62-97AC-3441-C68545FCA221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204197" y="863595"/>
            <a:ext cx="3124203" cy="4807329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FBE042CC-885A-280C-1A73-D000255F292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774926" y="863595"/>
            <a:ext cx="7161626" cy="4807329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E7284AD-966E-91C0-072E-00DAE46BD0AB}"/>
              </a:ext>
            </a:extLst>
          </p:cNvPr>
          <p:cNvSpPr/>
          <p:nvPr/>
        </p:nvSpPr>
        <p:spPr>
          <a:xfrm>
            <a:off x="446538" y="457200"/>
            <a:ext cx="3703320" cy="94997"/>
          </a:xfrm>
          <a:prstGeom prst="rect">
            <a:avLst/>
          </a:prstGeom>
          <a:solidFill>
            <a:srgbClr val="969FA7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3679A26-C0BB-291B-DDF3-40CF3254ACEF}"/>
              </a:ext>
            </a:extLst>
          </p:cNvPr>
          <p:cNvSpPr/>
          <p:nvPr/>
        </p:nvSpPr>
        <p:spPr>
          <a:xfrm>
            <a:off x="8042148" y="453642"/>
            <a:ext cx="3703320" cy="98554"/>
          </a:xfrm>
          <a:prstGeom prst="rect">
            <a:avLst/>
          </a:prstGeom>
          <a:solidFill>
            <a:srgbClr val="465359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59BC877B-9004-FC05-7EAA-386D8EF67E98}"/>
              </a:ext>
            </a:extLst>
          </p:cNvPr>
          <p:cNvSpPr/>
          <p:nvPr/>
        </p:nvSpPr>
        <p:spPr>
          <a:xfrm>
            <a:off x="4241828" y="457200"/>
            <a:ext cx="3703320" cy="91440"/>
          </a:xfrm>
          <a:prstGeom prst="rect">
            <a:avLst/>
          </a:prstGeom>
          <a:solidFill>
            <a:srgbClr val="1CADE4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Date Placeholder 10">
            <a:extLst>
              <a:ext uri="{FF2B5EF4-FFF2-40B4-BE49-F238E27FC236}">
                <a16:creationId xmlns:a16="http://schemas.microsoft.com/office/drawing/2014/main" id="{F4940F38-B7F6-88EA-233E-25BC3A78BF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605951" y="6423916"/>
            <a:ext cx="2844798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A54AF84-F882-4DB9-B3C4-A85B24D68DA5}" type="datetime1">
              <a:rPr lang="en-US"/>
              <a:pPr lvl="0"/>
              <a:t>4/4/2024</a:t>
            </a:fld>
            <a:endParaRPr lang="en-US"/>
          </a:p>
        </p:txBody>
      </p:sp>
      <p:sp>
        <p:nvSpPr>
          <p:cNvPr id="9" name="Footer Placeholder 11">
            <a:extLst>
              <a:ext uri="{FF2B5EF4-FFF2-40B4-BE49-F238E27FC236}">
                <a16:creationId xmlns:a16="http://schemas.microsoft.com/office/drawing/2014/main" id="{B7704991-1809-96A7-6D62-29F658CF802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81192" y="6423916"/>
            <a:ext cx="691720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id="{5480F530-9E32-6305-2CC7-277C833394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558302" y="6423916"/>
            <a:ext cx="105251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2825551-D407-44E8-BF84-FAF1F3F6F0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54769CB6-D4A4-D808-E602-01F4D59EEED3}"/>
              </a:ext>
            </a:extLst>
          </p:cNvPr>
          <p:cNvSpPr/>
          <p:nvPr/>
        </p:nvSpPr>
        <p:spPr>
          <a:xfrm>
            <a:off x="446538" y="457200"/>
            <a:ext cx="3703320" cy="94997"/>
          </a:xfrm>
          <a:prstGeom prst="rect">
            <a:avLst/>
          </a:prstGeom>
          <a:solidFill>
            <a:srgbClr val="465359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80990AC-EE24-2887-BE57-26055B4A21D3}"/>
              </a:ext>
            </a:extLst>
          </p:cNvPr>
          <p:cNvSpPr/>
          <p:nvPr/>
        </p:nvSpPr>
        <p:spPr>
          <a:xfrm>
            <a:off x="8042148" y="453642"/>
            <a:ext cx="3703320" cy="98554"/>
          </a:xfrm>
          <a:prstGeom prst="rect">
            <a:avLst/>
          </a:prstGeom>
          <a:solidFill>
            <a:srgbClr val="969FA7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7A461C3-CCAF-E462-3C8B-78304511F3A7}"/>
              </a:ext>
            </a:extLst>
          </p:cNvPr>
          <p:cNvSpPr/>
          <p:nvPr/>
        </p:nvSpPr>
        <p:spPr>
          <a:xfrm>
            <a:off x="4241828" y="457200"/>
            <a:ext cx="3703320" cy="91440"/>
          </a:xfrm>
          <a:prstGeom prst="rect">
            <a:avLst/>
          </a:prstGeom>
          <a:solidFill>
            <a:srgbClr val="1CADE4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7" descr="Logo&#10;&#10;Description automatically generated">
            <a:extLst>
              <a:ext uri="{FF2B5EF4-FFF2-40B4-BE49-F238E27FC236}">
                <a16:creationId xmlns:a16="http://schemas.microsoft.com/office/drawing/2014/main" id="{8FB040D0-34F1-F13D-6B3C-F15E4B4B0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004" y="6437906"/>
            <a:ext cx="1125809" cy="365129"/>
          </a:xfrm>
          <a:prstGeom prst="rect">
            <a:avLst/>
          </a:prstGeom>
          <a:noFill/>
          <a:ln cap="rnd">
            <a:noFill/>
          </a:ln>
        </p:spPr>
      </p:pic>
    </p:spTree>
    <p:extLst>
      <p:ext uri="{BB962C8B-B14F-4D97-AF65-F5344CB8AC3E}">
        <p14:creationId xmlns:p14="http://schemas.microsoft.com/office/powerpoint/2010/main" val="11645281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1DF84136-CCC1-5EE5-16C1-193EBC47332B}"/>
              </a:ext>
            </a:extLst>
          </p:cNvPr>
          <p:cNvSpPr/>
          <p:nvPr/>
        </p:nvSpPr>
        <p:spPr>
          <a:xfrm>
            <a:off x="446538" y="457200"/>
            <a:ext cx="3703320" cy="94997"/>
          </a:xfrm>
          <a:prstGeom prst="rect">
            <a:avLst/>
          </a:prstGeom>
          <a:solidFill>
            <a:srgbClr val="465359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BB9E26B-A6B9-972D-0233-428C061AD873}"/>
              </a:ext>
            </a:extLst>
          </p:cNvPr>
          <p:cNvSpPr/>
          <p:nvPr/>
        </p:nvSpPr>
        <p:spPr>
          <a:xfrm>
            <a:off x="8042148" y="453642"/>
            <a:ext cx="3703320" cy="98554"/>
          </a:xfrm>
          <a:prstGeom prst="rect">
            <a:avLst/>
          </a:prstGeom>
          <a:solidFill>
            <a:srgbClr val="969FA7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735F802-8D0A-1FBB-649E-24601A66CA7F}"/>
              </a:ext>
            </a:extLst>
          </p:cNvPr>
          <p:cNvSpPr/>
          <p:nvPr/>
        </p:nvSpPr>
        <p:spPr>
          <a:xfrm>
            <a:off x="4241828" y="457200"/>
            <a:ext cx="3703320" cy="91440"/>
          </a:xfrm>
          <a:prstGeom prst="rect">
            <a:avLst/>
          </a:prstGeom>
          <a:solidFill>
            <a:srgbClr val="1CADE4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C87ACD0C-A042-A8F4-568D-98254ECA6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004" y="6437906"/>
            <a:ext cx="1125809" cy="365129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2" name="Footer Placeholder 8">
            <a:extLst>
              <a:ext uri="{FF2B5EF4-FFF2-40B4-BE49-F238E27FC236}">
                <a16:creationId xmlns:a16="http://schemas.microsoft.com/office/drawing/2014/main" id="{D10D4B3B-67CB-4E16-571C-665B0C36611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81192" y="6423916"/>
            <a:ext cx="691720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83D6144-CEC9-416C-7BBC-AF05DDE5E3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558302" y="6423916"/>
            <a:ext cx="105251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934B9AD-DD24-4EFA-BC05-F12D35A2A7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7A96A07D-0DA1-B486-D872-B81469FAB132}"/>
              </a:ext>
            </a:extLst>
          </p:cNvPr>
          <p:cNvSpPr/>
          <p:nvPr/>
        </p:nvSpPr>
        <p:spPr>
          <a:xfrm>
            <a:off x="446538" y="457200"/>
            <a:ext cx="3703320" cy="94997"/>
          </a:xfrm>
          <a:prstGeom prst="rect">
            <a:avLst/>
          </a:prstGeom>
          <a:solidFill>
            <a:srgbClr val="465359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8B683DC-C0D2-A008-B5C8-206EC98F65A5}"/>
              </a:ext>
            </a:extLst>
          </p:cNvPr>
          <p:cNvSpPr/>
          <p:nvPr/>
        </p:nvSpPr>
        <p:spPr>
          <a:xfrm>
            <a:off x="8042148" y="453642"/>
            <a:ext cx="3703320" cy="98554"/>
          </a:xfrm>
          <a:prstGeom prst="rect">
            <a:avLst/>
          </a:prstGeom>
          <a:solidFill>
            <a:srgbClr val="969FA7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37DB1BC-21CA-F948-FB0D-04F54E5084A4}"/>
              </a:ext>
            </a:extLst>
          </p:cNvPr>
          <p:cNvSpPr/>
          <p:nvPr/>
        </p:nvSpPr>
        <p:spPr>
          <a:xfrm>
            <a:off x="4241828" y="457200"/>
            <a:ext cx="3703320" cy="91440"/>
          </a:xfrm>
          <a:prstGeom prst="rect">
            <a:avLst/>
          </a:prstGeom>
          <a:solidFill>
            <a:srgbClr val="1CADE4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8D59BF75-D023-D031-D138-FA6B554CF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004" y="6437906"/>
            <a:ext cx="1125809" cy="365129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4B5E8D0D-392F-5CDF-DC02-807A44099D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81192" y="6423916"/>
            <a:ext cx="691720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075E3F74-EBB0-E97E-FCC0-8892F8E3A3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558302" y="6423916"/>
            <a:ext cx="105251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6B9A773-C7FC-4E85-81F8-2077A5D795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2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8A35EF7-9D2C-F205-69C0-030099AE6181}"/>
              </a:ext>
            </a:extLst>
          </p:cNvPr>
          <p:cNvSpPr/>
          <p:nvPr/>
        </p:nvSpPr>
        <p:spPr>
          <a:xfrm>
            <a:off x="446538" y="457200"/>
            <a:ext cx="3703320" cy="94997"/>
          </a:xfrm>
          <a:prstGeom prst="rect">
            <a:avLst/>
          </a:prstGeom>
          <a:solidFill>
            <a:srgbClr val="465359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5E0691D-5B00-668D-98C0-03E47766B069}"/>
              </a:ext>
            </a:extLst>
          </p:cNvPr>
          <p:cNvSpPr/>
          <p:nvPr/>
        </p:nvSpPr>
        <p:spPr>
          <a:xfrm>
            <a:off x="8042148" y="453642"/>
            <a:ext cx="3703320" cy="98554"/>
          </a:xfrm>
          <a:prstGeom prst="rect">
            <a:avLst/>
          </a:prstGeom>
          <a:solidFill>
            <a:srgbClr val="969FA7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4051F599-9987-CA64-3F27-162E57DDB143}"/>
              </a:ext>
            </a:extLst>
          </p:cNvPr>
          <p:cNvSpPr/>
          <p:nvPr/>
        </p:nvSpPr>
        <p:spPr>
          <a:xfrm>
            <a:off x="4241828" y="457200"/>
            <a:ext cx="3703320" cy="91440"/>
          </a:xfrm>
          <a:prstGeom prst="rect">
            <a:avLst/>
          </a:prstGeom>
          <a:solidFill>
            <a:srgbClr val="1CADE4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7" descr="Logo&#10;&#10;Description automatically generated">
            <a:extLst>
              <a:ext uri="{FF2B5EF4-FFF2-40B4-BE49-F238E27FC236}">
                <a16:creationId xmlns:a16="http://schemas.microsoft.com/office/drawing/2014/main" id="{411367CF-7FE4-4541-7AED-E63FAC5DB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004" y="6437906"/>
            <a:ext cx="1125809" cy="365129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9D876A6-F42A-27F6-C22A-1C458AC8090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416033" y="2926052"/>
            <a:ext cx="5194770" cy="2934995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6">
            <a:extLst>
              <a:ext uri="{FF2B5EF4-FFF2-40B4-BE49-F238E27FC236}">
                <a16:creationId xmlns:a16="http://schemas.microsoft.com/office/drawing/2014/main" id="{F5EF28B6-8D3F-B58F-249F-0DBFC5BFDB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605951" y="6423916"/>
            <a:ext cx="2844798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CE5F7A9-F821-4B53-9D26-7127A97E2429}" type="datetime1">
              <a:rPr lang="en-US"/>
              <a:pPr lvl="0"/>
              <a:t>4/4/2024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3F20307-7F1D-9009-B1ED-F9C40FE3D74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81192" y="6423916"/>
            <a:ext cx="691720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C74166A-2BF0-E021-84C7-44BB3C023A4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558302" y="6423916"/>
            <a:ext cx="105251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998B041B-E222-487E-874A-D831C744C3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ABFD7420-9B28-58A7-0A4A-5CC57F15E643}"/>
              </a:ext>
            </a:extLst>
          </p:cNvPr>
          <p:cNvSpPr/>
          <p:nvPr/>
        </p:nvSpPr>
        <p:spPr>
          <a:xfrm>
            <a:off x="446538" y="457200"/>
            <a:ext cx="3703320" cy="94997"/>
          </a:xfrm>
          <a:prstGeom prst="rect">
            <a:avLst/>
          </a:prstGeom>
          <a:solidFill>
            <a:srgbClr val="465359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4EA1FAB-2DC1-FA32-3EFC-AE445DC1E9E7}"/>
              </a:ext>
            </a:extLst>
          </p:cNvPr>
          <p:cNvSpPr/>
          <p:nvPr/>
        </p:nvSpPr>
        <p:spPr>
          <a:xfrm>
            <a:off x="8042148" y="453642"/>
            <a:ext cx="3703320" cy="98554"/>
          </a:xfrm>
          <a:prstGeom prst="rect">
            <a:avLst/>
          </a:prstGeom>
          <a:solidFill>
            <a:srgbClr val="969FA7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646CF33-AC90-17CE-4BC5-55DE6075490F}"/>
              </a:ext>
            </a:extLst>
          </p:cNvPr>
          <p:cNvSpPr/>
          <p:nvPr/>
        </p:nvSpPr>
        <p:spPr>
          <a:xfrm>
            <a:off x="4241828" y="457200"/>
            <a:ext cx="3703320" cy="91440"/>
          </a:xfrm>
          <a:prstGeom prst="rect">
            <a:avLst/>
          </a:prstGeom>
          <a:solidFill>
            <a:srgbClr val="1CADE4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7" descr="Logo&#10;&#10;Description automatically generated">
            <a:extLst>
              <a:ext uri="{FF2B5EF4-FFF2-40B4-BE49-F238E27FC236}">
                <a16:creationId xmlns:a16="http://schemas.microsoft.com/office/drawing/2014/main" id="{60ACCE99-2EEA-B21F-056A-0ABA9090A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004" y="6437906"/>
            <a:ext cx="1125809" cy="365129"/>
          </a:xfrm>
          <a:prstGeom prst="rect">
            <a:avLst/>
          </a:prstGeom>
          <a:noFill/>
          <a:ln cap="rnd">
            <a:noFill/>
          </a:ln>
        </p:spPr>
      </p:pic>
    </p:spTree>
    <p:extLst>
      <p:ext uri="{BB962C8B-B14F-4D97-AF65-F5344CB8AC3E}">
        <p14:creationId xmlns:p14="http://schemas.microsoft.com/office/powerpoint/2010/main" val="226390581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D3614672-6B98-497F-9F4F-405F0238CF29}"/>
              </a:ext>
            </a:extLst>
          </p:cNvPr>
          <p:cNvSpPr/>
          <p:nvPr/>
        </p:nvSpPr>
        <p:spPr>
          <a:xfrm>
            <a:off x="446538" y="457200"/>
            <a:ext cx="3703320" cy="94997"/>
          </a:xfrm>
          <a:prstGeom prst="rect">
            <a:avLst/>
          </a:prstGeom>
          <a:solidFill>
            <a:srgbClr val="465359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0D54E37A-EF8A-CEEB-3CA7-CBB52DD39904}"/>
              </a:ext>
            </a:extLst>
          </p:cNvPr>
          <p:cNvSpPr/>
          <p:nvPr/>
        </p:nvSpPr>
        <p:spPr>
          <a:xfrm>
            <a:off x="8042148" y="453642"/>
            <a:ext cx="3703320" cy="98554"/>
          </a:xfrm>
          <a:prstGeom prst="rect">
            <a:avLst/>
          </a:prstGeom>
          <a:solidFill>
            <a:srgbClr val="969FA7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EDD10DC4-ED63-9383-BB24-C5704ED5D22D}"/>
              </a:ext>
            </a:extLst>
          </p:cNvPr>
          <p:cNvSpPr/>
          <p:nvPr/>
        </p:nvSpPr>
        <p:spPr>
          <a:xfrm>
            <a:off x="4241828" y="457200"/>
            <a:ext cx="3703320" cy="91440"/>
          </a:xfrm>
          <a:prstGeom prst="rect">
            <a:avLst/>
          </a:prstGeom>
          <a:solidFill>
            <a:srgbClr val="1CADE4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7" descr="Logo&#10;&#10;Description automatically generated">
            <a:extLst>
              <a:ext uri="{FF2B5EF4-FFF2-40B4-BE49-F238E27FC236}">
                <a16:creationId xmlns:a16="http://schemas.microsoft.com/office/drawing/2014/main" id="{01F47118-296D-9687-CAEE-D49548E91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004" y="6437906"/>
            <a:ext cx="1125809" cy="365129"/>
          </a:xfrm>
          <a:prstGeom prst="rect">
            <a:avLst/>
          </a:prstGeom>
          <a:noFill/>
          <a:ln cap="rnd">
            <a:noFill/>
          </a:ln>
        </p:spPr>
      </p:pic>
    </p:spTree>
    <p:extLst>
      <p:ext uri="{BB962C8B-B14F-4D97-AF65-F5344CB8AC3E}">
        <p14:creationId xmlns:p14="http://schemas.microsoft.com/office/powerpoint/2010/main" val="265747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17D944F9-C2AD-909B-AA99-8637D76177C6}"/>
              </a:ext>
            </a:extLst>
          </p:cNvPr>
          <p:cNvSpPr/>
          <p:nvPr/>
        </p:nvSpPr>
        <p:spPr>
          <a:xfrm>
            <a:off x="446538" y="457200"/>
            <a:ext cx="3703320" cy="94997"/>
          </a:xfrm>
          <a:prstGeom prst="rect">
            <a:avLst/>
          </a:prstGeom>
          <a:solidFill>
            <a:srgbClr val="465359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DF857AA-DB5D-2B61-752F-9F0A399FC7FE}"/>
              </a:ext>
            </a:extLst>
          </p:cNvPr>
          <p:cNvSpPr/>
          <p:nvPr/>
        </p:nvSpPr>
        <p:spPr>
          <a:xfrm>
            <a:off x="8042148" y="453642"/>
            <a:ext cx="3703320" cy="98554"/>
          </a:xfrm>
          <a:prstGeom prst="rect">
            <a:avLst/>
          </a:prstGeom>
          <a:solidFill>
            <a:srgbClr val="969FA7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139A61B-57A7-4653-1946-D1008A9C31EE}"/>
              </a:ext>
            </a:extLst>
          </p:cNvPr>
          <p:cNvSpPr/>
          <p:nvPr/>
        </p:nvSpPr>
        <p:spPr>
          <a:xfrm>
            <a:off x="4241828" y="457200"/>
            <a:ext cx="3703320" cy="91440"/>
          </a:xfrm>
          <a:prstGeom prst="rect">
            <a:avLst/>
          </a:prstGeom>
          <a:solidFill>
            <a:srgbClr val="1CADE4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CF36C34-F87F-8223-A17A-6CBFCC1D9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004" y="6437906"/>
            <a:ext cx="1125809" cy="365129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2" name="Date Placeholder 7">
            <a:extLst>
              <a:ext uri="{FF2B5EF4-FFF2-40B4-BE49-F238E27FC236}">
                <a16:creationId xmlns:a16="http://schemas.microsoft.com/office/drawing/2014/main" id="{26D73E09-983C-6480-E69C-C336C59B77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605951" y="6456916"/>
            <a:ext cx="2844798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265195C-23BD-47EC-B4D2-7AD1F403E1F1}" type="datetime1">
              <a:rPr lang="en-US"/>
              <a:pPr lvl="0"/>
              <a:t>4/4/2024</a:t>
            </a:fld>
            <a:endParaRPr lang="en-US"/>
          </a:p>
        </p:txBody>
      </p:sp>
      <p:sp>
        <p:nvSpPr>
          <p:cNvPr id="3" name="Footer Placeholder 9">
            <a:extLst>
              <a:ext uri="{FF2B5EF4-FFF2-40B4-BE49-F238E27FC236}">
                <a16:creationId xmlns:a16="http://schemas.microsoft.com/office/drawing/2014/main" id="{A99F18FF-CA81-A48E-03AF-0E59608171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81192" y="6452591"/>
            <a:ext cx="691720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B647DE18-C7F2-B389-FC55-4F05530C12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558302" y="6456916"/>
            <a:ext cx="105251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65E03B04-8809-409E-9ECB-010E0EAA00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7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9D99B5C4-4A32-F7A0-3E4E-840E497FC167}"/>
              </a:ext>
            </a:extLst>
          </p:cNvPr>
          <p:cNvSpPr/>
          <p:nvPr/>
        </p:nvSpPr>
        <p:spPr>
          <a:xfrm>
            <a:off x="446538" y="457200"/>
            <a:ext cx="3703320" cy="94997"/>
          </a:xfrm>
          <a:prstGeom prst="rect">
            <a:avLst/>
          </a:prstGeom>
          <a:solidFill>
            <a:srgbClr val="465359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7A297E2-30F6-C25B-8725-9F537F7EF160}"/>
              </a:ext>
            </a:extLst>
          </p:cNvPr>
          <p:cNvSpPr/>
          <p:nvPr/>
        </p:nvSpPr>
        <p:spPr>
          <a:xfrm>
            <a:off x="8042148" y="453642"/>
            <a:ext cx="3703320" cy="98554"/>
          </a:xfrm>
          <a:prstGeom prst="rect">
            <a:avLst/>
          </a:prstGeom>
          <a:solidFill>
            <a:srgbClr val="969FA7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68C605E-31FE-18EE-48D5-5ED426EC3C2A}"/>
              </a:ext>
            </a:extLst>
          </p:cNvPr>
          <p:cNvSpPr/>
          <p:nvPr/>
        </p:nvSpPr>
        <p:spPr>
          <a:xfrm>
            <a:off x="4241828" y="457200"/>
            <a:ext cx="3703320" cy="91440"/>
          </a:xfrm>
          <a:prstGeom prst="rect">
            <a:avLst/>
          </a:prstGeom>
          <a:solidFill>
            <a:srgbClr val="1CADE4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AE131951-7416-5F89-276D-61DDD411D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004" y="6437906"/>
            <a:ext cx="1125809" cy="365129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2E5C458E-02A2-CE19-BF90-DBD6DA3E200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81192" y="6423916"/>
            <a:ext cx="691720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03F5F8AD-C432-4524-66B6-06F92F1F3A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558302" y="6423916"/>
            <a:ext cx="105251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C2636759-42ED-4DCB-BA42-9708D78CA7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5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0C415-2FC2-3F64-9D1A-8A3CB8F13E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5121"/>
            <a:ext cx="11029611" cy="55714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D858D-2BA4-6AEB-7BF0-E50546F5B8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1" cy="4572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77F5-A971-F192-FB13-FBBE7EF103A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605951" y="6423916"/>
            <a:ext cx="284479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404040"/>
                </a:solidFill>
                <a:uFillTx/>
                <a:latin typeface="Franklin Gothic Book"/>
              </a:defRPr>
            </a:lvl1pPr>
          </a:lstStyle>
          <a:p>
            <a:pPr lvl="0"/>
            <a:fld id="{AA84F389-B3A3-48B1-BCB9-5A705B448EB5}" type="datetime1">
              <a:rPr lang="en-US"/>
              <a:pPr lvl="0"/>
              <a:t>4/4/2024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24EBB11-8A61-2444-D1EE-29129C87BE7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558302" y="6423916"/>
            <a:ext cx="105251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404040"/>
                </a:solidFill>
                <a:uFillTx/>
                <a:latin typeface="Franklin Gothic Book"/>
              </a:defRPr>
            </a:lvl1pPr>
          </a:lstStyle>
          <a:p>
            <a:pPr lvl="0"/>
            <a:fld id="{BC1F0391-D241-46B0-A1C9-D45342563D09}" type="slidenum">
              <a:t>‹#›</a:t>
            </a:fld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056C0D8-6A18-9A2A-7DF2-8285342C78E0}"/>
              </a:ext>
            </a:extLst>
          </p:cNvPr>
          <p:cNvSpPr/>
          <p:nvPr/>
        </p:nvSpPr>
        <p:spPr>
          <a:xfrm>
            <a:off x="446538" y="457200"/>
            <a:ext cx="3703320" cy="94997"/>
          </a:xfrm>
          <a:prstGeom prst="rect">
            <a:avLst/>
          </a:prstGeom>
          <a:solidFill>
            <a:srgbClr val="465359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57D0DE3-F47D-C801-85C3-3112C2EC2EA4}"/>
              </a:ext>
            </a:extLst>
          </p:cNvPr>
          <p:cNvSpPr/>
          <p:nvPr/>
        </p:nvSpPr>
        <p:spPr>
          <a:xfrm>
            <a:off x="8042148" y="453642"/>
            <a:ext cx="3703320" cy="98554"/>
          </a:xfrm>
          <a:prstGeom prst="rect">
            <a:avLst/>
          </a:prstGeom>
          <a:solidFill>
            <a:srgbClr val="969FA7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6936C8C4-A25C-71B4-3CE8-E1075840F651}"/>
              </a:ext>
            </a:extLst>
          </p:cNvPr>
          <p:cNvSpPr/>
          <p:nvPr/>
        </p:nvSpPr>
        <p:spPr>
          <a:xfrm>
            <a:off x="4241828" y="457200"/>
            <a:ext cx="3703320" cy="91440"/>
          </a:xfrm>
          <a:prstGeom prst="rect">
            <a:avLst/>
          </a:prstGeom>
          <a:solidFill>
            <a:srgbClr val="1CADE4"/>
          </a:soli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7" descr="Logo&#10;&#10;Description automatically generated">
            <a:extLst>
              <a:ext uri="{FF2B5EF4-FFF2-40B4-BE49-F238E27FC236}">
                <a16:creationId xmlns:a16="http://schemas.microsoft.com/office/drawing/2014/main" id="{DCA91DFB-463D-CD5F-41A8-E075926AFCF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85004" y="6437906"/>
            <a:ext cx="1125809" cy="365129"/>
          </a:xfrm>
          <a:prstGeom prst="rect">
            <a:avLst/>
          </a:prstGeom>
          <a:noFill/>
          <a:ln cap="rnd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2800" b="0" i="0" u="none" strike="noStrike" kern="1200" cap="all" spc="0" baseline="0">
          <a:solidFill>
            <a:srgbClr val="404040"/>
          </a:solidFill>
          <a:uFillTx/>
          <a:latin typeface="Franklin Gothic Demi"/>
        </a:defRPr>
      </a:lvl1pPr>
    </p:titleStyle>
    <p:bodyStyle>
      <a:lvl1pPr marL="306003" marR="0" lvl="0" indent="-306003" algn="l" defTabSz="457200" rtl="0" fontAlgn="auto" hangingPunct="1">
        <a:lnSpc>
          <a:spcPct val="110000"/>
        </a:lnSpc>
        <a:spcBef>
          <a:spcPts val="400"/>
        </a:spcBef>
        <a:spcAft>
          <a:spcPts val="600"/>
        </a:spcAft>
        <a:buClr>
          <a:srgbClr val="1CADE4"/>
        </a:buClr>
        <a:buSzPct val="92000"/>
        <a:buFont typeface="Wingdings 2" pitchFamily="18"/>
        <a:buChar char=""/>
        <a:tabLst/>
        <a:defRPr lang="en-US" sz="17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1pPr>
      <a:lvl2pPr marL="630003" marR="0" lvl="1" indent="-306003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1CADE4"/>
        </a:buClr>
        <a:buSzPct val="92000"/>
        <a:buFont typeface="Wingdings 2" pitchFamily="18"/>
        <a:buChar char="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2pPr>
      <a:lvl3pPr marL="899998" marR="0" lvl="2" indent="-270004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1CADE4"/>
        </a:buClr>
        <a:buSzPct val="92000"/>
        <a:buFont typeface="Wingdings 2" pitchFamily="18"/>
        <a:buChar char=""/>
        <a:tabLst/>
        <a:defRPr lang="en-US" sz="13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3pPr>
      <a:lvl4pPr marL="1242002" marR="0" lvl="3" indent="-234004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1CADE4"/>
        </a:buClr>
        <a:buSzPct val="92000"/>
        <a:buFont typeface="Wingdings 2" pitchFamily="18"/>
        <a:buChar char=""/>
        <a:tabLst/>
        <a:defRPr lang="en-US" sz="11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4pPr>
      <a:lvl5pPr marL="1602001" marR="0" lvl="4" indent="-234004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1CADE4"/>
        </a:buClr>
        <a:buSzPct val="92000"/>
        <a:buFont typeface="Wingdings 2" pitchFamily="18"/>
        <a:buChar char=""/>
        <a:tabLst/>
        <a:defRPr lang="en-US" sz="11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 /><Relationship Id="rId2" Type="http://schemas.openxmlformats.org/officeDocument/2006/relationships/hyperlink" Target="https://www.w3schools.com/python/matplotlib_intro.asp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pypi.org/project/sort-dataframeby-monthorweek/" TargetMode="Externa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1.png" /><Relationship Id="rId4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4D18-55CC-0D5B-2FEB-BBDFD161A2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59109" y="1821631"/>
            <a:ext cx="9144000" cy="97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rmAutofit/>
          </a:bodyPr>
          <a:lstStyle/>
          <a:p>
            <a:pPr lvl="0" algn="ctr"/>
            <a:r>
              <a:rPr lang="en-US" sz="3600" b="1">
                <a:solidFill>
                  <a:srgbClr val="1CADE4"/>
                </a:solidFill>
                <a:latin typeface="Arial" pitchFamily="34"/>
                <a:cs typeface="Arial" pitchFamily="34"/>
              </a:rPr>
              <a:t>Hotel bookings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2C276-DCE0-F047-DD44-17AC50FB8429}"/>
              </a:ext>
            </a:extLst>
          </p:cNvPr>
          <p:cNvSpPr txBox="1"/>
          <p:nvPr/>
        </p:nvSpPr>
        <p:spPr>
          <a:xfrm>
            <a:off x="-329778" y="1034323"/>
            <a:ext cx="12726646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>
                <a:solidFill>
                  <a:srgbClr val="1482AC"/>
                </a:solidFill>
                <a:uFillTx/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07A35-A214-0A4C-64D5-99ECCB622127}"/>
              </a:ext>
            </a:extLst>
          </p:cNvPr>
          <p:cNvSpPr txBox="1"/>
          <p:nvPr/>
        </p:nvSpPr>
        <p:spPr>
          <a:xfrm>
            <a:off x="2203127" y="4058591"/>
            <a:ext cx="7980179" cy="1323438"/>
          </a:xfrm>
          <a:prstGeom prst="rect">
            <a:avLst/>
          </a:prstGeom>
          <a:noFill/>
          <a:ln w="9528" cap="rnd">
            <a:solidFill>
              <a:srgbClr val="1CADE4"/>
            </a:solidFill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1" u="none" strike="noStrike" kern="1200" cap="none" spc="0" baseline="0">
                <a:solidFill>
                  <a:srgbClr val="1482AC"/>
                </a:solidFill>
                <a:uFillTx/>
                <a:latin typeface="Arial" pitchFamily="34"/>
                <a:cs typeface="Arial" pitchFamily="34"/>
              </a:rPr>
              <a:t>Presented By: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1" u="none" strike="noStrike" kern="1200" cap="none" spc="0" baseline="0">
                <a:solidFill>
                  <a:srgbClr val="1482AC"/>
                </a:solidFill>
                <a:uFillTx/>
                <a:latin typeface="Arial"/>
                <a:cs typeface="Arial"/>
              </a:rPr>
              <a:t>Student Name: NAVEENLINGAM K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1" u="none" strike="noStrike" kern="1200" cap="none" spc="0" baseline="0">
                <a:solidFill>
                  <a:srgbClr val="1482AC"/>
                </a:solidFill>
                <a:uFillTx/>
                <a:latin typeface="Arial"/>
                <a:cs typeface="Arial"/>
              </a:rPr>
              <a:t>College Name: University College of Engineering Ariyalur</a:t>
            </a:r>
          </a:p>
          <a:p>
            <a:pPr marL="457200" marR="0" lvl="0" indent="-4572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1" u="none" strike="noStrike" kern="1200" cap="none" spc="0" baseline="0">
                <a:solidFill>
                  <a:srgbClr val="1482AC"/>
                </a:solidFill>
                <a:uFillTx/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83DF6BC9-8AE8-FD25-5225-6D3C0BF767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8"/>
            <a:ext cx="11029611" cy="5302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 sz="4400" b="1">
                <a:solidFill>
                  <a:srgbClr val="1CADE4"/>
                </a:solidFill>
                <a:latin typeface="Arial"/>
                <a:cs typeface="Arial"/>
              </a:rPr>
              <a:t>Conclusion</a:t>
            </a:r>
            <a:endParaRPr lang="en-US"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F2564DD6-5A23-4726-E478-E408DE7DD85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192" y="1302023"/>
            <a:ext cx="11029611" cy="467332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305437" lvl="0" indent="-305437">
              <a:spcBef>
                <a:spcPts val="500"/>
              </a:spcBef>
            </a:pPr>
            <a:r>
              <a:rPr lang="en-US" sz="2000"/>
              <a:t>The hotel booking dataset offers valuable insights into guest behavior and preferences. </a:t>
            </a:r>
          </a:p>
          <a:p>
            <a:pPr marL="305437" lvl="0" indent="-305437">
              <a:spcBef>
                <a:spcPts val="500"/>
              </a:spcBef>
            </a:pPr>
            <a:r>
              <a:rPr lang="en-US" sz="2000"/>
              <a:t>By analyzing factors such as booking timing, length of stay, and special requests, we can optimize hotel operations and enhance guest experiences. </a:t>
            </a:r>
          </a:p>
          <a:p>
            <a:pPr marL="305437" lvl="0" indent="-305437">
              <a:spcBef>
                <a:spcPts val="500"/>
              </a:spcBef>
            </a:pPr>
            <a:r>
              <a:rPr lang="en-US" sz="2000"/>
              <a:t>Key takeaways include identifying peak booking seasons, understanding guest preferences, and predicting demand for specific services. </a:t>
            </a:r>
          </a:p>
          <a:p>
            <a:pPr marL="305437" lvl="0" indent="-305437">
              <a:spcBef>
                <a:spcPts val="500"/>
              </a:spcBef>
            </a:pPr>
            <a:r>
              <a:rPr lang="en-US" sz="2000"/>
              <a:t>Leveraging this data can lead to better decision-making and improved customer satisfaction.</a:t>
            </a:r>
            <a:endParaRPr lang="en-IN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468468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475118F-9D76-BF64-FE61-F063544E809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192" y="1302023"/>
            <a:ext cx="11029611" cy="467332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lvl="0" indent="0">
              <a:spcBef>
                <a:spcPts val="500"/>
              </a:spcBef>
              <a:buNone/>
            </a:pPr>
            <a:endParaRPr lang="en-US" sz="2000" b="1"/>
          </a:p>
          <a:p>
            <a:pPr marL="305437" lvl="0" indent="-305437"/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617692E3-D402-0FB2-C251-380E944DDFED}"/>
              </a:ext>
            </a:extLst>
          </p:cNvPr>
          <p:cNvSpPr txBox="1"/>
          <p:nvPr/>
        </p:nvSpPr>
        <p:spPr>
          <a:xfrm>
            <a:off x="535673" y="844658"/>
            <a:ext cx="11029611" cy="53029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1" i="0" u="none" strike="noStrike" kern="1200" cap="all" spc="0" baseline="0">
                <a:solidFill>
                  <a:srgbClr val="1CADE4"/>
                </a:solidFill>
                <a:uFillTx/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0B01B286-7743-1FFD-6585-288FA028372B}"/>
              </a:ext>
            </a:extLst>
          </p:cNvPr>
          <p:cNvSpPr txBox="1"/>
          <p:nvPr/>
        </p:nvSpPr>
        <p:spPr>
          <a:xfrm>
            <a:off x="761996" y="1300477"/>
            <a:ext cx="10545903" cy="5119030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359999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ADE4"/>
              </a:buClr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marR="0" lvl="0" indent="-359999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ADE4"/>
              </a:buClr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SegoeUIVariable"/>
              </a:rPr>
              <a:t>Analyze special requests made by guests and identify common themes.</a:t>
            </a:r>
          </a:p>
          <a:p>
            <a:pPr marL="285750" marR="0" lvl="0" indent="-359999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ADE4"/>
              </a:buClr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marR="0" lvl="0" indent="-359999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ADE4"/>
              </a:buClr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SegoeUIVariable"/>
              </a:rPr>
              <a:t>Implement personalized pricing recommendations for guests to optimize revenue.</a:t>
            </a:r>
          </a:p>
          <a:p>
            <a:pPr marL="285750" marR="0" lvl="0" indent="-359999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ADE4"/>
              </a:buClr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SegoeUIVariable"/>
              </a:rPr>
              <a:t>Create personalized experiences by fulfilling unique guest preferences.</a:t>
            </a:r>
          </a:p>
          <a:p>
            <a:pPr marL="285750" marR="0" lvl="0" indent="-359999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ADE4"/>
              </a:buClr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SegoeUIVariable"/>
              </a:rPr>
              <a:t>Compare booking trends with industry benchmarks.</a:t>
            </a:r>
          </a:p>
          <a:p>
            <a:pPr marL="285750" marR="0" lvl="0" indent="-359999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ADE4"/>
              </a:buClr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SegoeUIVariable"/>
              </a:rPr>
              <a:t>Incorporate guest feedback data to enhance service quality.</a:t>
            </a:r>
          </a:p>
          <a:p>
            <a:pPr marL="285750" marR="0" lvl="0" indent="-359999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ADE4"/>
              </a:buClr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SegoeUIVariable"/>
              </a:rPr>
              <a:t>Identify areas for improvement and prioritize enhancements.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  <a:p>
            <a:pPr marL="285750" marR="0" lvl="0" indent="-359999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ADE4"/>
              </a:buClr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SegoeUIVariable"/>
              </a:rPr>
              <a:t>Optimize parking space allocation based on historical utilization patterns.</a:t>
            </a:r>
          </a:p>
          <a:p>
            <a:pPr marL="285750" marR="0" lvl="0" indent="-359999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1CADE4"/>
              </a:buClr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2056C8DC-3E78-B4ED-4958-240C32D484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8"/>
            <a:ext cx="11029611" cy="5302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 sz="4400" b="1">
                <a:solidFill>
                  <a:srgbClr val="1CADE4"/>
                </a:solidFill>
                <a:latin typeface="Arial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74E032-010D-F234-B297-79EEC992B811}"/>
              </a:ext>
            </a:extLst>
          </p:cNvPr>
          <p:cNvSpPr txBox="1"/>
          <p:nvPr/>
        </p:nvSpPr>
        <p:spPr>
          <a:xfrm>
            <a:off x="960120" y="1700784"/>
            <a:ext cx="7344314" cy="923333"/>
          </a:xfrm>
          <a:prstGeom prst="rect">
            <a:avLst/>
          </a:prstGeom>
          <a:noFill/>
          <a:ln cap="rnd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Segoe UI" pitchFamily="34"/>
              </a:rPr>
              <a:t>Matplotlib 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Segoe UI" pitchFamily="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https://www.w3schools.com/python/matplotlib_intro.asp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Segoe UI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Segoe UI" pitchFamily="34"/>
              </a:rPr>
              <a:t>Pandas 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Segoe UI" pitchFamily="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https://www.w3schools.com/python/pandas/pandas_csv.asp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Segoe UI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Dataframe 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https://pypi.org/project/sort-dataframeby-monthorweek/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64823DF1-74FB-693D-98B5-678E40FDEB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3040" y="2766215"/>
            <a:ext cx="9298743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rmAutofit/>
          </a:bodyPr>
          <a:lstStyle/>
          <a:p>
            <a:pPr lvl="0" algn="ctr"/>
            <a:r>
              <a:rPr lang="en-US" b="1">
                <a:solidFill>
                  <a:srgbClr val="002060"/>
                </a:solidFill>
                <a:latin typeface="Arial" pitchFamily="34"/>
                <a:cs typeface="Arial" pitchFamily="34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468467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02C8-7F6D-DE1B-56BB-DC4B8E3B14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9569" y="55846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 b="1">
                <a:solidFill>
                  <a:srgbClr val="002060"/>
                </a:solidFill>
                <a:latin typeface="Arial" pitchFamily="34"/>
                <a:cs typeface="Arial" pitchFamily="34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533E-64E6-41E2-0503-E89A5C7E28D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18936"/>
            <a:ext cx="11019022" cy="5239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lvl="0" indent="0">
              <a:spcBef>
                <a:spcPts val="500"/>
              </a:spcBef>
              <a:buNone/>
            </a:pPr>
            <a:r>
              <a:rPr lang="en-US" sz="2000" b="1">
                <a:latin typeface="Arial"/>
                <a:cs typeface="Arial"/>
              </a:rPr>
              <a:t>  </a:t>
            </a:r>
            <a:endParaRPr lang="en-US">
              <a:latin typeface="Arial"/>
              <a:cs typeface="Arial"/>
            </a:endParaRPr>
          </a:p>
          <a:p>
            <a:pPr marL="305437" lvl="0" indent="-305437">
              <a:spcBef>
                <a:spcPts val="500"/>
              </a:spcBef>
            </a:pPr>
            <a:r>
              <a:rPr lang="en-US" sz="2000" b="1">
                <a:latin typeface="Arial"/>
                <a:cs typeface="Arial"/>
              </a:rPr>
              <a:t>Problem Statement </a:t>
            </a:r>
          </a:p>
          <a:p>
            <a:pPr marL="305437" lvl="0" indent="-305437">
              <a:spcBef>
                <a:spcPts val="500"/>
              </a:spcBef>
            </a:pPr>
            <a:r>
              <a:rPr lang="en-US" sz="2000" b="1">
                <a:latin typeface="Arial"/>
                <a:cs typeface="Arial"/>
              </a:rPr>
              <a:t>Proposed System/Solution</a:t>
            </a:r>
            <a:endParaRPr lang="en-US">
              <a:latin typeface="Arial"/>
              <a:cs typeface="Arial"/>
            </a:endParaRPr>
          </a:p>
          <a:p>
            <a:pPr marL="305437" lvl="0" indent="-305437">
              <a:spcBef>
                <a:spcPts val="500"/>
              </a:spcBef>
            </a:pPr>
            <a:r>
              <a:rPr lang="en-US" sz="2000" b="1">
                <a:latin typeface="Arial"/>
                <a:cs typeface="Calibri"/>
              </a:rPr>
              <a:t>System </a:t>
            </a:r>
            <a:r>
              <a:rPr lang="en-US" sz="2000" b="1">
                <a:latin typeface="Arial"/>
              </a:rPr>
              <a:t>Development Approach</a:t>
            </a:r>
            <a:endParaRPr lang="en-US">
              <a:latin typeface="Arial"/>
            </a:endParaRPr>
          </a:p>
          <a:p>
            <a:pPr marL="305437" lvl="0" indent="-305437">
              <a:spcBef>
                <a:spcPts val="500"/>
              </a:spcBef>
            </a:pPr>
            <a:r>
              <a:rPr lang="en-US" sz="2000" b="1">
                <a:latin typeface="Arial"/>
              </a:rPr>
              <a:t>Algorithm &amp; Deployment  </a:t>
            </a:r>
            <a:endParaRPr lang="en-US">
              <a:latin typeface="Arial"/>
              <a:cs typeface="Calibri"/>
            </a:endParaRPr>
          </a:p>
          <a:p>
            <a:pPr marL="305437" lvl="0" indent="-305437">
              <a:spcBef>
                <a:spcPts val="500"/>
              </a:spcBef>
            </a:pPr>
            <a:r>
              <a:rPr lang="en-US" sz="2000" b="1">
                <a:latin typeface="Arial"/>
                <a:cs typeface="Arial"/>
              </a:rPr>
              <a:t>Result </a:t>
            </a:r>
          </a:p>
          <a:p>
            <a:pPr marL="305437" lvl="0" indent="-305437">
              <a:spcBef>
                <a:spcPts val="500"/>
              </a:spcBef>
            </a:pPr>
            <a:r>
              <a:rPr lang="en-US" sz="2000" b="1">
                <a:latin typeface="Arial"/>
                <a:cs typeface="Arial"/>
              </a:rPr>
              <a:t>Conclusion</a:t>
            </a:r>
            <a:endParaRPr lang="en-US">
              <a:latin typeface="Arial"/>
              <a:cs typeface="Arial"/>
            </a:endParaRPr>
          </a:p>
          <a:p>
            <a:pPr marL="305437" lvl="0" indent="-305437">
              <a:spcBef>
                <a:spcPts val="500"/>
              </a:spcBef>
            </a:pPr>
            <a:r>
              <a:rPr lang="en-US" sz="2000" b="1">
                <a:latin typeface="Arial"/>
                <a:cs typeface="Arial"/>
              </a:rPr>
              <a:t>Future Scope</a:t>
            </a:r>
          </a:p>
          <a:p>
            <a:pPr marL="305437" lvl="0" indent="-305437">
              <a:spcBef>
                <a:spcPts val="500"/>
              </a:spcBef>
            </a:pPr>
            <a:r>
              <a:rPr lang="en-US" sz="2000" b="1">
                <a:latin typeface="Arial"/>
                <a:cs typeface="Arial"/>
              </a:rPr>
              <a:t>References</a:t>
            </a:r>
            <a:endParaRPr lang="en-US">
              <a:latin typeface="Arial"/>
              <a:cs typeface="Arial"/>
            </a:endParaRPr>
          </a:p>
          <a:p>
            <a:pPr marL="305437" lvl="0" indent="-305437"/>
            <a:endParaRPr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20663CA0-9380-CD11-08D5-BC591FB0D7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8"/>
            <a:ext cx="11029611" cy="5302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 sz="4400" b="1">
                <a:solidFill>
                  <a:srgbClr val="1CADE4"/>
                </a:solidFill>
                <a:latin typeface="Arial" pitchFamily="34"/>
                <a:cs typeface="Arial" pitchFamily="34"/>
              </a:rPr>
              <a:t>Problem Statement</a:t>
            </a:r>
            <a:endParaRPr lang="en-US" sz="4400"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EA0BC90F-ECA4-2BA7-EB29-ECC099B4BB4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2399" y="1237631"/>
            <a:ext cx="11029611" cy="467332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305437" lvl="0" indent="-305437"/>
            <a:r>
              <a:rPr lang="en-US"/>
              <a:t>Have you ever wondered when the best time of year to book a hotel room is?</a:t>
            </a:r>
          </a:p>
          <a:p>
            <a:pPr marL="305437" lvl="0" indent="-305437"/>
            <a:r>
              <a:rPr lang="en-US"/>
              <a:t>the optimal length of stay in order to get the best daily rate? </a:t>
            </a:r>
          </a:p>
          <a:p>
            <a:pPr marL="305437" lvl="0" indent="-305437"/>
            <a:r>
              <a:rPr lang="en-US"/>
              <a:t>What if you wanted to predict whether or not a hotel was likely to receive a disproportionately high number of special requests? </a:t>
            </a:r>
          </a:p>
          <a:p>
            <a:pPr marL="305437" lvl="0" indent="-305437"/>
            <a:r>
              <a:rPr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7" lvl="0" indent="-305437"/>
            <a:r>
              <a:rPr lang="en-US"/>
              <a:t>All personally identifying information has been removed from the data. </a:t>
            </a:r>
          </a:p>
          <a:p>
            <a:pPr marL="305437" lvl="0" indent="-305437"/>
            <a:r>
              <a:rPr lang="en-US"/>
              <a:t>Explore and analyse the data to discover important factors that govern the bookings. </a:t>
            </a:r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9B543412-D95E-8B2B-1A31-BD38238172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8"/>
            <a:ext cx="11029611" cy="5302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 sz="4400" b="1">
                <a:solidFill>
                  <a:srgbClr val="1CADE4"/>
                </a:solidFill>
                <a:latin typeface="Arial" pitchFamily="34"/>
                <a:cs typeface="Arial" pitchFamily="34"/>
              </a:rPr>
              <a:t>Proposed Solution</a:t>
            </a:r>
            <a:endParaRPr lang="en-US" sz="4400"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F75408AB-18C4-2233-8427-A35A36DC96B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1673" y="1087377"/>
            <a:ext cx="11613483" cy="55639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305437" lvl="0" indent="-305437">
              <a:spcBef>
                <a:spcPts val="300"/>
              </a:spcBef>
            </a:pPr>
            <a:endParaRPr lang="en-IN" sz="1200" b="1">
              <a:latin typeface="Calibri"/>
              <a:cs typeface="Calibri"/>
            </a:endParaRPr>
          </a:p>
          <a:p>
            <a:pPr marL="0" lvl="0" indent="0">
              <a:buNone/>
            </a:pP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71DD2-CB2C-8FC5-742F-4B52BB9B7070}"/>
              </a:ext>
            </a:extLst>
          </p:cNvPr>
          <p:cNvSpPr txBox="1"/>
          <p:nvPr/>
        </p:nvSpPr>
        <p:spPr>
          <a:xfrm>
            <a:off x="1005840" y="1664208"/>
            <a:ext cx="530918" cy="369335"/>
          </a:xfrm>
          <a:prstGeom prst="rect">
            <a:avLst/>
          </a:prstGeom>
          <a:noFill/>
          <a:ln cap="rnd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8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F9CB54D-1063-9162-9DEB-44E2D52E0E1A}"/>
              </a:ext>
            </a:extLst>
          </p:cNvPr>
          <p:cNvSpPr txBox="1"/>
          <p:nvPr/>
        </p:nvSpPr>
        <p:spPr>
          <a:xfrm>
            <a:off x="1569723" y="1953981"/>
            <a:ext cx="9052560" cy="295003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From which countries do most guests come?</a:t>
            </a:r>
          </a:p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What is the average cost that guests pay per night for a hotel room?</a:t>
            </a:r>
          </a:p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Can you provide the breakdown of hotel nights spent by market segment and hotel type?</a:t>
            </a:r>
          </a:p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What are the primary meal preferences of guests when analyzing their preferences?</a:t>
            </a:r>
          </a:p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Can you provide an analysis of special requests made by customers?</a:t>
            </a:r>
          </a:p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What is the average duration of guests’ stays at the hotels?</a:t>
            </a:r>
          </a:p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463365D1-7BC5-EC99-C671-49D45712A6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662574"/>
            <a:ext cx="11029611" cy="5302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 sz="4400" b="1">
                <a:solidFill>
                  <a:srgbClr val="1CADE4"/>
                </a:solidFill>
                <a:latin typeface="Arial"/>
                <a:cs typeface="Arial"/>
              </a:rPr>
              <a:t>System  Approach</a:t>
            </a:r>
            <a:endParaRPr lang="en-US" sz="4400">
              <a:solidFill>
                <a:srgbClr val="1CADE4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D6C5AF-3008-7CFD-58C9-9137D480C02F}"/>
              </a:ext>
            </a:extLst>
          </p:cNvPr>
          <p:cNvSpPr txBox="1"/>
          <p:nvPr/>
        </p:nvSpPr>
        <p:spPr>
          <a:xfrm>
            <a:off x="975363" y="1727201"/>
            <a:ext cx="3297573" cy="2092878"/>
          </a:xfrm>
          <a:prstGeom prst="rect">
            <a:avLst/>
          </a:prstGeom>
          <a:noFill/>
          <a:ln cap="rnd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1CADE4"/>
              </a:buClr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Anaconda navigator software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1CADE4"/>
              </a:buClr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JupyterLab (version: 4.0.11)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1CADE4"/>
              </a:buClr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Python (version: 3.11.5)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1CADE4"/>
              </a:buClr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jupterNote (version: 7.0.8)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1CADE4"/>
              </a:buClr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2ABB719E-61F3-6D90-985D-C4BA68E3F8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8"/>
            <a:ext cx="11029611" cy="5302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 sz="4400" b="1">
                <a:solidFill>
                  <a:srgbClr val="1CADE4"/>
                </a:solidFill>
                <a:latin typeface="Arial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4DBF3B-476B-2F8D-1DD5-06D9784C5D54}"/>
              </a:ext>
            </a:extLst>
          </p:cNvPr>
          <p:cNvSpPr txBox="1"/>
          <p:nvPr/>
        </p:nvSpPr>
        <p:spPr>
          <a:xfrm>
            <a:off x="1239524" y="1991362"/>
            <a:ext cx="9601200" cy="320087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1CADE4"/>
              </a:buClr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Dataset Introduction: We start by understanding the dataset. It contains information about two types of hotels (City and Resort) and whether bookings were canceled.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1CADE4"/>
              </a:buClr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Features: Each observation represents a hotel booking and includes details like arrival date, length of stay, number of adults/children, etc.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1CADE4"/>
              </a:buClr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Objective: Our goal is to analyze patterns, predict cancellations, and uncover factors governing bookings.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1CADE4"/>
              </a:buClr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1CADE4"/>
              </a:buClr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468468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2D5872AE-E2B1-6B65-5939-32FE71CD21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8"/>
            <a:ext cx="11029611" cy="5302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 sz="4400" b="1">
                <a:solidFill>
                  <a:srgbClr val="1CADE4"/>
                </a:solidFill>
                <a:latin typeface="Arial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E1279926-7D67-B909-6147-F9A1BBC30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698" y="1815952"/>
            <a:ext cx="4793394" cy="34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080AA831-F7C7-827E-200D-98E5D573A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3" y="1874894"/>
            <a:ext cx="6662830" cy="4280946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982B52CA-5DD0-EEF8-CEE3-88D936FD03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8"/>
            <a:ext cx="11029611" cy="5302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 sz="4400" b="1">
                <a:solidFill>
                  <a:srgbClr val="1CADE4"/>
                </a:solidFill>
                <a:latin typeface="Arial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4">
            <a:extLst>
              <a:ext uri="{FF2B5EF4-FFF2-40B4-BE49-F238E27FC236}">
                <a16:creationId xmlns:a16="http://schemas.microsoft.com/office/drawing/2014/main" id="{34415604-8AFE-E8DE-D311-F7F6D1976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2" y="1149345"/>
            <a:ext cx="5381893" cy="289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6">
            <a:extLst>
              <a:ext uri="{FF2B5EF4-FFF2-40B4-BE49-F238E27FC236}">
                <a16:creationId xmlns:a16="http://schemas.microsoft.com/office/drawing/2014/main" id="{B1DF7291-9EE9-FC97-CD5B-55E2ECCEF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2" y="4145679"/>
            <a:ext cx="5480511" cy="2698943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5" name="Picture 28">
            <a:extLst>
              <a:ext uri="{FF2B5EF4-FFF2-40B4-BE49-F238E27FC236}">
                <a16:creationId xmlns:a16="http://schemas.microsoft.com/office/drawing/2014/main" id="{643ABA13-DD7F-266D-4C50-453B6B54B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299" y="607216"/>
            <a:ext cx="3937296" cy="3247839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6" name="Picture 30">
            <a:extLst>
              <a:ext uri="{FF2B5EF4-FFF2-40B4-BE49-F238E27FC236}">
                <a16:creationId xmlns:a16="http://schemas.microsoft.com/office/drawing/2014/main" id="{92C321A1-8C9A-A0CB-07AB-D089344C3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4" y="3613480"/>
            <a:ext cx="3919356" cy="3170188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468468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F4286852-C696-BD77-83BE-43F23A095F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8"/>
            <a:ext cx="11029611" cy="5302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 sz="4400" b="1">
                <a:solidFill>
                  <a:srgbClr val="1CADE4"/>
                </a:solidFill>
                <a:latin typeface="Arial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18">
            <a:extLst>
              <a:ext uri="{FF2B5EF4-FFF2-40B4-BE49-F238E27FC236}">
                <a16:creationId xmlns:a16="http://schemas.microsoft.com/office/drawing/2014/main" id="{E2448326-F294-D5B2-8445-964740CF5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32" y="3514084"/>
            <a:ext cx="4357975" cy="2891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0">
            <a:extLst>
              <a:ext uri="{FF2B5EF4-FFF2-40B4-BE49-F238E27FC236}">
                <a16:creationId xmlns:a16="http://schemas.microsoft.com/office/drawing/2014/main" id="{CD61E21F-0A7C-451C-73C1-11F23576E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20" y="665920"/>
            <a:ext cx="4357975" cy="2905313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5" name="Picture 22">
            <a:extLst>
              <a:ext uri="{FF2B5EF4-FFF2-40B4-BE49-F238E27FC236}">
                <a16:creationId xmlns:a16="http://schemas.microsoft.com/office/drawing/2014/main" id="{C19700C2-3A62-0E65-FC43-B21B4CADE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88" y="1192341"/>
            <a:ext cx="3902686" cy="2698403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6" name="Picture 24">
            <a:extLst>
              <a:ext uri="{FF2B5EF4-FFF2-40B4-BE49-F238E27FC236}">
                <a16:creationId xmlns:a16="http://schemas.microsoft.com/office/drawing/2014/main" id="{8D67F292-0C49-292F-3F55-3EA01EB8B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4" y="4029166"/>
            <a:ext cx="6371356" cy="2698403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Future%20forward</Template>
  <TotalTime>135</TotalTime>
  <Words>637</Words>
  <Application>Microsoft Office PowerPoint</Application>
  <PresentationFormat>Widescreen</PresentationFormat>
  <Paragraphs>66</Paragraphs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Naveen Lingam</cp:lastModifiedBy>
  <cp:revision>33</cp:revision>
  <dcterms:created xsi:type="dcterms:W3CDTF">2021-05-26T16:50:10Z</dcterms:created>
  <dcterms:modified xsi:type="dcterms:W3CDTF">2024-04-04T16:45:24Z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