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80" r:id="rId9"/>
    <p:sldId id="30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76" r:id="rId20"/>
    <p:sldId id="278" r:id="rId21"/>
    <p:sldId id="282" r:id="rId22"/>
    <p:sldId id="283" r:id="rId23"/>
    <p:sldId id="284" r:id="rId24"/>
    <p:sldId id="293" r:id="rId25"/>
    <p:sldId id="300" r:id="rId26"/>
    <p:sldId id="294" r:id="rId27"/>
    <p:sldId id="295" r:id="rId28"/>
    <p:sldId id="296" r:id="rId29"/>
    <p:sldId id="297" r:id="rId30"/>
    <p:sldId id="298" r:id="rId31"/>
    <p:sldId id="302" r:id="rId32"/>
    <p:sldId id="304" r:id="rId33"/>
    <p:sldId id="305" r:id="rId34"/>
    <p:sldId id="306" r:id="rId35"/>
    <p:sldId id="301" r:id="rId36"/>
  </p:sldIdLst>
  <p:sldSz cx="9144000" cy="6858000" type="screen4x3"/>
  <p:notesSz cx="6858000" cy="9077325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285" autoAdjust="0"/>
    <p:restoredTop sz="86423" autoAdjust="0"/>
  </p:normalViewPr>
  <p:slideViewPr>
    <p:cSldViewPr>
      <p:cViewPr varScale="1">
        <p:scale>
          <a:sx n="125" d="100"/>
          <a:sy n="125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4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5C7657-EB9E-444E-BAE1-E9C685130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7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685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Java Programming Language by Arnold and Gosling, 1st edition, page 139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Wiener and Pinson, page 121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Wiener and Pinson, page 121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522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088740-478E-48FD-A289-A4DC95426E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D153D-5E03-4A2F-963C-4C479FF358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40FDE-B2BE-4EF7-A57B-56DE897F35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932C-0AE1-40D4-81A3-522A21154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489EC-34FD-42B7-822B-4958332CAD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6CFD3-0D6C-45AC-B7E9-92C678EB3B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9BED-D48D-4263-A736-BC74D719F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1F03-B82C-44F2-8BF1-0BC4CA11D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8BEF3-D7B2-430B-9A08-053DC3D601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F10A7-DD45-47F0-B4DF-B572924C4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91305-B029-4EFC-8E8B-25DA10A7B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1227" name="Rectangle 11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1228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838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21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6BB367DD-2D20-44AE-A7B6-B8DE0090B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5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6.xm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9.xml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Relationship Id="rId1" Type="http://schemas.openxmlformats.org/officeDocument/2006/relationships/tags" Target="../tags/tag85.xml"/><Relationship Id="rId2" Type="http://schemas.openxmlformats.org/officeDocument/2006/relationships/tags" Target="../tags/tag8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838200"/>
            <a:ext cx="7772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Exceptions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31ED0-85FA-40CF-A859-75545BD61FA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Handling Exceptions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handles exceptions with built-in exception handlers</a:t>
            </a:r>
          </a:p>
          <a:p>
            <a:pPr eaLnBrk="1" hangingPunct="1"/>
            <a:r>
              <a:rPr lang="en-US" smtClean="0"/>
              <a:t>when an exception is thrown the method in which the exception occurred is terminated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7E84-A68F-4922-A4FE-F1621379A08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Handling Exceptions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exception is then passed up the calling chain, forcing each method to terminate in turn until </a:t>
            </a:r>
            <a:r>
              <a:rPr lang="en-US" b="1" smtClean="0">
                <a:latin typeface="Courier New" pitchFamily="49" charset="0"/>
              </a:rPr>
              <a:t>main</a:t>
            </a:r>
            <a:r>
              <a:rPr lang="en-US" smtClean="0"/>
              <a:t> is finally reached, forcing program termination</a:t>
            </a:r>
          </a:p>
          <a:p>
            <a:pPr eaLnBrk="1" hangingPunct="1"/>
            <a:r>
              <a:rPr lang="en-US" smtClean="0"/>
              <a:t>before terminating the program Java generates an error message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F0BFD-2660-45E0-83C2-30646D37114E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Try-Catch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provides a way for a method to catch exceptions , including those generated by methods it has called</a:t>
            </a:r>
          </a:p>
          <a:p>
            <a:pPr eaLnBrk="1" hangingPunct="1"/>
            <a:r>
              <a:rPr lang="en-US" smtClean="0"/>
              <a:t>by catching the exception, the method regains control and can possibly handle the error in such a way that program termination is not necessary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24613-7DDC-4ED3-A035-7114668E0F3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Try-Catch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catch an exception, the statements that contain invocations of exception-throwing methods must be surrounded by braces and preceded with the keyword </a:t>
            </a:r>
            <a:r>
              <a:rPr lang="en-US" b="1" smtClean="0">
                <a:latin typeface="Courier New" pitchFamily="49" charset="0"/>
              </a:rPr>
              <a:t>try</a:t>
            </a:r>
          </a:p>
          <a:p>
            <a:pPr eaLnBrk="1" hangingPunct="1"/>
            <a:r>
              <a:rPr lang="en-US" smtClean="0"/>
              <a:t>the keyword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follows the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has one parameter that refers to the thrown </a:t>
            </a:r>
            <a:r>
              <a:rPr lang="en-US" b="1" smtClean="0">
                <a:latin typeface="Courier New" pitchFamily="49" charset="0"/>
              </a:rPr>
              <a:t>Exception</a:t>
            </a:r>
            <a:r>
              <a:rPr lang="en-US" smtClean="0"/>
              <a:t> object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AEC1A-7C02-4998-82DB-9BEA780D420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our previous example, we can remove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throws FileNotFoundException </a:t>
            </a:r>
            <a:r>
              <a:rPr lang="en-US" smtClean="0"/>
              <a:t>clause in </a:t>
            </a:r>
            <a:r>
              <a:rPr lang="en-US" b="1" smtClean="0">
                <a:latin typeface="Courier New" pitchFamily="49" charset="0"/>
              </a:rPr>
              <a:t>main</a:t>
            </a:r>
            <a:r>
              <a:rPr lang="en-US" smtClean="0"/>
              <a:t>’s header if we catch the exception and handle it</a:t>
            </a: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D4363-9E81-4241-A77F-E8FCDBD8A5A6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public static void main(String[] </a:t>
            </a:r>
            <a:r>
              <a:rPr lang="en-US" sz="2000" b="1" dirty="0" err="1" smtClean="0">
                <a:latin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num</a:t>
            </a:r>
            <a:r>
              <a:rPr lang="en-US" sz="2000" b="1" dirty="0" smtClean="0">
                <a:latin typeface="Courier New" pitchFamily="49" charset="0"/>
              </a:rPr>
              <a:t> = 0;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try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	Scanner in = new Scanner(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		    new File("c:/0/</a:t>
            </a:r>
            <a:r>
              <a:rPr lang="en-US" sz="2000" b="1" dirty="0" err="1" smtClean="0">
                <a:latin typeface="Courier New" pitchFamily="49" charset="0"/>
              </a:rPr>
              <a:t>data.txt</a:t>
            </a:r>
            <a:r>
              <a:rPr lang="en-US" sz="2000" b="1" dirty="0" smtClean="0">
                <a:latin typeface="Courier New" pitchFamily="49" charset="0"/>
              </a:rPr>
              <a:t>"));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num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in.nextInt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  catch (</a:t>
            </a:r>
            <a:r>
              <a:rPr lang="en-US" sz="2000" b="1" dirty="0" err="1" smtClean="0">
                <a:latin typeface="Courier New" pitchFamily="49" charset="0"/>
              </a:rPr>
              <a:t>FileNotFoundException</a:t>
            </a:r>
            <a:r>
              <a:rPr lang="en-US" sz="2000" b="1" dirty="0" smtClean="0">
                <a:latin typeface="Courier New" pitchFamily="49" charset="0"/>
              </a:rPr>
              <a:t> e)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("File not found\n" + e);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num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865188" algn="l"/>
                <a:tab pos="1030288" algn="l"/>
              </a:tabLst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304800"/>
            <a:ext cx="5334000" cy="83026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throws FileNotFoundException </a:t>
            </a:r>
            <a:r>
              <a:rPr lang="en-US"/>
              <a:t>clause removed</a:t>
            </a:r>
          </a:p>
        </p:txBody>
      </p:sp>
      <p:sp>
        <p:nvSpPr>
          <p:cNvPr id="17415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696200" y="114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3000" y="2133600"/>
            <a:ext cx="3733800" cy="83026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printed, </a:t>
            </a:r>
            <a:r>
              <a:rPr lang="en-US" b="1">
                <a:latin typeface="Courier New" pitchFamily="49" charset="0"/>
              </a:rPr>
              <a:t>e</a:t>
            </a:r>
            <a:r>
              <a:rPr lang="en-US"/>
              <a:t> is the Java-generated error message</a:t>
            </a:r>
          </a:p>
        </p:txBody>
      </p:sp>
      <p:cxnSp>
        <p:nvCxnSpPr>
          <p:cNvPr id="17417" name="Straight Arrow Connector 10"/>
          <p:cNvCxnSpPr>
            <a:cxnSpLocks noChangeShapeType="1"/>
          </p:cNvCxnSpPr>
          <p:nvPr/>
        </p:nvCxnSpPr>
        <p:spPr bwMode="auto">
          <a:xfrm rot="5400000">
            <a:off x="6856413" y="3962400"/>
            <a:ext cx="19827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3" name="Straight Connector 2"/>
          <p:cNvCxnSpPr/>
          <p:nvPr/>
        </p:nvCxnSpPr>
        <p:spPr bwMode="auto">
          <a:xfrm>
            <a:off x="7086600" y="2971800"/>
            <a:ext cx="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6096000" y="3962400"/>
            <a:ext cx="99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096000" y="3962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0E40C-80F1-4803-9891-5D59CD26F09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Unchecked Exceptions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above method will execute correctly, but other errors may occur</a:t>
            </a:r>
          </a:p>
          <a:p>
            <a:pPr eaLnBrk="1" hangingPunct="1"/>
            <a:r>
              <a:rPr lang="en-US" smtClean="0"/>
              <a:t>for example, the data file may not contain a numeric value, in which case an </a:t>
            </a:r>
            <a:r>
              <a:rPr lang="en-US" b="1" smtClean="0">
                <a:latin typeface="Courier New" pitchFamily="49" charset="0"/>
              </a:rPr>
              <a:t>InputMismatchException</a:t>
            </a:r>
            <a:r>
              <a:rPr lang="en-US" smtClean="0"/>
              <a:t> will occur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343DC-BF1F-416E-96DC-14604752F7CC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Unchecked Exceptions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InputMismatchException</a:t>
            </a:r>
            <a:r>
              <a:rPr lang="en-US" smtClean="0"/>
              <a:t> is an unchecked exception so we are not </a:t>
            </a:r>
            <a:r>
              <a:rPr lang="en-US" i="1" smtClean="0"/>
              <a:t>required</a:t>
            </a:r>
            <a:r>
              <a:rPr lang="en-US" smtClean="0"/>
              <a:t> to advertise or catch it, but we may catch it if we want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29EE7-AAB5-4B75-834C-7FF8121C043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int num = 0;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try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	Scanner in = new Scanner(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		   new File("c:/0/data.txt"));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	num = in.nextInt();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catch (IOException e)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	System.out.println("File not found\n" + e);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catch (InputMismatchException e)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	System.out.println("Value not an int\n" + e);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81038" algn="l"/>
                <a:tab pos="963613" algn="l"/>
              </a:tabLst>
            </a:pPr>
            <a:r>
              <a:rPr lang="en-US" sz="1800" b="1" smtClean="0">
                <a:latin typeface="Courier New" pitchFamily="49" charset="0"/>
              </a:rPr>
              <a:t>System.out.println(num);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781BF-F409-4664-9E73-1ACA0CD155B4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catch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permissible for a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 to be followed by multiple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es</a:t>
            </a:r>
          </a:p>
          <a:p>
            <a:pPr eaLnBrk="1" hangingPunct="1"/>
            <a:r>
              <a:rPr lang="en-US" smtClean="0"/>
              <a:t>each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clause must catch a different type of exception</a:t>
            </a:r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if a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is followed by multiple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es, and an exception occurs, the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es are inspected in order until the correct one is found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51184-0C86-4E4A-B64B-893B0480FE4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Handling Errors in Java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regardless of how carefully an application is programmed and how extensively it is tested, errors occur</a:t>
            </a:r>
          </a:p>
          <a:p>
            <a:pPr eaLnBrk="1" hangingPunct="1"/>
            <a:r>
              <a:rPr lang="en-US" smtClean="0"/>
              <a:t>Java’s </a:t>
            </a:r>
            <a:r>
              <a:rPr lang="en-US" b="1" smtClean="0">
                <a:latin typeface="Courier New" pitchFamily="49" charset="0"/>
              </a:rPr>
              <a:t>Exception</a:t>
            </a:r>
            <a:r>
              <a:rPr lang="en-US" smtClean="0"/>
              <a:t> class provides an efficient way to handle certain types of errors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5C937-65D3-41AB-8CC6-A5D3B1229C3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catch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is then executed</a:t>
            </a:r>
          </a:p>
          <a:p>
            <a:pPr eaLnBrk="1" hangingPunct="1"/>
            <a:r>
              <a:rPr lang="en-US" smtClean="0"/>
              <a:t>no other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will be executed</a:t>
            </a:r>
          </a:p>
          <a:p>
            <a:pPr eaLnBrk="1" hangingPunct="1"/>
            <a:r>
              <a:rPr lang="en-US" smtClean="0"/>
              <a:t>if you have multiple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clauses, they may need to be in a specific order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136A0-BD3B-4126-A170-02BD9E1AA9C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catch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295400"/>
            <a:ext cx="7772400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for example, class </a:t>
            </a:r>
            <a:r>
              <a:rPr lang="en-US" b="1" dirty="0" err="1" smtClean="0">
                <a:latin typeface="Courier New" pitchFamily="49" charset="0"/>
              </a:rPr>
              <a:t>FileNotFoundException</a:t>
            </a:r>
            <a:r>
              <a:rPr lang="en-US" dirty="0" smtClean="0"/>
              <a:t> extends </a:t>
            </a:r>
            <a:r>
              <a:rPr lang="en-US" b="1" dirty="0" err="1" smtClean="0">
                <a:latin typeface="Courier New" pitchFamily="49" charset="0"/>
              </a:rPr>
              <a:t>IOException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this means that a </a:t>
            </a:r>
            <a:r>
              <a:rPr lang="en-US" b="1" dirty="0" err="1" smtClean="0">
                <a:latin typeface="Courier New" pitchFamily="49" charset="0"/>
              </a:rPr>
              <a:t>FileNotFoundException</a:t>
            </a:r>
            <a:r>
              <a:rPr lang="en-US" dirty="0" smtClean="0"/>
              <a:t> is also an </a:t>
            </a:r>
            <a:r>
              <a:rPr lang="en-US" b="1" dirty="0" err="1" smtClean="0">
                <a:latin typeface="Courier New" pitchFamily="49" charset="0"/>
              </a:rPr>
              <a:t>IOException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catch clauses for </a:t>
            </a:r>
            <a:r>
              <a:rPr lang="en-US" b="1" dirty="0" err="1" smtClean="0">
                <a:latin typeface="Courier New" pitchFamily="49" charset="0"/>
              </a:rPr>
              <a:t>FileNotFoundException</a:t>
            </a:r>
            <a:r>
              <a:rPr lang="en-US" dirty="0" err="1" smtClean="0"/>
              <a:t>s</a:t>
            </a:r>
            <a:r>
              <a:rPr lang="en-US" dirty="0" smtClean="0"/>
              <a:t> must precede </a:t>
            </a:r>
            <a:r>
              <a:rPr lang="en-US" b="1" dirty="0" smtClean="0">
                <a:latin typeface="Courier New" pitchFamily="49" charset="0"/>
              </a:rPr>
              <a:t>catch</a:t>
            </a:r>
            <a:r>
              <a:rPr lang="en-US" dirty="0" smtClean="0"/>
              <a:t> clauses for </a:t>
            </a:r>
            <a:r>
              <a:rPr lang="en-US" b="1" dirty="0" err="1" smtClean="0">
                <a:latin typeface="Courier New" pitchFamily="49" charset="0"/>
              </a:rPr>
              <a:t>IOException</a:t>
            </a:r>
            <a:r>
              <a:rPr lang="en-US" dirty="0" err="1" smtClean="0"/>
              <a:t>s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5A1FB-EE1E-4792-BAE9-3BB880B0114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catch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otherwise, any </a:t>
            </a:r>
            <a:r>
              <a:rPr lang="en-US" b="1" dirty="0" err="1" smtClean="0">
                <a:latin typeface="Courier New" pitchFamily="49" charset="0"/>
              </a:rPr>
              <a:t>FileNotFoundException</a:t>
            </a:r>
            <a:r>
              <a:rPr lang="en-US" dirty="0" smtClean="0"/>
              <a:t> will be caught by the </a:t>
            </a:r>
            <a:r>
              <a:rPr lang="en-US" b="1" dirty="0" err="1" smtClean="0">
                <a:latin typeface="Courier New" pitchFamily="49" charset="0"/>
              </a:rPr>
              <a:t>IOException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catch</a:t>
            </a:r>
            <a:r>
              <a:rPr lang="en-US" dirty="0" smtClean="0"/>
              <a:t> clause and the </a:t>
            </a:r>
            <a:r>
              <a:rPr lang="en-US" b="1" dirty="0" err="1" smtClean="0">
                <a:latin typeface="Courier New" pitchFamily="49" charset="0"/>
              </a:rPr>
              <a:t>FileNotFoundException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catch</a:t>
            </a:r>
            <a:r>
              <a:rPr lang="en-US" dirty="0" smtClean="0"/>
              <a:t> clause will never be reached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7A0F9-FEC8-46DC-8438-CAFE8B7D689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try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catch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you may have multiple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blocks in a single method</a:t>
            </a:r>
          </a:p>
          <a:p>
            <a:pPr eaLnBrk="1" hangingPunct="1"/>
            <a:r>
              <a:rPr lang="en-US" smtClean="0"/>
              <a:t>it is also permissible to have a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 nested in another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 or inside the </a:t>
            </a:r>
            <a:r>
              <a:rPr lang="en-US" b="1" smtClean="0">
                <a:latin typeface="Courier New" pitchFamily="49" charset="0"/>
              </a:rPr>
              <a:t>catch</a:t>
            </a:r>
            <a:r>
              <a:rPr lang="en-US" smtClean="0"/>
              <a:t> clause of a different </a:t>
            </a:r>
            <a:r>
              <a:rPr lang="en-US" b="1" smtClean="0">
                <a:latin typeface="Courier New" pitchFamily="49" charset="0"/>
              </a:rPr>
              <a:t>try</a:t>
            </a:r>
            <a:r>
              <a:rPr lang="en-US" smtClean="0"/>
              <a:t> block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D8D33-1404-4165-9A14-165379CEBA65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Exceptions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49213" indent="-49213" eaLnBrk="1" hangingPunct="1">
              <a:tabLst>
                <a:tab pos="282575" algn="l"/>
                <a:tab pos="565150" algn="l"/>
              </a:tabLst>
            </a:pPr>
            <a:r>
              <a:rPr lang="en-US" smtClean="0"/>
              <a:t>exceptions are automatically thrown by Java in the cases described above</a:t>
            </a:r>
          </a:p>
          <a:p>
            <a:pPr marL="49213" indent="-49213" eaLnBrk="1" hangingPunct="1">
              <a:tabLst>
                <a:tab pos="282575" algn="l"/>
                <a:tab pos="565150" algn="l"/>
              </a:tabLst>
            </a:pPr>
            <a:r>
              <a:rPr lang="en-US" smtClean="0"/>
              <a:t>exceptions can also be thrown by the program developer</a:t>
            </a: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89AA3-7CBA-461F-9B86-B5998D4E915A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Exceptions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we have a </a:t>
            </a:r>
            <a:r>
              <a:rPr lang="en-US" b="1" smtClean="0">
                <a:latin typeface="Courier New" pitchFamily="49" charset="0"/>
              </a:rPr>
              <a:t>Student</a:t>
            </a:r>
            <a:r>
              <a:rPr lang="en-US" smtClean="0"/>
              <a:t> class with a method </a:t>
            </a:r>
            <a:r>
              <a:rPr lang="en-US" b="1" smtClean="0">
                <a:latin typeface="Courier New" pitchFamily="49" charset="0"/>
              </a:rPr>
              <a:t>addGrade</a:t>
            </a:r>
            <a:r>
              <a:rPr lang="en-US" smtClean="0"/>
              <a:t> that looks like this: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  public void addGrade(double gradeIn)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	quizGrades.add(gradeIn);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}</a:t>
            </a:r>
            <a:endParaRPr lang="en-US" sz="2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ED511-A83C-4F55-B0E4-88038A4635A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Exceptions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we want to modify this method so that it throws an exception if the argument </a:t>
            </a:r>
            <a:r>
              <a:rPr lang="en-US" b="1" smtClean="0">
                <a:latin typeface="Courier New" pitchFamily="49" charset="0"/>
              </a:rPr>
              <a:t>gradeIn</a:t>
            </a:r>
            <a:r>
              <a:rPr lang="en-US" smtClean="0"/>
              <a:t> is less than 0 or greater than 100</a:t>
            </a:r>
          </a:p>
          <a:p>
            <a:pPr eaLnBrk="1" hangingPunct="1"/>
            <a:r>
              <a:rPr lang="en-US" smtClean="0"/>
              <a:t>Java has many built-in exception classes</a:t>
            </a:r>
          </a:p>
          <a:p>
            <a:pPr eaLnBrk="1" hangingPunct="1"/>
            <a:r>
              <a:rPr lang="en-US" smtClean="0"/>
              <a:t>a reasonable one to use in this case is </a:t>
            </a:r>
            <a:r>
              <a:rPr lang="en-US" b="1" smtClean="0">
                <a:latin typeface="Courier New" pitchFamily="49" charset="0"/>
              </a:rPr>
              <a:t>IllegalArgumentException</a:t>
            </a:r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31876-5088-495F-BDE6-E3B0A3BFB464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Exceptions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body of our revised method looks like this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if(gradeIn &gt; 100 || gradeIn &lt;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throw new IllegalArgumentException(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	"grade outside valid range");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quizGrades.add(gradeIn);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3886200"/>
            <a:ext cx="4495800" cy="830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the argument will be included in the Java-generated error message</a:t>
            </a:r>
          </a:p>
        </p:txBody>
      </p:sp>
      <p:cxnSp>
        <p:nvCxnSpPr>
          <p:cNvPr id="29703" name="Elbow Connector 7"/>
          <p:cNvCxnSpPr>
            <a:cxnSpLocks noChangeShapeType="1"/>
          </p:cNvCxnSpPr>
          <p:nvPr/>
        </p:nvCxnSpPr>
        <p:spPr bwMode="auto">
          <a:xfrm rot="10800000">
            <a:off x="6705600" y="3581400"/>
            <a:ext cx="912813" cy="3063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0D90E-FA2D-43F0-A567-5E5797D0FE2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Exceptions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driver program can handle the thrown exception as it sees fit</a:t>
            </a:r>
          </a:p>
          <a:p>
            <a:pPr eaLnBrk="1" hangingPunct="1"/>
            <a:r>
              <a:rPr lang="en-US" smtClean="0"/>
              <a:t>for example, we might have the following in a driver program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sz="2000" b="1" smtClean="0">
                <a:latin typeface="Courier New" pitchFamily="49" charset="0"/>
              </a:rPr>
              <a:t>Student stu1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new Student("Amy", "Smith");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Scanner kb = new Scanner(System.in);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int count = 0;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D0A59-14EE-4F0E-A61E-F0D371E2773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Exceptions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while (count &lt; 5)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try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	System.out.print("Enter a grade: ");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	stu1.addGrade(kb.nextInt());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	count++;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  catch(IllegalArgumentException e)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{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	System.out.println(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		"Argument must be between 0 and 100");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	System.out.println("Please try again");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	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233363" algn="l"/>
                <a:tab pos="465138" algn="l"/>
                <a:tab pos="631825" algn="l"/>
                <a:tab pos="865188" algn="l"/>
              </a:tabLst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DCE1D-7E60-41F5-AA59-F2D73EB50A1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Categories of Exceptions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two major categories of exceptions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RuntimeExcepti</a:t>
            </a:r>
            <a:r>
              <a:rPr lang="en-US" b="1" dirty="0" err="1">
                <a:latin typeface="Courier New" pitchFamily="49" charset="0"/>
              </a:rPr>
              <a:t>on</a:t>
            </a:r>
            <a:r>
              <a:rPr lang="en-US" dirty="0">
                <a:latin typeface="Tahoma"/>
                <a:cs typeface="Tahoma"/>
              </a:rPr>
              <a:t> (which is a subclass of </a:t>
            </a:r>
            <a:r>
              <a:rPr lang="en-US" b="1" dirty="0">
                <a:latin typeface="Courier New" pitchFamily="49" charset="0"/>
              </a:rPr>
              <a:t>Exception</a:t>
            </a:r>
            <a:r>
              <a:rPr lang="en-US" dirty="0">
                <a:latin typeface="Tahoma"/>
                <a:cs typeface="Tahoma"/>
              </a:rPr>
              <a:t>) and</a:t>
            </a:r>
            <a:r>
              <a:rPr lang="en-US" dirty="0" smtClean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its subclasses</a:t>
            </a:r>
          </a:p>
          <a:p>
            <a:pPr lvl="1" eaLnBrk="1" hangingPunct="1"/>
            <a:r>
              <a:rPr lang="en-US" dirty="0" smtClean="0">
                <a:latin typeface="Tahoma"/>
                <a:cs typeface="Tahoma"/>
              </a:rPr>
              <a:t>all other subclasses of </a:t>
            </a:r>
            <a:r>
              <a:rPr lang="en-US" b="1" dirty="0">
                <a:latin typeface="Courier New" pitchFamily="49" charset="0"/>
              </a:rPr>
              <a:t>Exception</a:t>
            </a:r>
          </a:p>
          <a:p>
            <a:pPr eaLnBrk="1" hangingPunct="1"/>
            <a:r>
              <a:rPr lang="en-US" dirty="0" smtClean="0"/>
              <a:t>other than </a:t>
            </a:r>
            <a:r>
              <a:rPr lang="en-US" b="1" dirty="0" err="1">
                <a:latin typeface="Courier New"/>
                <a:cs typeface="Courier New"/>
              </a:rPr>
              <a:t>RuntimeException</a:t>
            </a:r>
            <a:r>
              <a:rPr lang="en-US" dirty="0" smtClean="0"/>
              <a:t>, one of the most heavily used subclasses of </a:t>
            </a:r>
            <a:r>
              <a:rPr lang="en-US" b="1" dirty="0" smtClean="0">
                <a:latin typeface="Courier New"/>
                <a:cs typeface="Courier New"/>
              </a:rPr>
              <a:t>Exception</a:t>
            </a:r>
            <a:r>
              <a:rPr lang="en-US" dirty="0" smtClean="0"/>
              <a:t> is the class </a:t>
            </a:r>
            <a:r>
              <a:rPr lang="en-US" b="1" dirty="0" err="1" smtClean="0">
                <a:latin typeface="Courier New"/>
                <a:cs typeface="Courier New"/>
              </a:rPr>
              <a:t>IOException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2036E-EBCB-4A0E-8846-438A9C9B353A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Throwing Exceptions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282575" indent="-282575" eaLnBrk="1" hangingPunct="1"/>
            <a:r>
              <a:rPr lang="en-US" smtClean="0"/>
              <a:t>the user is now prompted to enter a value</a:t>
            </a:r>
          </a:p>
          <a:p>
            <a:pPr marL="282575" indent="-282575" eaLnBrk="1" hangingPunct="1"/>
            <a:r>
              <a:rPr lang="en-US" smtClean="0"/>
              <a:t>if an invalid value is entered an exception is thrown</a:t>
            </a:r>
          </a:p>
          <a:p>
            <a:pPr marL="282575" indent="-282575" eaLnBrk="1" hangingPunct="1"/>
            <a:r>
              <a:rPr lang="en-US" smtClean="0"/>
              <a:t>the exception is caught by the calling program and the user is asked to supply a new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Javadocs</a:t>
            </a:r>
            <a:r>
              <a:rPr lang="en-US" dirty="0" smtClean="0"/>
              <a:t> for Exceptions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method can throw an exception, a </a:t>
            </a:r>
            <a:r>
              <a:rPr lang="en-US" dirty="0" err="1" smtClean="0"/>
              <a:t>Javadoc</a:t>
            </a:r>
            <a:r>
              <a:rPr lang="en-US" dirty="0" smtClean="0"/>
              <a:t> comment must be included, using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@throws</a:t>
            </a:r>
            <a:r>
              <a:rPr lang="en-US" dirty="0" smtClean="0"/>
              <a:t> annotation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53F91-F1DD-4595-958E-FE4ACF33EF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of 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dirty="0" smtClean="0"/>
              <a:t> in the above example, we want to use an exception named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IllegalGradeException</a:t>
            </a:r>
            <a:r>
              <a:rPr lang="en-US" dirty="0" smtClean="0"/>
              <a:t> in order to be more descriptive</a:t>
            </a:r>
          </a:p>
          <a:p>
            <a:r>
              <a:rPr lang="en-US" dirty="0" smtClean="0"/>
              <a:t>Java does not have an exception named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IllegalGradeException</a:t>
            </a:r>
            <a:r>
              <a:rPr lang="en-US" dirty="0" smtClean="0"/>
              <a:t>, but we can easily create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932C-0AE1-40D4-81A3-522A211543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r>
              <a:rPr lang="en-US" baseline="0" dirty="0" smtClean="0"/>
              <a:t>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IllegalGradeException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extends Exception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IllegalGradeException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super();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IllegalGradeException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super(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225425" algn="l"/>
                <a:tab pos="461963" algn="l"/>
              </a:tabLst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932C-0AE1-40D4-81A3-522A211543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26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in </a:t>
            </a:r>
            <a:r>
              <a:rPr lang="en-US" dirty="0" err="1" smtClean="0"/>
              <a:t>NetBeans</a:t>
            </a:r>
            <a:r>
              <a:rPr lang="en-US" dirty="0" smtClean="0"/>
              <a:t>,</a:t>
            </a:r>
            <a:r>
              <a:rPr lang="en-US" baseline="0" dirty="0" smtClean="0"/>
              <a:t> if you choose to create a new file and choose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baseline="0" dirty="0" smtClean="0"/>
              <a:t> as the category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Java Exception </a:t>
            </a:r>
            <a:r>
              <a:rPr lang="en-US" baseline="0" dirty="0" smtClean="0"/>
              <a:t>as the file type, most of the code is created for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8932C-0AE1-40D4-81A3-522A211543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838200"/>
            <a:ext cx="7772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Exceptions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FA2CD-9CF6-49BE-9A4E-A30246059AD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IO Exceptions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</a:t>
            </a:r>
            <a:r>
              <a:rPr lang="en-US" b="1" dirty="0" err="1" smtClean="0">
                <a:latin typeface="Courier New" pitchFamily="49" charset="0"/>
              </a:rPr>
              <a:t>IOException</a:t>
            </a:r>
            <a:r>
              <a:rPr lang="en-US" dirty="0" err="1" smtClean="0"/>
              <a:t>s</a:t>
            </a:r>
            <a:r>
              <a:rPr lang="en-US" dirty="0" smtClean="0"/>
              <a:t> include</a:t>
            </a:r>
          </a:p>
          <a:p>
            <a:pPr lvl="1" eaLnBrk="1" hangingPunct="1"/>
            <a:r>
              <a:rPr lang="en-US" b="1" dirty="0" err="1" smtClean="0">
                <a:latin typeface="Courier New"/>
                <a:cs typeface="Courier New"/>
              </a:rPr>
              <a:t>EOFException</a:t>
            </a:r>
            <a:r>
              <a:rPr lang="en-US" dirty="0" smtClean="0"/>
              <a:t> – attempting to read past end of file</a:t>
            </a:r>
          </a:p>
          <a:p>
            <a:pPr lvl="1" eaLnBrk="1" hangingPunct="1"/>
            <a:r>
              <a:rPr lang="en-US" b="1" dirty="0" err="1" smtClean="0">
                <a:latin typeface="Courier New"/>
                <a:cs typeface="Courier New"/>
              </a:rPr>
              <a:t>FileNotFoundException</a:t>
            </a:r>
            <a:r>
              <a:rPr lang="en-US" dirty="0" smtClean="0"/>
              <a:t> </a:t>
            </a:r>
            <a:r>
              <a:rPr lang="en-US" dirty="0"/>
              <a:t>– attempting </a:t>
            </a:r>
            <a:r>
              <a:rPr lang="en-US" dirty="0" smtClean="0"/>
              <a:t>to open a file that does not exist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CB21F-685E-4234-8093-59C499CB3D0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Runtime Exceptions</a:t>
            </a:r>
          </a:p>
        </p:txBody>
      </p:sp>
      <p:sp>
        <p:nvSpPr>
          <p:cNvPr id="7173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Courier New" pitchFamily="49" charset="0"/>
              </a:rPr>
              <a:t>RuntimeException</a:t>
            </a:r>
            <a:r>
              <a:rPr lang="en-US" dirty="0" err="1" smtClean="0"/>
              <a:t>s</a:t>
            </a:r>
            <a:r>
              <a:rPr lang="en-US" dirty="0" smtClean="0"/>
              <a:t> include</a:t>
            </a:r>
          </a:p>
          <a:p>
            <a:pPr lvl="1" eaLnBrk="1" hangingPunct="1"/>
            <a:r>
              <a:rPr lang="en-US" b="1" dirty="0" err="1" smtClean="0">
                <a:latin typeface="Courier New"/>
                <a:cs typeface="Courier New"/>
              </a:rPr>
              <a:t>NullPointerException</a:t>
            </a:r>
            <a:r>
              <a:rPr lang="en-US" dirty="0" smtClean="0"/>
              <a:t> </a:t>
            </a:r>
            <a:r>
              <a:rPr lang="en-US" dirty="0"/>
              <a:t>– sending </a:t>
            </a:r>
            <a:r>
              <a:rPr lang="en-US" dirty="0" smtClean="0"/>
              <a:t>a message to a null object</a:t>
            </a:r>
          </a:p>
          <a:p>
            <a:pPr lvl="1" eaLnBrk="1" hangingPunct="1"/>
            <a:r>
              <a:rPr lang="en-US" b="1" dirty="0" err="1" smtClean="0">
                <a:latin typeface="Courier New"/>
                <a:cs typeface="Courier New"/>
              </a:rPr>
              <a:t>IndexOutOfBoundsException</a:t>
            </a:r>
            <a:r>
              <a:rPr lang="en-US" dirty="0" smtClean="0"/>
              <a:t> </a:t>
            </a:r>
            <a:r>
              <a:rPr lang="en-US" dirty="0"/>
              <a:t>– allowing </a:t>
            </a:r>
            <a:r>
              <a:rPr lang="en-US" dirty="0" smtClean="0"/>
              <a:t>an index to go out of bounds</a:t>
            </a:r>
          </a:p>
          <a:p>
            <a:pPr lvl="1" eaLnBrk="1" hangingPunct="1"/>
            <a:r>
              <a:rPr lang="en-US" b="1" dirty="0" err="1" smtClean="0">
                <a:latin typeface="Courier New"/>
                <a:cs typeface="Courier New"/>
              </a:rPr>
              <a:t>InputMismatchException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thrown by the </a:t>
            </a:r>
            <a:r>
              <a:rPr lang="en-US" b="1" dirty="0">
                <a:latin typeface="Courier New"/>
                <a:cs typeface="Courier New"/>
              </a:rPr>
              <a:t>Scanner</a:t>
            </a:r>
            <a:r>
              <a:rPr lang="en-US" dirty="0" smtClean="0"/>
              <a:t> class to indicate that the value input is not the expected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12AF0-E171-446D-9F47-22BC3A75E48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Advertising Exceptions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exceptions must be </a:t>
            </a:r>
            <a:r>
              <a:rPr lang="en-US" i="1" dirty="0" smtClean="0"/>
              <a:t>advertised</a:t>
            </a:r>
            <a:endParaRPr lang="en-US" dirty="0" smtClean="0"/>
          </a:p>
          <a:p>
            <a:pPr eaLnBrk="1" hangingPunct="1"/>
            <a:r>
              <a:rPr lang="en-US" dirty="0" smtClean="0"/>
              <a:t>such exceptions are said to be </a:t>
            </a:r>
            <a:r>
              <a:rPr lang="en-US" i="1" dirty="0" smtClean="0"/>
              <a:t>checked</a:t>
            </a:r>
          </a:p>
          <a:p>
            <a:pPr lvl="1" eaLnBrk="1" hangingPunct="1"/>
            <a:r>
              <a:rPr lang="en-US" dirty="0" smtClean="0"/>
              <a:t>all subclasses of </a:t>
            </a:r>
            <a:r>
              <a:rPr lang="en-US" b="1" dirty="0">
                <a:latin typeface="Courier New"/>
                <a:cs typeface="Courier New"/>
              </a:rPr>
              <a:t>Exception</a:t>
            </a:r>
            <a:r>
              <a:rPr lang="en-US" dirty="0" smtClean="0"/>
              <a:t>, except for </a:t>
            </a:r>
            <a:r>
              <a:rPr lang="en-US" b="1" dirty="0" err="1" smtClean="0">
                <a:latin typeface="Courier New"/>
                <a:cs typeface="Courier New"/>
              </a:rPr>
              <a:t>RuntimeException</a:t>
            </a:r>
            <a:r>
              <a:rPr lang="en-US" dirty="0" smtClean="0"/>
              <a:t> and its subclasses, are checked exceptions</a:t>
            </a:r>
          </a:p>
          <a:p>
            <a:pPr eaLnBrk="1" hangingPunct="1"/>
            <a:r>
              <a:rPr lang="en-US" dirty="0" smtClean="0"/>
              <a:t>exceptions that do not have to be advertised are called </a:t>
            </a:r>
            <a:r>
              <a:rPr lang="en-US" i="1" dirty="0" smtClean="0"/>
              <a:t>unchecked</a:t>
            </a:r>
          </a:p>
          <a:p>
            <a:pPr lvl="1" eaLnBrk="1" hangingPunct="1"/>
            <a:r>
              <a:rPr lang="en-US" b="1" dirty="0" err="1">
                <a:latin typeface="Courier New"/>
                <a:cs typeface="Courier New"/>
              </a:rPr>
              <a:t>RuntimeException</a:t>
            </a:r>
            <a:r>
              <a:rPr lang="en-US" dirty="0"/>
              <a:t> and its </a:t>
            </a:r>
            <a:r>
              <a:rPr lang="en-US" dirty="0" smtClean="0"/>
              <a:t>subclasses </a:t>
            </a:r>
            <a:r>
              <a:rPr lang="en-US" dirty="0"/>
              <a:t>are </a:t>
            </a:r>
            <a:r>
              <a:rPr lang="en-US" dirty="0" smtClean="0"/>
              <a:t>unchecked exceptions</a:t>
            </a:r>
            <a:endParaRPr lang="en-US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6474C-32BD-4079-96BF-A55E4B03722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Checking IO Exceptions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Courier New" pitchFamily="49" charset="0"/>
              </a:rPr>
              <a:t>IOException</a:t>
            </a:r>
            <a:r>
              <a:rPr lang="en-US" dirty="0" err="1" smtClean="0"/>
              <a:t>s</a:t>
            </a:r>
            <a:r>
              <a:rPr lang="en-US" dirty="0" smtClean="0"/>
              <a:t>, including </a:t>
            </a:r>
            <a:r>
              <a:rPr lang="en-US" b="1" dirty="0" err="1">
                <a:latin typeface="Courier New" pitchFamily="49" charset="0"/>
              </a:rPr>
              <a:t>FileNotFoundException</a:t>
            </a:r>
            <a:r>
              <a:rPr lang="en-US" dirty="0" smtClean="0"/>
              <a:t>, are </a:t>
            </a:r>
            <a:r>
              <a:rPr lang="en-US" dirty="0" smtClean="0"/>
              <a:t>checked exceptions which is why we must include the </a:t>
            </a:r>
            <a:r>
              <a:rPr lang="en-US" b="1" dirty="0" smtClean="0">
                <a:latin typeface="Courier New" pitchFamily="49" charset="0"/>
              </a:rPr>
              <a:t>throws </a:t>
            </a:r>
            <a:r>
              <a:rPr lang="en-US" b="1" dirty="0" err="1" smtClean="0">
                <a:latin typeface="Courier New" pitchFamily="49" charset="0"/>
              </a:rPr>
              <a:t>FileNotFoundException</a:t>
            </a:r>
            <a:r>
              <a:rPr lang="en-US" dirty="0" smtClean="0"/>
              <a:t> </a:t>
            </a:r>
            <a:r>
              <a:rPr lang="en-US" dirty="0" smtClean="0"/>
              <a:t>clause in the header of methods using a </a:t>
            </a:r>
            <a:r>
              <a:rPr lang="en-US" b="1" dirty="0" err="1" smtClean="0">
                <a:latin typeface="Courier New" pitchFamily="49" charset="0"/>
              </a:rPr>
              <a:t>BufferedReader</a:t>
            </a:r>
            <a:r>
              <a:rPr lang="en-US" dirty="0" smtClean="0"/>
              <a:t> or a </a:t>
            </a:r>
            <a:r>
              <a:rPr lang="en-US" b="1" dirty="0" smtClean="0">
                <a:latin typeface="Courier New" pitchFamily="49" charset="0"/>
              </a:rPr>
              <a:t>Scanner</a:t>
            </a:r>
            <a:r>
              <a:rPr lang="en-US" dirty="0" smtClean="0"/>
              <a:t> to read input from a </a:t>
            </a:r>
            <a:r>
              <a:rPr lang="en-US" dirty="0" smtClean="0"/>
              <a:t>file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Exceptions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1E1DA-49C0-4651-9711-643E6548BA0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Advertising Exceptions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public static void main(String[] </a:t>
            </a:r>
            <a:r>
              <a:rPr lang="en-US" sz="2400" b="1" dirty="0" err="1" smtClean="0">
                <a:latin typeface="Courier New" pitchFamily="49" charset="0"/>
              </a:rPr>
              <a:t>args</a:t>
            </a:r>
            <a:r>
              <a:rPr lang="en-US" sz="2400" b="1" dirty="0" smtClean="0">
                <a:latin typeface="Courier New" pitchFamily="49" charset="0"/>
              </a:rPr>
              <a:t>) throws </a:t>
            </a:r>
            <a:r>
              <a:rPr lang="en-US" sz="2400" b="1" dirty="0" err="1" smtClean="0">
                <a:latin typeface="Courier New" pitchFamily="49" charset="0"/>
              </a:rPr>
              <a:t>FileNotFound</a:t>
            </a:r>
            <a:r>
              <a:rPr lang="en-US" sz="2400" b="1" dirty="0" err="1" smtClean="0">
                <a:latin typeface="Courier New" pitchFamily="49" charset="0"/>
              </a:rPr>
              <a:t>Exception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num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Scanner in = new Scanner(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 smtClean="0">
                <a:latin typeface="Courier New" pitchFamily="49" charset="0"/>
              </a:rPr>
              <a:t>			new </a:t>
            </a:r>
            <a:r>
              <a:rPr lang="en-US" sz="2400" b="1" dirty="0" smtClean="0">
                <a:latin typeface="Courier New" pitchFamily="49" charset="0"/>
              </a:rPr>
              <a:t>File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 err="1">
                <a:latin typeface="Courier New" pitchFamily="49" charset="0"/>
              </a:rPr>
              <a:t>data.txt</a:t>
            </a:r>
            <a:r>
              <a:rPr lang="en-US" sz="2400" b="1" dirty="0" smtClean="0">
                <a:latin typeface="Courier New" pitchFamily="49" charset="0"/>
              </a:rPr>
              <a:t>"));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num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in.nextInt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err="1" smtClean="0">
                <a:latin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num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}</a:t>
            </a:r>
          </a:p>
        </p:txBody>
      </p:sp>
      <p:sp>
        <p:nvSpPr>
          <p:cNvPr id="1024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5562600"/>
            <a:ext cx="7010400" cy="83099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must advertise that </a:t>
            </a:r>
            <a:r>
              <a:rPr lang="en-US" dirty="0" smtClean="0"/>
              <a:t>a </a:t>
            </a:r>
            <a:r>
              <a:rPr lang="en-US" b="1" dirty="0" err="1" smtClean="0">
                <a:latin typeface="Courier New" pitchFamily="49" charset="0"/>
              </a:rPr>
              <a:t>FileNotFound</a:t>
            </a:r>
            <a:r>
              <a:rPr lang="en-US" b="1" dirty="0" err="1" smtClean="0">
                <a:latin typeface="Courier New" pitchFamily="49" charset="0"/>
              </a:rPr>
              <a:t>Exception</a:t>
            </a:r>
            <a:r>
              <a:rPr lang="en-US" dirty="0" smtClean="0"/>
              <a:t> </a:t>
            </a:r>
            <a:r>
              <a:rPr lang="en-US" dirty="0"/>
              <a:t>may occur</a:t>
            </a:r>
          </a:p>
        </p:txBody>
      </p:sp>
      <p:sp>
        <p:nvSpPr>
          <p:cNvPr id="10247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295400" y="22098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Exceptions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3200" dirty="0">
                <a:ea typeface="+mn-ea"/>
                <a:cs typeface="+mn-cs"/>
              </a:rPr>
              <a:t>in the previous example, Java would have allowed </a:t>
            </a:r>
            <a:r>
              <a:rPr lang="en-US" sz="3200" b="1" dirty="0" err="1">
                <a:latin typeface="Courier New"/>
                <a:ea typeface="+mn-ea"/>
                <a:cs typeface="Courier New"/>
              </a:rPr>
              <a:t>IOException</a:t>
            </a:r>
            <a:r>
              <a:rPr lang="en-US" sz="3200" dirty="0">
                <a:ea typeface="+mn-ea"/>
                <a:cs typeface="+mn-cs"/>
              </a:rPr>
              <a:t>, or even </a:t>
            </a:r>
            <a:r>
              <a:rPr lang="en-US" sz="3200" b="1" dirty="0">
                <a:latin typeface="Courier New"/>
                <a:ea typeface="+mn-ea"/>
                <a:cs typeface="Courier New"/>
              </a:rPr>
              <a:t>Exception</a:t>
            </a:r>
            <a:r>
              <a:rPr lang="en-US" sz="3200" dirty="0">
                <a:ea typeface="+mn-ea"/>
                <a:cs typeface="+mn-cs"/>
              </a:rPr>
              <a:t>, in the place of </a:t>
            </a:r>
            <a:r>
              <a:rPr lang="en-US" sz="3200" b="1" dirty="0" err="1">
                <a:latin typeface="Courier New"/>
                <a:ea typeface="+mn-ea"/>
                <a:cs typeface="Courier New"/>
              </a:rPr>
              <a:t>FileNotFoundException</a:t>
            </a:r>
            <a:r>
              <a:rPr lang="en-US" sz="3200" dirty="0">
                <a:ea typeface="+mn-ea"/>
                <a:cs typeface="+mn-cs"/>
              </a:rPr>
              <a:t>, but this is not desirable</a:t>
            </a:r>
          </a:p>
          <a:p>
            <a:r>
              <a:rPr lang="en-US" i="1" dirty="0" smtClean="0"/>
              <a:t>when </a:t>
            </a:r>
            <a:r>
              <a:rPr lang="en-US" i="1" dirty="0" smtClean="0"/>
              <a:t>advertising exceptions, </a:t>
            </a:r>
            <a:r>
              <a:rPr lang="en-US" i="1" dirty="0" smtClean="0"/>
              <a:t>always </a:t>
            </a:r>
            <a:r>
              <a:rPr lang="en-US" i="1" dirty="0" smtClean="0"/>
              <a:t>be as specific as possible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Exceptions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E5562-160F-41DF-8127-F407281707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3014</TotalTime>
  <Words>1142</Words>
  <Application>Microsoft Macintosh PowerPoint</Application>
  <PresentationFormat>On-screen Show (4:3)</PresentationFormat>
  <Paragraphs>256</Paragraphs>
  <Slides>35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courseSlidesMM</vt:lpstr>
      <vt:lpstr>Exceptions</vt:lpstr>
      <vt:lpstr>Handling Errors in Java</vt:lpstr>
      <vt:lpstr>Categories of Exceptions</vt:lpstr>
      <vt:lpstr>IO Exceptions</vt:lpstr>
      <vt:lpstr>Runtime Exceptions</vt:lpstr>
      <vt:lpstr>Advertising Exceptions</vt:lpstr>
      <vt:lpstr>Checking IO Exceptions</vt:lpstr>
      <vt:lpstr>Advertising Exceptions</vt:lpstr>
      <vt:lpstr>Advertising Exceptions</vt:lpstr>
      <vt:lpstr>Handling Exceptions</vt:lpstr>
      <vt:lpstr>Handling Exceptions</vt:lpstr>
      <vt:lpstr>Using Try-Catch</vt:lpstr>
      <vt:lpstr>Using Try-Catch</vt:lpstr>
      <vt:lpstr>Example</vt:lpstr>
      <vt:lpstr>Example</vt:lpstr>
      <vt:lpstr>Unchecked Exceptions</vt:lpstr>
      <vt:lpstr>Unchecked Exceptions</vt:lpstr>
      <vt:lpstr>Example</vt:lpstr>
      <vt:lpstr>try and catch</vt:lpstr>
      <vt:lpstr>try and catch</vt:lpstr>
      <vt:lpstr>try and catch</vt:lpstr>
      <vt:lpstr>try and catch</vt:lpstr>
      <vt:lpstr>try and catch</vt:lpstr>
      <vt:lpstr>Throwing Exceptions </vt:lpstr>
      <vt:lpstr>Throwing Exceptions </vt:lpstr>
      <vt:lpstr>Throwing Exceptions </vt:lpstr>
      <vt:lpstr>Throwing Exceptions </vt:lpstr>
      <vt:lpstr>Throwing Exceptions </vt:lpstr>
      <vt:lpstr>Throwing Exceptions </vt:lpstr>
      <vt:lpstr>Throwing Exceptions </vt:lpstr>
      <vt:lpstr>Javadocs for Exceptions</vt:lpstr>
      <vt:lpstr>Writing an Exception Class</vt:lpstr>
      <vt:lpstr>Writing an Exception Class</vt:lpstr>
      <vt:lpstr>Writing an Exception Class</vt:lpstr>
      <vt:lpstr>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Merry McDonald</cp:lastModifiedBy>
  <cp:revision>302</cp:revision>
  <cp:lastPrinted>1997-08-18T23:55:32Z</cp:lastPrinted>
  <dcterms:created xsi:type="dcterms:W3CDTF">1995-06-02T22:19:30Z</dcterms:created>
  <dcterms:modified xsi:type="dcterms:W3CDTF">2013-02-25T16:51:49Z</dcterms:modified>
</cp:coreProperties>
</file>