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346" r:id="rId2"/>
    <p:sldId id="348" r:id="rId3"/>
    <p:sldId id="349" r:id="rId4"/>
    <p:sldId id="351" r:id="rId5"/>
    <p:sldId id="339" r:id="rId6"/>
    <p:sldId id="337" r:id="rId7"/>
    <p:sldId id="345" r:id="rId8"/>
    <p:sldId id="352" r:id="rId9"/>
    <p:sldId id="340" r:id="rId10"/>
    <p:sldId id="344" r:id="rId11"/>
    <p:sldId id="350" r:id="rId12"/>
    <p:sldId id="353" r:id="rId13"/>
    <p:sldId id="354" r:id="rId14"/>
    <p:sldId id="355" r:id="rId15"/>
    <p:sldId id="347" r:id="rId16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>
        <p:scale>
          <a:sx n="100" d="100"/>
          <a:sy n="100" d="100"/>
        </p:scale>
        <p:origin x="-3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8AD51C-1800-4F95-9058-E8CEDED84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1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9BFEAA-8255-49F3-89CC-45BFEDBA5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4C660-C620-4DDB-8F9C-84AE511BED59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EAA-8255-49F3-89CC-45BFEDBA5F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60FAE4-B10B-4551-AF6F-BC719BB6B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FBAFD-6C35-4988-831C-F8EE88FF5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3D41-87B4-461E-874D-D77298EC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FC83-BD18-44A0-AE3C-C46FCBC0E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38296-D14C-4698-BDC0-1C41F3029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36F96-F722-4FE9-B5F4-C6A422D2D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1BD5-1339-4BC1-A154-5242026DA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8F83-0704-4F4C-B4AF-936D0E7B9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1B8CF-6748-435C-800C-42D04C533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43856-2B6C-4B4C-980D-EAF1E04F5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1D517-0BC7-429E-8512-B8317DF0D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ftr" sz="quarter" idx="3"/>
            <p:custDataLst>
              <p:tags r:id="rId13"/>
            </p:custDataLst>
          </p:nvPr>
        </p:nvSpPr>
        <p:spPr bwMode="auto">
          <a:xfrm>
            <a:off x="990600" y="632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98E4C67-FBD3-4C01-8945-21ADB611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3.xml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tags" Target="../tags/tag24.xml"/><Relationship Id="rId9" Type="http://schemas.openxmlformats.org/officeDocument/2006/relationships/tags" Target="../tags/tag25.xml"/><Relationship Id="rId10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Sorting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C78710-A597-4BE3-8F57-8EE9CAC052B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80216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Comparator</a:t>
            </a:r>
            <a:r>
              <a:rPr lang="en-US" dirty="0" smtClean="0"/>
              <a:t> Interface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8193088" cy="4608513"/>
          </a:xfrm>
        </p:spPr>
        <p:txBody>
          <a:bodyPr/>
          <a:lstStyle/>
          <a:p>
            <a:pPr eaLnBrk="1" hangingPunct="1"/>
            <a:r>
              <a:rPr lang="en-US" smtClean="0"/>
              <a:t>to override the natural ordering for a class, we can use the </a:t>
            </a:r>
            <a:r>
              <a:rPr lang="en-US" b="1" smtClean="0">
                <a:latin typeface="Courier New" pitchFamily="49" charset="0"/>
              </a:rPr>
              <a:t>Comparator</a:t>
            </a:r>
            <a:r>
              <a:rPr lang="en-US" smtClean="0"/>
              <a:t> interface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Comparator</a:t>
            </a:r>
            <a:r>
              <a:rPr lang="en-US" smtClean="0"/>
              <a:t> has a method named </a:t>
            </a:r>
            <a:r>
              <a:rPr lang="en-US" b="1" smtClean="0">
                <a:latin typeface="Courier New" pitchFamily="49" charset="0"/>
              </a:rPr>
              <a:t>compare</a:t>
            </a:r>
            <a:r>
              <a:rPr lang="en-US" smtClean="0"/>
              <a:t>, with two arguments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compare</a:t>
            </a:r>
            <a:r>
              <a:rPr lang="en-US" smtClean="0"/>
              <a:t> returns a negative integer, 0, or a positive integer, depending on whether the first argument is less than, equal, or greater than the second argument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A07B00-B8A1-48D8-BE32-6C727334E1F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sort</a:t>
            </a:r>
            <a:r>
              <a:rPr lang="en-US" dirty="0" smtClean="0"/>
              <a:t> Method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Collections</a:t>
            </a:r>
            <a:r>
              <a:rPr lang="en-US" smtClean="0"/>
              <a:t> class has a second version of the </a:t>
            </a:r>
            <a:r>
              <a:rPr lang="en-US" b="1" smtClean="0">
                <a:latin typeface="Courier New" pitchFamily="49" charset="0"/>
              </a:rPr>
              <a:t>sort</a:t>
            </a:r>
            <a:r>
              <a:rPr lang="en-US" smtClean="0"/>
              <a:t> method which allows you to specify a </a:t>
            </a:r>
            <a:r>
              <a:rPr lang="en-US" b="1" smtClean="0">
                <a:latin typeface="Courier New" pitchFamily="49" charset="0"/>
              </a:rPr>
              <a:t>Comparator</a:t>
            </a:r>
          </a:p>
          <a:p>
            <a:pPr eaLnBrk="1" hangingPunct="1">
              <a:spcBef>
                <a:spcPct val="0"/>
              </a:spcBef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public static &lt;T&gt; void sort(List&lt;T&gt; list, Comparator&lt;? super T&gt; c)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mtClean="0"/>
              <a:t>note that the second parameter is a </a:t>
            </a:r>
            <a:r>
              <a:rPr lang="en-US" b="1" smtClean="0">
                <a:latin typeface="Courier New" pitchFamily="49" charset="0"/>
              </a:rPr>
              <a:t>Comparator</a:t>
            </a:r>
            <a:r>
              <a:rPr lang="en-US" smtClean="0"/>
              <a:t> defined for </a:t>
            </a:r>
            <a:r>
              <a:rPr lang="en-US" b="1" smtClean="0">
                <a:latin typeface="Courier New" pitchFamily="49" charset="0"/>
              </a:rPr>
              <a:t>T</a:t>
            </a:r>
            <a:r>
              <a:rPr lang="en-US" smtClean="0"/>
              <a:t> or any superclass of </a:t>
            </a:r>
            <a:r>
              <a:rPr lang="en-US" b="1" smtClean="0"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4608513"/>
          </a:xfrm>
        </p:spPr>
        <p:txBody>
          <a:bodyPr/>
          <a:lstStyle/>
          <a:p>
            <a:pPr eaLnBrk="1" hangingPunct="1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myStudents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new Comparator&lt;Student&gt;() {</a:t>
            </a: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compare(Student s1, Student s2) {</a:t>
            </a: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(s1.getLastName().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(s2.getLastName()) == 0) {</a:t>
            </a: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  return s1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.getFirstName().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(s2.getFirstName());</a:t>
            </a: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s1.getLastName().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(s2.getLastName());</a:t>
            </a: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 // end if-else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 // end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08998-0811-4917-B9AA-F153CBA636C0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Non-String Values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 values is easy because of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mtClean="0"/>
              <a:t> method in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mtClean="0"/>
              <a:t> class</a:t>
            </a:r>
          </a:p>
          <a:p>
            <a:pPr eaLnBrk="1" hangingPunct="1"/>
            <a:r>
              <a:rPr lang="en-US" smtClean="0"/>
              <a:t>for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non-String</a:t>
            </a:r>
            <a:r>
              <a:rPr lang="en-US" smtClean="0"/>
              <a:t> values, more explicit code is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38ECD-69D2-4AD7-8584-66728650E700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(students, new Comparator&lt;Student&gt;()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compare(Student s1, Student s2)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if(s1.getGpa() &lt; s2.getGpa())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return -1;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 else if(s1.getGpa() == s2.getGpa())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 else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return 1;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93523-52BA-42DB-BB85-FB04A89DE9F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Sorting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2C9BB-7643-4401-BF5F-17F8501E208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Sorting in Java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sorting in Java is easy with built-in sort methods 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b="1" dirty="0" smtClean="0">
                <a:latin typeface="Courier New" pitchFamily="49" charset="0"/>
              </a:rPr>
              <a:t>Collections</a:t>
            </a:r>
            <a:r>
              <a:rPr lang="en-US" sz="2800" dirty="0" smtClean="0"/>
              <a:t> class (not to be confused with the </a:t>
            </a:r>
            <a:r>
              <a:rPr lang="en-US" sz="2800" b="1" dirty="0" smtClean="0">
                <a:latin typeface="Courier New" pitchFamily="49" charset="0"/>
              </a:rPr>
              <a:t>Collection</a:t>
            </a:r>
            <a:r>
              <a:rPr lang="en-US" sz="2800" dirty="0" smtClean="0"/>
              <a:t> interface!) provides methods that can be used to operate on or return collections, including array lists</a:t>
            </a:r>
          </a:p>
          <a:p>
            <a:pPr eaLnBrk="1" hangingPunct="1"/>
            <a:r>
              <a:rPr lang="en-US" sz="2800" dirty="0" smtClean="0"/>
              <a:t>note that all methods in this class are static so must be called by the </a:t>
            </a:r>
            <a:r>
              <a:rPr lang="en-US" b="1" dirty="0" smtClean="0">
                <a:latin typeface="Courier New" pitchFamily="49" charset="0"/>
              </a:rPr>
              <a:t>Collections</a:t>
            </a:r>
            <a:r>
              <a:rPr lang="en-US" sz="2800" dirty="0" smtClean="0"/>
              <a:t>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812077-DAEA-4654-A804-2339813875E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sort</a:t>
            </a:r>
            <a:r>
              <a:rPr lang="en-US" dirty="0" smtClean="0"/>
              <a:t> Method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prototype of </a:t>
            </a:r>
            <a:r>
              <a:rPr lang="en-US" b="1" smtClean="0">
                <a:latin typeface="Courier New" pitchFamily="49" charset="0"/>
              </a:rPr>
              <a:t>sort</a:t>
            </a:r>
            <a:r>
              <a:rPr lang="en-US" smtClean="0"/>
              <a:t> method in </a:t>
            </a:r>
            <a:r>
              <a:rPr lang="en-US" b="1" smtClean="0">
                <a:latin typeface="Courier New" pitchFamily="49" charset="0"/>
              </a:rPr>
              <a:t>Collections</a:t>
            </a:r>
            <a:r>
              <a:rPr lang="en-US" smtClean="0"/>
              <a:t> class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public static &lt;T extends Comparable&lt;? super T&gt;&gt; void sort(List&lt;T&gt; list)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5800" y="3505200"/>
            <a:ext cx="40386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generic type </a:t>
            </a:r>
            <a:r>
              <a:rPr lang="en-US" sz="2000" b="1">
                <a:latin typeface="Courier New" pitchFamily="49" charset="0"/>
              </a:rPr>
              <a:t>T</a:t>
            </a:r>
            <a:r>
              <a:rPr lang="en-US" sz="2000"/>
              <a:t> must extend </a:t>
            </a:r>
            <a:r>
              <a:rPr lang="en-US" sz="2000" b="1">
                <a:latin typeface="Courier New" pitchFamily="49" charset="0"/>
              </a:rPr>
              <a:t>Comparable</a:t>
            </a:r>
            <a:r>
              <a:rPr lang="en-US" sz="2000"/>
              <a:t>; </a:t>
            </a:r>
            <a:r>
              <a:rPr lang="en-US" sz="2000" b="1">
                <a:latin typeface="Courier New" pitchFamily="49" charset="0"/>
              </a:rPr>
              <a:t>Comparable</a:t>
            </a:r>
            <a:r>
              <a:rPr lang="en-US" sz="2000"/>
              <a:t> itself is a generic interface and must be defined for a supertype of </a:t>
            </a:r>
            <a:r>
              <a:rPr lang="en-US" sz="2000" b="1">
                <a:latin typeface="Courier New" pitchFamily="49" charset="0"/>
              </a:rPr>
              <a:t>T</a:t>
            </a:r>
          </a:p>
        </p:txBody>
      </p:sp>
      <p:sp>
        <p:nvSpPr>
          <p:cNvPr id="512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52800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458200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352800" y="2971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58674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38200" y="3505200"/>
            <a:ext cx="21336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nothing is returned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513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828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62200" y="5181600"/>
            <a:ext cx="49530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argument is of type </a:t>
            </a:r>
            <a:r>
              <a:rPr lang="en-US" sz="2000" b="1">
                <a:latin typeface="Courier New" pitchFamily="49" charset="0"/>
              </a:rPr>
              <a:t>List</a:t>
            </a:r>
            <a:r>
              <a:rPr lang="en-US" sz="2000"/>
              <a:t>, an interface in Java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513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657600" y="3200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 Calling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here is a sample call to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mtClean="0"/>
              <a:t> method (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studentList </a:t>
            </a:r>
            <a:r>
              <a:rPr lang="en-US" smtClean="0"/>
              <a:t>is an array list of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mtClean="0"/>
              <a:t>objects)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Collections.sort(studentList);</a:t>
            </a:r>
          </a:p>
          <a:p>
            <a:pPr eaLnBrk="1" hangingPunct="1"/>
            <a:r>
              <a:rPr lang="en-US" smtClean="0"/>
              <a:t>for this call to work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mtClean="0"/>
              <a:t>class must implement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mtClean="0"/>
              <a:t> interface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public class Student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implements Comparable&lt;Student&gt;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92EBB4-07B5-4CE2-866F-137DEC171BD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A45A2A-ACED-45E8-8971-9390476F4E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Comparable</a:t>
            </a:r>
            <a:r>
              <a:rPr lang="en-US" dirty="0" smtClean="0"/>
              <a:t> Interface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interface </a:t>
            </a:r>
            <a:r>
              <a:rPr lang="en-US" b="1" smtClean="0">
                <a:latin typeface="Courier New" pitchFamily="49" charset="0"/>
              </a:rPr>
              <a:t>Comparable</a:t>
            </a:r>
            <a:r>
              <a:rPr lang="en-US" smtClean="0"/>
              <a:t> has only one method – </a:t>
            </a:r>
            <a:r>
              <a:rPr lang="en-US" b="1" smtClean="0">
                <a:latin typeface="Courier New" pitchFamily="49" charset="0"/>
              </a:rPr>
              <a:t>compareTo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calling object is compared to the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negative integer, 0, or a positive integer is returned depending on whether the calling object is less than, equal to, or greater than the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compareTo</a:t>
            </a:r>
            <a:r>
              <a:rPr lang="en-US" smtClean="0"/>
              <a:t> method defines the “natural” ordering for objects in the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3B0D7C-18A4-4D66-8B5A-A18EBA0215C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0"/>
            <a:ext cx="79454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1524000"/>
            <a:ext cx="8040688" cy="4608513"/>
          </a:xfrm>
        </p:spPr>
        <p:txBody>
          <a:bodyPr/>
          <a:lstStyle/>
          <a:p>
            <a:pPr eaLnBrk="1" hangingPunct="1"/>
            <a:r>
              <a:rPr lang="en-US" smtClean="0"/>
              <a:t>suppose you have an array list of </a:t>
            </a:r>
            <a:r>
              <a:rPr lang="en-US" b="1" smtClean="0">
                <a:latin typeface="Courier New" pitchFamily="49" charset="0"/>
              </a:rPr>
              <a:t>Student</a:t>
            </a:r>
            <a:r>
              <a:rPr lang="en-US" smtClean="0"/>
              <a:t> objects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Student</a:t>
            </a:r>
            <a:r>
              <a:rPr lang="en-US" smtClean="0"/>
              <a:t> class has private instance variables </a:t>
            </a:r>
            <a:r>
              <a:rPr lang="en-US" b="1" smtClean="0">
                <a:latin typeface="Courier New" pitchFamily="49" charset="0"/>
              </a:rPr>
              <a:t>idNum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lastName</a:t>
            </a:r>
            <a:r>
              <a:rPr lang="en-US" smtClean="0"/>
              <a:t>, </a:t>
            </a:r>
            <a:r>
              <a:rPr lang="en-US" b="1" smtClean="0">
                <a:latin typeface="Courier New" pitchFamily="49" charset="0"/>
              </a:rPr>
              <a:t>firstName</a:t>
            </a:r>
            <a:r>
              <a:rPr lang="en-US" smtClean="0"/>
              <a:t>, and </a:t>
            </a:r>
            <a:r>
              <a:rPr lang="en-US" b="1" smtClean="0">
                <a:latin typeface="Courier New" pitchFamily="49" charset="0"/>
              </a:rPr>
              <a:t>gpa</a:t>
            </a:r>
          </a:p>
          <a:p>
            <a:pPr eaLnBrk="1" hangingPunct="1"/>
            <a:r>
              <a:rPr lang="en-US" smtClean="0"/>
              <a:t>if </a:t>
            </a:r>
            <a:r>
              <a:rPr lang="en-US" b="1" smtClean="0">
                <a:latin typeface="Courier New" pitchFamily="49" charset="0"/>
              </a:rPr>
              <a:t>Student</a:t>
            </a:r>
            <a:r>
              <a:rPr lang="en-US" smtClean="0"/>
              <a:t> implements the </a:t>
            </a:r>
            <a:r>
              <a:rPr lang="en-US" b="1" smtClean="0">
                <a:latin typeface="Courier New" pitchFamily="49" charset="0"/>
              </a:rPr>
              <a:t>Comparable</a:t>
            </a:r>
            <a:r>
              <a:rPr lang="en-US" smtClean="0"/>
              <a:t> interface, you must define method </a:t>
            </a:r>
            <a:r>
              <a:rPr lang="en-US" b="1" smtClean="0">
                <a:latin typeface="Courier New" pitchFamily="49" charset="0"/>
              </a:rPr>
              <a:t>compareTo</a:t>
            </a:r>
            <a:r>
              <a:rPr lang="en-US" smtClean="0"/>
              <a:t> to describe the natural order for objects in this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48FA0F-F4F4-4CB8-A045-8B988075D3A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Example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 example, you could choose to order by </a:t>
            </a:r>
            <a:r>
              <a:rPr lang="en-US" b="1" smtClean="0">
                <a:latin typeface="Courier New" pitchFamily="49" charset="0"/>
              </a:rPr>
              <a:t>idNum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or you might choose to order alphabetically by last name and then order students with the same last name by first name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you must define the </a:t>
            </a:r>
            <a:r>
              <a:rPr lang="en-US" b="1" smtClean="0">
                <a:latin typeface="Courier New" pitchFamily="49" charset="0"/>
              </a:rPr>
              <a:t>compareTo</a:t>
            </a:r>
            <a:r>
              <a:rPr lang="en-US" smtClean="0"/>
              <a:t> method to implement your choice of natural ordering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 smtClean="0"/>
              <a:t> Method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40688" cy="4608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public int compareTo(Student otherStudent)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return idNum.compareTo(otherStudent.idNum);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26EED6-30C4-41CF-A88C-950AA40933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267200"/>
            <a:ext cx="67056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Note:  This assumes that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dirty="0"/>
              <a:t> is 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Sorting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9E34C8-BC90-4465-AB89-EFAAB9E5BFF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Overriding the Natural Order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8193088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suppose we want to sort a list of numbers into descending order, or a list of string values into descending alphabetical order</a:t>
            </a:r>
          </a:p>
          <a:p>
            <a:pPr eaLnBrk="1" hangingPunct="1"/>
            <a:r>
              <a:rPr lang="en-US" dirty="0" smtClean="0"/>
              <a:t>in both of these cases, we are trying to override the natural ordering, either defined implicitly (as in the case of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, for example), or by the </a:t>
            </a:r>
            <a:r>
              <a:rPr lang="en-US" b="1" dirty="0" err="1" smtClean="0">
                <a:latin typeface="Courier New" pitchFamily="49" charset="0"/>
              </a:rPr>
              <a:t>compareTo</a:t>
            </a:r>
            <a:r>
              <a:rPr lang="en-US" dirty="0" smtClean="0"/>
              <a:t> method (as in the case of </a:t>
            </a:r>
            <a:r>
              <a:rPr lang="en-US" b="1" dirty="0" smtClean="0">
                <a:latin typeface="Courier New" pitchFamily="49" charset="0"/>
              </a:rPr>
              <a:t>String</a:t>
            </a:r>
            <a:r>
              <a:rPr lang="en-US" dirty="0" smtClean="0"/>
              <a:t>s or other user-defined classes)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3336</TotalTime>
  <Words>612</Words>
  <Application>Microsoft Macintosh PowerPoint</Application>
  <PresentationFormat>On-screen Show (4:3)</PresentationFormat>
  <Paragraphs>125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courseSlidesMM</vt:lpstr>
      <vt:lpstr>Sorting</vt:lpstr>
      <vt:lpstr>Sorting in Java</vt:lpstr>
      <vt:lpstr>The sort Method</vt:lpstr>
      <vt:lpstr>Example:  Calling sort</vt:lpstr>
      <vt:lpstr>The Comparable Interface</vt:lpstr>
      <vt:lpstr>Example </vt:lpstr>
      <vt:lpstr>Example </vt:lpstr>
      <vt:lpstr>Example: compareTo Method</vt:lpstr>
      <vt:lpstr>Overriding the Natural Order</vt:lpstr>
      <vt:lpstr>The Comparator Interface</vt:lpstr>
      <vt:lpstr>The sort Method</vt:lpstr>
      <vt:lpstr>Example</vt:lpstr>
      <vt:lpstr>Comparing Non-String Values</vt:lpstr>
      <vt:lpstr>Example</vt:lpstr>
      <vt:lpstr>Sorting</vt:lpstr>
    </vt:vector>
  </TitlesOfParts>
  <Company>Northwest 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Files </dc:title>
  <dc:creator>Merry McDonald</dc:creator>
  <cp:lastModifiedBy>NWMSU NWMSU</cp:lastModifiedBy>
  <cp:revision>159</cp:revision>
  <dcterms:created xsi:type="dcterms:W3CDTF">2001-06-25T14:53:28Z</dcterms:created>
  <dcterms:modified xsi:type="dcterms:W3CDTF">2014-10-22T21:58:19Z</dcterms:modified>
</cp:coreProperties>
</file>