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34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47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4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8AD51C-1800-4F95-9058-E8CEDED841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78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9BFEAA-8255-49F3-89CC-45BFEDBA5F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96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9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0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</a:t>
            </a:r>
            <a:r>
              <a:rPr lang="en-US" baseline="0" dirty="0" smtClean="0"/>
              <a:t> equals in the Object class is the same as ==.  (Based on if the object is in the same location.)  Override equals when you want it to be true if two objects are in the same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9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1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</a:t>
            </a:r>
            <a:r>
              <a:rPr lang="en-US" dirty="0" smtClean="0"/>
              <a:t>econd </a:t>
            </a:r>
            <a:r>
              <a:rPr lang="en-US" dirty="0" smtClean="0"/>
              <a:t>if is not </a:t>
            </a:r>
            <a:r>
              <a:rPr lang="en-US" dirty="0" smtClean="0"/>
              <a:t>necessary,</a:t>
            </a:r>
            <a:r>
              <a:rPr lang="en-US" baseline="0" dirty="0" smtClean="0"/>
              <a:t> but can speed up the implementation in the special case.  The cast </a:t>
            </a:r>
            <a:r>
              <a:rPr lang="en-US" baseline="0" dirty="0" smtClean="0"/>
              <a:t>into </a:t>
            </a:r>
            <a:r>
              <a:rPr lang="en-US" baseline="0" dirty="0" err="1" smtClean="0"/>
              <a:t>otherCat</a:t>
            </a:r>
            <a:r>
              <a:rPr lang="en-US" baseline="0" dirty="0" smtClean="0"/>
              <a:t> allows us to avoid </a:t>
            </a:r>
            <a:r>
              <a:rPr lang="en-US" baseline="0" dirty="0" smtClean="0"/>
              <a:t>two </a:t>
            </a:r>
            <a:r>
              <a:rPr lang="en-US" baseline="0" dirty="0" smtClean="0"/>
              <a:t>casts later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only works if you have a </a:t>
            </a:r>
            <a:r>
              <a:rPr lang="en-US" dirty="0" err="1" smtClean="0"/>
              <a:t>toString</a:t>
            </a:r>
            <a:r>
              <a:rPr lang="en-US" dirty="0" smtClean="0"/>
              <a:t> method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56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1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35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60FAE4-B10B-4551-AF6F-BC719BB6B8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FBAFD-6C35-4988-831C-F8EE88FF5D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B3D41-87B4-461E-874D-D77298EC1F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FC83-BD18-44A0-AE3C-C46FCBC0E2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38296-D14C-4698-BDC0-1C41F3029E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36F96-F722-4FE9-B5F4-C6A422D2D6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91BD5-1339-4BC1-A154-5242026DA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A8F83-0704-4F4C-B4AF-936D0E7B9F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1B8CF-6748-435C-800C-42D04C533F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43856-2B6C-4B4C-980D-EAF1E04F5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1D517-0BC7-429E-8512-B8317DF0D9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ftr" sz="quarter" idx="3"/>
            <p:custDataLst>
              <p:tags r:id="rId13"/>
            </p:custDataLst>
          </p:nvPr>
        </p:nvSpPr>
        <p:spPr bwMode="auto">
          <a:xfrm>
            <a:off x="990600" y="632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598E4C67-FBD3-4C01-8945-21ADB611E4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 smtClean="0"/>
              <a:t> Method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</a:t>
            </a:r>
            <a:r>
              <a:rPr lang="en-US" baseline="0" dirty="0" smtClean="0"/>
              <a:t>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hashCode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4608513"/>
          </a:xfrm>
        </p:spPr>
        <p:txBody>
          <a:bodyPr/>
          <a:lstStyle/>
          <a:p>
            <a:r>
              <a:rPr lang="en-US" sz="2800" dirty="0" smtClean="0"/>
              <a:t>The result</a:t>
            </a:r>
            <a:r>
              <a:rPr lang="en-US" sz="2800" baseline="0" dirty="0" smtClean="0"/>
              <a:t> will be similar to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@Override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public 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hashCode</a:t>
            </a:r>
            <a:r>
              <a:rPr lang="en-US" sz="2000" b="1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hash = 3;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hash </a:t>
            </a:r>
            <a:r>
              <a:rPr lang="en-US" sz="2000" b="1" dirty="0">
                <a:latin typeface="Courier New"/>
                <a:cs typeface="Courier New"/>
              </a:rPr>
              <a:t>= 37 * hash + </a:t>
            </a:r>
            <a:r>
              <a:rPr lang="en-US" sz="2000" b="1" dirty="0" err="1">
                <a:latin typeface="Courier New"/>
                <a:cs typeface="Courier New"/>
              </a:rPr>
              <a:t>Objects.hashCode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this.name</a:t>
            </a:r>
            <a:r>
              <a:rPr lang="en-US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hash </a:t>
            </a:r>
            <a:r>
              <a:rPr lang="en-US" sz="2000" b="1" dirty="0">
                <a:latin typeface="Courier New"/>
                <a:cs typeface="Courier New"/>
              </a:rPr>
              <a:t>= 37 * hash + </a:t>
            </a:r>
            <a:r>
              <a:rPr lang="en-US" sz="2000" b="1" dirty="0" err="1">
                <a:latin typeface="Courier New"/>
                <a:cs typeface="Courier New"/>
              </a:rPr>
              <a:t>this.age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return </a:t>
            </a:r>
            <a:r>
              <a:rPr lang="en-US" sz="2000" b="1" dirty="0">
                <a:latin typeface="Courier New"/>
                <a:cs typeface="Courier New"/>
              </a:rPr>
              <a:t>hash;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</a:t>
            </a:r>
            <a:r>
              <a:rPr lang="en-US" baseline="0" dirty="0" smtClean="0"/>
              <a:t> Own </a:t>
            </a:r>
            <a:r>
              <a:rPr lang="en-US" baseline="0" dirty="0" err="1" smtClean="0"/>
              <a:t>HashCode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you want to write your own </a:t>
            </a:r>
            <a:r>
              <a:rPr lang="en-US" dirty="0" err="1" smtClean="0"/>
              <a:t>hashcode</a:t>
            </a:r>
            <a:r>
              <a:rPr lang="en-US" dirty="0" smtClean="0"/>
              <a:t>, the following methods are recommended: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 smtClean="0"/>
              <a:t>1: If your class has a field that is a unique identifier.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pply the </a:t>
            </a:r>
            <a:r>
              <a:rPr lang="en-US" b="1" dirty="0" err="1" smtClean="0">
                <a:latin typeface="Courier New"/>
                <a:cs typeface="Courier New"/>
              </a:rPr>
              <a:t>toString</a:t>
            </a:r>
            <a:r>
              <a:rPr lang="en-US" dirty="0" smtClean="0"/>
              <a:t> method to convert to a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 smtClean="0"/>
              <a:t> type.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pply the </a:t>
            </a:r>
            <a:r>
              <a:rPr lang="en-US" b="1" dirty="0" err="1">
                <a:latin typeface="Courier New"/>
                <a:cs typeface="Courier New"/>
              </a:rPr>
              <a:t>hashCode</a:t>
            </a:r>
            <a:r>
              <a:rPr lang="en-US" dirty="0" smtClean="0"/>
              <a:t> method of the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 smtClean="0"/>
              <a:t>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</a:t>
            </a:r>
            <a:r>
              <a:rPr lang="en-US" baseline="0" dirty="0" smtClean="0"/>
              <a:t> Own </a:t>
            </a:r>
            <a:r>
              <a:rPr lang="en-US" baseline="0" dirty="0" err="1" smtClean="0"/>
              <a:t>HashCode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</a:t>
            </a:r>
            <a:r>
              <a:rPr lang="en-US" dirty="0" smtClean="0"/>
              <a:t>ethod 2: If your class does not have a field that is a unique identifier,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pply the </a:t>
            </a:r>
            <a:r>
              <a:rPr lang="en-US" b="1" dirty="0" err="1" smtClean="0">
                <a:latin typeface="Courier New"/>
                <a:cs typeface="Courier New"/>
              </a:rPr>
              <a:t>toString</a:t>
            </a:r>
            <a:r>
              <a:rPr lang="en-US" dirty="0" smtClean="0"/>
              <a:t> method of the class to convert the object represented by this</a:t>
            </a:r>
            <a:r>
              <a:rPr lang="en-US" baseline="0" dirty="0" smtClean="0"/>
              <a:t> to a </a:t>
            </a:r>
            <a:r>
              <a:rPr lang="en-US" b="1" dirty="0" smtClean="0">
                <a:latin typeface="Courier New"/>
                <a:cs typeface="Courier New"/>
              </a:rPr>
              <a:t>String.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A</a:t>
            </a:r>
            <a:r>
              <a:rPr lang="en-US" baseline="0" dirty="0" smtClean="0"/>
              <a:t>pply the </a:t>
            </a:r>
            <a:r>
              <a:rPr lang="en-US" b="1" dirty="0" err="1">
                <a:latin typeface="Courier New"/>
                <a:cs typeface="Courier New"/>
              </a:rPr>
              <a:t>hashCode</a:t>
            </a:r>
            <a:r>
              <a:rPr lang="en-US" baseline="0" dirty="0" smtClean="0"/>
              <a:t> method of the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baseline="0" dirty="0" smtClean="0"/>
              <a:t> class.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baseline="0" dirty="0" smtClean="0"/>
              <a:t> Method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2C9BB-7643-4401-BF5F-17F8501E208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 smtClean="0"/>
              <a:t> in Java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dirty="0" smtClean="0"/>
              <a:t> class in Java contains a method named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800" dirty="0" smtClean="0"/>
              <a:t> with the following properties (assume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/>
              <a:t>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dirty="0" smtClean="0"/>
              <a:t>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800" dirty="0" smtClean="0"/>
              <a:t> are not null)</a:t>
            </a:r>
          </a:p>
          <a:p>
            <a:pPr lvl="1" eaLnBrk="1" hangingPunct="1"/>
            <a:r>
              <a:rPr lang="en-US" sz="2400" dirty="0"/>
              <a:t>R</a:t>
            </a:r>
            <a:r>
              <a:rPr lang="en-US" sz="2400" dirty="0" smtClean="0"/>
              <a:t>eflexive: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x.equals(x)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dirty="0" smtClean="0"/>
              <a:t>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</a:p>
          <a:p>
            <a:pPr lvl="1" eaLnBrk="1" hangingPunct="1"/>
            <a:r>
              <a:rPr lang="en-US" sz="2400" dirty="0"/>
              <a:t>S</a:t>
            </a:r>
            <a:r>
              <a:rPr lang="en-US" sz="2400" dirty="0" smtClean="0"/>
              <a:t>ymmetric: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x.equals(y)</a:t>
            </a:r>
            <a:r>
              <a:rPr lang="en-US" sz="2400" dirty="0" smtClean="0"/>
              <a:t> 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  <a:r>
              <a:rPr lang="en-US" sz="2400" dirty="0" smtClean="0"/>
              <a:t> if and only if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y.equals(x)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dirty="0" smtClean="0"/>
              <a:t>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</a:p>
          <a:p>
            <a:pPr lvl="1" eaLnBrk="1" hangingPunct="1"/>
            <a:r>
              <a:rPr lang="en-US" sz="2400" dirty="0"/>
              <a:t>T</a:t>
            </a:r>
            <a:r>
              <a:rPr lang="en-US" sz="2400" dirty="0" smtClean="0"/>
              <a:t>ransitive: if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x.equals(y)</a:t>
            </a:r>
            <a:r>
              <a:rPr lang="en-US" sz="2400" dirty="0" smtClean="0"/>
              <a:t> 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  <a:r>
              <a:rPr lang="en-US" sz="2400" dirty="0" smtClean="0"/>
              <a:t> and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y.equals(z)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dirty="0" smtClean="0"/>
              <a:t>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  <a:r>
              <a:rPr lang="en-US" sz="2400" dirty="0" smtClean="0"/>
              <a:t>, then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x.equals(z)</a:t>
            </a:r>
            <a:r>
              <a:rPr lang="en-US" sz="2400" dirty="0" smtClean="0"/>
              <a:t> 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x.equals(null)</a:t>
            </a:r>
            <a:r>
              <a:rPr lang="en-US" sz="2400" dirty="0" smtClean="0"/>
              <a:t> 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44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</a:t>
            </a:r>
            <a:r>
              <a:rPr lang="en-US" sz="2800" dirty="0" smtClean="0"/>
              <a:t>n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dirty="0" smtClean="0"/>
              <a:t> class, for non-null reference values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dirty="0" smtClean="0"/>
              <a:t>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x.equals(y</a:t>
            </a:r>
            <a:r>
              <a:rPr lang="en-US" sz="2800" dirty="0" smtClean="0"/>
              <a:t>) is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800" baseline="0" dirty="0" smtClean="0"/>
              <a:t> if and only if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 == y </a:t>
            </a:r>
            <a:r>
              <a:rPr lang="en-US" sz="2800" baseline="0" dirty="0" smtClean="0"/>
              <a:t>is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true.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W</a:t>
            </a:r>
            <a:r>
              <a:rPr lang="en-US" sz="2800" dirty="0" smtClean="0"/>
              <a:t>hen writing a class, you should override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800" dirty="0" smtClean="0"/>
              <a:t> method of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dirty="0" smtClean="0"/>
              <a:t> class if you expect users to test objects for equality.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 smtClean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compareTo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Java strongly recommends that the natural ordering for a class be consistent with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800" dirty="0" smtClean="0"/>
              <a:t>, that is for non-null instances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sz="2800" dirty="0" smtClean="0"/>
              <a:t> 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e2.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e1.compareTo(e2) == 0 </a:t>
            </a:r>
            <a:r>
              <a:rPr lang="en-US" sz="2400" dirty="0" smtClean="0"/>
              <a:t>should have the same boolean value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e1.equals(e2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>
                <a:cs typeface="Courier New" pitchFamily="49" charset="0"/>
              </a:rPr>
              <a:t>N</a:t>
            </a:r>
            <a:r>
              <a:rPr lang="en-US" sz="2400" dirty="0" smtClean="0">
                <a:cs typeface="Courier New" pitchFamily="49" charset="0"/>
              </a:rPr>
              <a:t>ote that this is recommended, but not required.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dirty="0" smtClean="0"/>
              <a:t> class in Java contains a method named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dirty="0" smtClean="0"/>
              <a:t> that returns a hash code value for an object.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his method is used for hash tables in Java (see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java.util.Hashtable</a:t>
            </a:r>
            <a:r>
              <a:rPr lang="en-US" sz="2800" dirty="0" smtClean="0"/>
              <a:t>) which, in turn, are used to implement some of the data structures classes that we will be looking at later this semester.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/>
              <a:t>he</a:t>
            </a:r>
            <a:r>
              <a:rPr lang="en-US" sz="2800" baseline="0" dirty="0" smtClean="0"/>
              <a:t> </a:t>
            </a:r>
            <a:r>
              <a:rPr lang="en-US" sz="2800" b="1" baseline="0" dirty="0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baseline="0" dirty="0" smtClean="0"/>
              <a:t> method is expected to return the same value for objects that are equal according to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equals(Object)</a:t>
            </a:r>
            <a:r>
              <a:rPr lang="en-US" sz="2800" baseline="0" dirty="0" smtClean="0"/>
              <a:t> method.</a:t>
            </a:r>
          </a:p>
          <a:p>
            <a:r>
              <a:rPr lang="en-US" sz="2800" dirty="0"/>
              <a:t>T</a:t>
            </a:r>
            <a:r>
              <a:rPr lang="en-US" sz="2800" baseline="0" dirty="0" smtClean="0"/>
              <a:t>his means that if you override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800" baseline="0" dirty="0" smtClean="0"/>
              <a:t> method in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aseline="0" dirty="0" smtClean="0"/>
              <a:t> class, you must also override the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baseline="0" dirty="0" smtClean="0"/>
              <a:t>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equals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</a:t>
            </a:r>
            <a:r>
              <a:rPr lang="en-US" sz="2800" dirty="0" smtClean="0"/>
              <a:t>ssume we have 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800" dirty="0" smtClean="0"/>
              <a:t> class with private instance variables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baseline="0" dirty="0" smtClean="0"/>
              <a:t> 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age.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W</a:t>
            </a:r>
            <a:r>
              <a:rPr lang="en-US" sz="2800" baseline="0" dirty="0" smtClean="0"/>
              <a:t>e want two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800" baseline="0" dirty="0" smtClean="0"/>
              <a:t> objects to be equal if they have the same name and age.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next slide shows an implementation of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800" dirty="0" smtClean="0"/>
              <a:t>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quals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boolean equals(Object other)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(other == null) 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(other == this) return true;</a:t>
            </a:r>
          </a:p>
          <a:p>
            <a:pPr marL="968375" indent="-968375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(this.getClass() != other.getClass()) </a:t>
            </a:r>
          </a:p>
          <a:p>
            <a:pPr marL="968375" indent="-968375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Cat otherCat = (Cat) other;</a:t>
            </a:r>
          </a:p>
          <a:p>
            <a:pPr marL="968375" indent="-968375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return name.equals(otherCat.name) &amp;&amp; </a:t>
            </a:r>
          </a:p>
          <a:p>
            <a:pPr marL="968375" indent="-968375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age == otherCat.age;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Courier New" pitchFamily="49" charset="0"/>
              </a:rPr>
              <a:t>N</a:t>
            </a:r>
            <a:r>
              <a:rPr lang="en-US" sz="1400" b="1" dirty="0" smtClean="0">
                <a:cs typeface="Courier New" pitchFamily="49" charset="0"/>
              </a:rPr>
              <a:t>ote:  Some braces have been omitted to save space on the slide.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</a:t>
            </a:r>
            <a:r>
              <a:rPr lang="en-US" baseline="0" dirty="0" smtClean="0"/>
              <a:t>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hashCode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</a:t>
            </a:r>
            <a:r>
              <a:rPr lang="en-US" sz="2800" dirty="0" smtClean="0"/>
              <a:t>n NetBeans</a:t>
            </a:r>
            <a:r>
              <a:rPr lang="en-US" sz="2800" baseline="0" dirty="0" smtClean="0"/>
              <a:t>, right click in the editor window</a:t>
            </a:r>
            <a:r>
              <a:rPr lang="en-US" sz="2800" dirty="0" smtClean="0"/>
              <a:t> and choose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Insert Code …</a:t>
            </a:r>
          </a:p>
          <a:p>
            <a:r>
              <a:rPr lang="en-US" sz="2800" dirty="0"/>
              <a:t>C</a:t>
            </a:r>
            <a:r>
              <a:rPr lang="en-US" sz="2800" baseline="0" dirty="0" smtClean="0"/>
              <a:t>hoose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hashCode()… </a:t>
            </a:r>
            <a:r>
              <a:rPr lang="en-US" sz="2800" baseline="0" dirty="0" smtClean="0"/>
              <a:t>from the list.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ince we used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 smtClean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800" dirty="0" smtClean="0"/>
              <a:t> to compare two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800" dirty="0" smtClean="0"/>
              <a:t> objects, you should select both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 smtClean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800" dirty="0" smtClean="0"/>
              <a:t> as fields to be included in the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S</a:t>
            </a:r>
            <a:r>
              <a:rPr lang="en-US" sz="2800" baseline="0" dirty="0" smtClean="0"/>
              <a:t>elect</a:t>
            </a:r>
            <a:r>
              <a:rPr lang="en-US" sz="2800" dirty="0" smtClean="0"/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Generate.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3919</TotalTime>
  <Words>727</Words>
  <Application>Microsoft Office PowerPoint</Application>
  <PresentationFormat>On-screen Show (4:3)</PresentationFormat>
  <Paragraphs>95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Courier New</vt:lpstr>
      <vt:lpstr>Tahoma</vt:lpstr>
      <vt:lpstr>Times New Roman</vt:lpstr>
      <vt:lpstr>Wingdings</vt:lpstr>
      <vt:lpstr>courseSlidesMM</vt:lpstr>
      <vt:lpstr>The equals Method</vt:lpstr>
      <vt:lpstr>equals in Java</vt:lpstr>
      <vt:lpstr>equals in Java</vt:lpstr>
      <vt:lpstr>equals and compareTo</vt:lpstr>
      <vt:lpstr>The hashCode Method</vt:lpstr>
      <vt:lpstr>The hashCode Method</vt:lpstr>
      <vt:lpstr>Implementation of equals</vt:lpstr>
      <vt:lpstr>Implementation of equals</vt:lpstr>
      <vt:lpstr>Implementing hashCode</vt:lpstr>
      <vt:lpstr>Implementing hashCode</vt:lpstr>
      <vt:lpstr>Writing Your Own HashCode</vt:lpstr>
      <vt:lpstr>Writing Your Own HashCode</vt:lpstr>
      <vt:lpstr>The equals Method</vt:lpstr>
    </vt:vector>
  </TitlesOfParts>
  <Company>Northwest 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Files</dc:title>
  <dc:creator>Merry McDonald</dc:creator>
  <cp:lastModifiedBy>Hoot,Charles</cp:lastModifiedBy>
  <cp:revision>171</cp:revision>
  <dcterms:created xsi:type="dcterms:W3CDTF">2001-06-25T14:53:28Z</dcterms:created>
  <dcterms:modified xsi:type="dcterms:W3CDTF">2016-03-08T11:42:50Z</dcterms:modified>
</cp:coreProperties>
</file>