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9"/>
  </p:notesMasterIdLst>
  <p:handoutMasterIdLst>
    <p:handoutMasterId r:id="rId10"/>
  </p:handoutMasterIdLst>
  <p:sldIdLst>
    <p:sldId id="256" r:id="rId2"/>
    <p:sldId id="307" r:id="rId3"/>
    <p:sldId id="308" r:id="rId4"/>
    <p:sldId id="309" r:id="rId5"/>
    <p:sldId id="310" r:id="rId6"/>
    <p:sldId id="311" r:id="rId7"/>
    <p:sldId id="28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91" autoAdjust="0"/>
  </p:normalViewPr>
  <p:slideViewPr>
    <p:cSldViewPr>
      <p:cViewPr varScale="1">
        <p:scale>
          <a:sx n="64" d="100"/>
          <a:sy n="64" d="100"/>
        </p:scale>
        <p:origin x="1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264DBF-F6C2-45E6-BB77-E601C8CDD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6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24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68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97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43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280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89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640C89F-DC97-4A6D-AFFC-FD042D025F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A7DE-50BD-4A16-A51B-0E566AEC2E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93425-FBED-4A82-ADE3-7BCDAC1591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Casting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EEF4B-9D27-4B78-9F0D-38B096D072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BEC6B-95AB-45EB-A448-8CC1B36F4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F1C34-E63E-43B6-A234-936C0DCA0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3A13A-78D2-4FB0-8E9B-A01CE979C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DAB73-0895-4829-924B-172345698F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23EAC-3B94-4D84-AC42-5A8520D797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C8DF-73C4-47D2-A001-36A20D84DC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4EE6B-ABC4-44AB-AEC9-FE7C7D2AD3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4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105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6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404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404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8404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BF963409-52D0-4838-BCCA-DDF1F1048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609600"/>
            <a:ext cx="79248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Casting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Casting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47016-A3B6-42B3-8636-53C8234312A3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Casting </a:t>
            </a:r>
            <a:r>
              <a:rPr lang="en-US" dirty="0" err="1" smtClean="0"/>
              <a:t>ints</a:t>
            </a:r>
            <a:r>
              <a:rPr lang="en-US" dirty="0" smtClean="0"/>
              <a:t> to doubles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752600"/>
            <a:ext cx="8269288" cy="4379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 smtClean="0"/>
              <a:t>have seen previous examples of </a:t>
            </a:r>
            <a:r>
              <a:rPr lang="en-US" dirty="0"/>
              <a:t>casting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</a:t>
            </a:r>
            <a:r>
              <a:rPr lang="en-US" dirty="0" smtClean="0"/>
              <a:t>xample: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double average;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average = 100 / 17;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 returns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5.0</a:t>
            </a:r>
            <a:endParaRPr lang="en-US" sz="2000" b="1" dirty="0" smtClean="0">
              <a:latin typeface="Courier New" pitchFamily="49" charset="0"/>
              <a:ea typeface="+mn-ea"/>
              <a:cs typeface="Courier New" pitchFamily="49" charset="0"/>
              <a:sym typeface="Wingdings" pitchFamily="2" charset="2"/>
            </a:endParaRP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average = (double) 100 / 17;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// returns 5.882352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…</a:t>
            </a:r>
            <a:endParaRPr lang="en-US" sz="3200" b="0" dirty="0" smtClean="0"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Casting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47016-A3B6-42B3-8636-53C8234312A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Casting</a:t>
            </a:r>
            <a:r>
              <a:rPr lang="en-US" baseline="0" dirty="0" smtClean="0"/>
              <a:t> Objects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1524000"/>
            <a:ext cx="8040688" cy="4379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can also cast </a:t>
            </a:r>
            <a:r>
              <a:rPr lang="en-US" dirty="0" smtClean="0"/>
              <a:t>objects.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</a:t>
            </a:r>
            <a:r>
              <a:rPr lang="en-US" dirty="0" smtClean="0"/>
              <a:t>xample:</a:t>
            </a:r>
            <a:endParaRPr lang="en-US" dirty="0"/>
          </a:p>
          <a:p>
            <a:pPr marL="914400" lvl="1" indent="-457200">
              <a:buNone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Employee emp1 = new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Employee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</a:p>
          <a:p>
            <a:pPr marL="914400" lvl="1" indent="-457200">
              <a:buNone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Amy", "Smith", "111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None/>
            </a:pP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HourlyEmployee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hourlyEmp1 = new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HourlyEmployee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</a:p>
          <a:p>
            <a:pPr marL="914400" lvl="1" indent="-457200">
              <a:buNone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Bill", "Brown", "222", 10.0, 43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914400" lvl="1" indent="-457200">
              <a:buNone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emp1 = hourlyEmp1; //OK</a:t>
            </a:r>
          </a:p>
          <a:p>
            <a:pPr marL="914400" lvl="1" indent="-457200">
              <a:buNone/>
            </a:pP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HourlyEmployee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hourlyEmp2 = emp1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; // NOT OK</a:t>
            </a:r>
            <a:endParaRPr lang="en-US" sz="3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3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Casting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47016-A3B6-42B3-8636-53C8234312A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Casting</a:t>
            </a:r>
            <a:r>
              <a:rPr lang="en-US" baseline="0" dirty="0" smtClean="0"/>
              <a:t> Objects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524000"/>
            <a:ext cx="8269288" cy="4379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 smtClean="0"/>
              <a:t>wait!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emp1</a:t>
            </a:r>
            <a:r>
              <a:rPr lang="en-US" dirty="0" smtClean="0"/>
              <a:t> is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dirty="0" smtClean="0"/>
              <a:t>, but at this point,</a:t>
            </a:r>
            <a:r>
              <a:rPr lang="en-US" baseline="0" dirty="0" smtClean="0"/>
              <a:t> it is actually referencing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baseline="0" dirty="0" smtClean="0"/>
              <a:t> </a:t>
            </a:r>
            <a:r>
              <a:rPr lang="en-US" baseline="0" dirty="0" smtClean="0"/>
              <a:t>object.</a:t>
            </a:r>
            <a:endParaRPr lang="en-US" baseline="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</a:t>
            </a:r>
            <a:r>
              <a:rPr lang="en-US" dirty="0" smtClean="0"/>
              <a:t>et’s </a:t>
            </a:r>
            <a:r>
              <a:rPr lang="en-US" dirty="0" smtClean="0"/>
              <a:t>replace the last line </a:t>
            </a:r>
            <a:r>
              <a:rPr lang="en-US" dirty="0" smtClean="0"/>
              <a:t>with: </a:t>
            </a:r>
            <a:endParaRPr lang="en-US" dirty="0" smtClean="0"/>
          </a:p>
          <a:p>
            <a:pPr marL="457200" lvl="1" indent="0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HourlyEmployee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hourlyEmp2 = (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HourlyEmployee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) emp1;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cast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emp1</a:t>
            </a:r>
            <a:r>
              <a:rPr lang="en-US" dirty="0" smtClean="0"/>
              <a:t> to be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dirty="0" smtClean="0"/>
              <a:t> </a:t>
            </a:r>
            <a:r>
              <a:rPr lang="en-US" dirty="0" smtClean="0"/>
              <a:t>object.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 smtClean="0"/>
              <a:t>is our guarantee to Java that at runtime, when this line is executed,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emp1</a:t>
            </a:r>
            <a:r>
              <a:rPr lang="en-US" dirty="0" smtClean="0"/>
              <a:t> </a:t>
            </a:r>
            <a:r>
              <a:rPr lang="en-US" i="1" dirty="0" smtClean="0"/>
              <a:t>will</a:t>
            </a:r>
            <a:r>
              <a:rPr lang="en-US" dirty="0" smtClean="0"/>
              <a:t> be referencing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dirty="0" smtClean="0"/>
              <a:t> </a:t>
            </a:r>
            <a:r>
              <a:rPr lang="en-US" dirty="0" smtClean="0"/>
              <a:t>object.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186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smtClean="0"/>
              <a:t>this guarantee, the program will </a:t>
            </a:r>
            <a:r>
              <a:rPr lang="en-US" dirty="0" smtClean="0"/>
              <a:t>compile.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 smtClean="0"/>
              <a:t>runtime, 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emp1</a:t>
            </a:r>
            <a:r>
              <a:rPr lang="en-US" dirty="0" smtClean="0"/>
              <a:t> does </a:t>
            </a:r>
            <a:r>
              <a:rPr lang="en-US" i="1" dirty="0" smtClean="0"/>
              <a:t>not</a:t>
            </a:r>
            <a:r>
              <a:rPr lang="en-US" dirty="0" smtClean="0"/>
              <a:t> reference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dirty="0" smtClean="0"/>
              <a:t> object, then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lang="en-US" dirty="0" smtClean="0"/>
              <a:t> will be </a:t>
            </a:r>
            <a:r>
              <a:rPr lang="en-US" dirty="0" smtClean="0"/>
              <a:t>thrown.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964488" cy="502920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ote </a:t>
            </a:r>
            <a:r>
              <a:rPr lang="en-US" dirty="0" smtClean="0"/>
              <a:t>that your cast has to make sense for Java to allow </a:t>
            </a:r>
            <a:r>
              <a:rPr lang="en-US" dirty="0" smtClean="0"/>
              <a:t>it.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uppose </a:t>
            </a:r>
            <a:r>
              <a:rPr lang="en-US" dirty="0" smtClean="0"/>
              <a:t>we have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dirty="0" smtClean="0"/>
              <a:t> class; this class does not extend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Employee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S</a:t>
            </a:r>
            <a:r>
              <a:rPr lang="en-US" dirty="0" smtClean="0"/>
              <a:t>uppose </a:t>
            </a:r>
            <a:r>
              <a:rPr lang="en-US" dirty="0" smtClean="0"/>
              <a:t>we try to cast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dirty="0" smtClean="0"/>
              <a:t> object to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dirty="0" smtClean="0"/>
              <a:t> </a:t>
            </a:r>
            <a:r>
              <a:rPr lang="en-US" dirty="0" smtClean="0"/>
              <a:t>object.</a:t>
            </a:r>
            <a:endParaRPr lang="en-US" dirty="0" smtClean="0"/>
          </a:p>
          <a:p>
            <a:pPr marL="287338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hourlyEmp2 =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dog1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Java will not allow this; it recognizes that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dirty="0" smtClean="0"/>
              <a:t> cannot be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HourlyEmployee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5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762000"/>
            <a:ext cx="8001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Casting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</TotalTime>
  <Words>282</Words>
  <Application>Microsoft Office PowerPoint</Application>
  <PresentationFormat>On-screen Show (4:3)</PresentationFormat>
  <Paragraphs>45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Tahoma</vt:lpstr>
      <vt:lpstr>Times New Roman</vt:lpstr>
      <vt:lpstr>Wingdings</vt:lpstr>
      <vt:lpstr>courseSlidesMM</vt:lpstr>
      <vt:lpstr>Casting</vt:lpstr>
      <vt:lpstr>Casting ints to doubles</vt:lpstr>
      <vt:lpstr>Casting Objects</vt:lpstr>
      <vt:lpstr>Casting Objects</vt:lpstr>
      <vt:lpstr>Casting Objects</vt:lpstr>
      <vt:lpstr>Casting Objects</vt:lpstr>
      <vt:lpstr>Casting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Hoot,Charles</cp:lastModifiedBy>
  <cp:revision>369</cp:revision>
  <cp:lastPrinted>1997-08-18T23:55:32Z</cp:lastPrinted>
  <dcterms:created xsi:type="dcterms:W3CDTF">1995-06-02T22:19:30Z</dcterms:created>
  <dcterms:modified xsi:type="dcterms:W3CDTF">2015-10-06T15:49:54Z</dcterms:modified>
</cp:coreProperties>
</file>