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60" r:id="rId3"/>
    <p:sldId id="285" r:id="rId4"/>
    <p:sldId id="281" r:id="rId5"/>
    <p:sldId id="282" r:id="rId6"/>
    <p:sldId id="283" r:id="rId7"/>
    <p:sldId id="284" r:id="rId8"/>
    <p:sldId id="256" r:id="rId9"/>
    <p:sldId id="257" r:id="rId10"/>
    <p:sldId id="259" r:id="rId11"/>
    <p:sldId id="258" r:id="rId12"/>
    <p:sldId id="262" r:id="rId13"/>
    <p:sldId id="263" r:id="rId14"/>
    <p:sldId id="264" r:id="rId15"/>
    <p:sldId id="265" r:id="rId16"/>
    <p:sldId id="266" r:id="rId17"/>
    <p:sldId id="267" r:id="rId18"/>
    <p:sldId id="268" r:id="rId19"/>
    <p:sldId id="269" r:id="rId20"/>
    <p:sldId id="270" r:id="rId21"/>
    <p:sldId id="271" r:id="rId22"/>
    <p:sldId id="272" r:id="rId23"/>
    <p:sldId id="279" r:id="rId24"/>
    <p:sldId id="261" r:id="rId25"/>
    <p:sldId id="280" r:id="rId26"/>
    <p:sldId id="275" r:id="rId27"/>
    <p:sldId id="277"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p:cNvSpPr>
            <a:spLocks noGrp="1"/>
          </p:cNvSpPr>
          <p:nvPr>
            <p:ph type="dt" sz="half" idx="10"/>
          </p:nvPr>
        </p:nvSpPr>
        <p:spPr/>
        <p:txBody>
          <a:bodyPr/>
          <a:lstStyle/>
          <a:p>
            <a:fld id="{3C04E684-10F4-4CC3-A0B9-F03AA7BE37CF}"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11/22/2021</a:t>
            </a:fld>
            <a:endParaRPr lang="en-US"/>
          </a:p>
        </p:txBody>
      </p:sp>
      <p:sp>
        <p:nvSpPr>
          <p:cNvPr id="6" name="Footer Placeholder 5"/>
          <p:cNvSpPr>
            <a:spLocks noGrp="1"/>
          </p:cNvSpPr>
          <p:nvPr>
            <p:ph type="ftr" sz="quarter" idx="11"/>
          </p:nvPr>
        </p:nvSpPr>
        <p:spPr/>
        <p:txBody>
          <a:bodyPr/>
          <a:lstStyle>
            <a:lvl1pPr algn="l">
              <a:defRPr/>
            </a:lvl1p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4.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04E684-10F4-4CC3-A0B9-F03AA7BE37CF}" type="datetimeFigureOut">
              <a:rPr lang="en-US" smtClean="0"/>
              <a:t>11/22/2021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845F5A-061D-4825-9AE9-D7794091C6C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B3ECAE-587C-4430-AA2C-03ADEE9FDCC4}"/>
              </a:ext>
            </a:extLst>
          </p:cNvPr>
          <p:cNvSpPr>
            <a:spLocks noGrp="1"/>
          </p:cNvSpPr>
          <p:nvPr>
            <p:ph type="title"/>
          </p:nvPr>
        </p:nvSpPr>
        <p:spPr>
          <a:xfrm>
            <a:off x="844894" y="1180332"/>
            <a:ext cx="9404723" cy="1400530"/>
          </a:xfrm>
        </p:spPr>
        <p:txBody>
          <a:bodyPr/>
          <a:lstStyle/>
          <a:p>
            <a:r>
              <a:rPr lang="en-US" sz="6000" dirty="0">
                <a:latin typeface="Times New Roman" panose="02020603050405020304" pitchFamily="18" charset="0"/>
                <a:cs typeface="Times New Roman" panose="02020603050405020304" pitchFamily="18" charset="0"/>
              </a:rPr>
              <a:t>Road Accident Analysis Using Machine Learning</a:t>
            </a:r>
            <a:endParaRPr lang="en-IN" sz="6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33E76B-6058-45C5-BC8D-CC462CD1858F}"/>
              </a:ext>
            </a:extLst>
          </p:cNvPr>
          <p:cNvSpPr txBox="1"/>
          <p:nvPr/>
        </p:nvSpPr>
        <p:spPr>
          <a:xfrm>
            <a:off x="937659" y="3692364"/>
            <a:ext cx="1451038"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Batch 2</a:t>
            </a:r>
            <a:endParaRPr lang="en-IN"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1E39BFA-2017-4167-BB9B-0DD0E50A0F8F}"/>
              </a:ext>
            </a:extLst>
          </p:cNvPr>
          <p:cNvSpPr txBox="1"/>
          <p:nvPr/>
        </p:nvSpPr>
        <p:spPr>
          <a:xfrm>
            <a:off x="937659" y="4788476"/>
            <a:ext cx="5471178" cy="1200329"/>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V Viswa - RA1911026020076</a:t>
            </a:r>
          </a:p>
          <a:p>
            <a:r>
              <a:rPr lang="en-US" sz="2400" dirty="0">
                <a:latin typeface="Times New Roman" panose="02020603050405020304" pitchFamily="18" charset="0"/>
                <a:cs typeface="Times New Roman" panose="02020603050405020304" pitchFamily="18" charset="0"/>
              </a:rPr>
              <a:t>K Naveen Chaitanya – RA1911026020090</a:t>
            </a:r>
          </a:p>
          <a:p>
            <a:r>
              <a:rPr lang="en-US" sz="2400" dirty="0">
                <a:latin typeface="Times New Roman" panose="02020603050405020304" pitchFamily="18" charset="0"/>
                <a:cs typeface="Times New Roman" panose="02020603050405020304" pitchFamily="18" charset="0"/>
              </a:rPr>
              <a:t>M Naveen – RA1911026020103</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832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3</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303">
                  <a:extLst>
                    <a:ext uri="{9D8B030D-6E8A-4147-A177-3AD203B41FA5}">
                      <a16:colId xmlns:a16="http://schemas.microsoft.com/office/drawing/2014/main" val="20002"/>
                    </a:ext>
                  </a:extLst>
                </a:gridCol>
                <a:gridCol w="1674421">
                  <a:extLst>
                    <a:ext uri="{9D8B030D-6E8A-4147-A177-3AD203B41FA5}">
                      <a16:colId xmlns:a16="http://schemas.microsoft.com/office/drawing/2014/main" val="20003"/>
                    </a:ext>
                  </a:extLst>
                </a:gridCol>
                <a:gridCol w="2981226">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435">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Development of traffic accident prediction models by traffic and road characteristics in urban areas.</a:t>
                      </a:r>
                    </a:p>
                  </a:txBody>
                  <a:tcPr/>
                </a:tc>
                <a:tc>
                  <a:txBody>
                    <a:bodyPr/>
                    <a:lstStyle/>
                    <a:p>
                      <a:r>
                        <a:rPr lang="en-US" dirty="0" err="1">
                          <a:latin typeface="Times New Roman" panose="02020603050405020304" pitchFamily="18" charset="0"/>
                          <a:cs typeface="Times New Roman" panose="02020603050405020304" pitchFamily="18" charset="0"/>
                        </a:rPr>
                        <a:t>Dahee</a:t>
                      </a:r>
                      <a:r>
                        <a:rPr lang="en-US" dirty="0">
                          <a:latin typeface="Times New Roman" panose="02020603050405020304" pitchFamily="18" charset="0"/>
                          <a:cs typeface="Times New Roman" panose="02020603050405020304" pitchFamily="18" charset="0"/>
                        </a:rPr>
                        <a:t> Hong,</a:t>
                      </a:r>
                      <a:r>
                        <a:rPr lang="en-US" u="none" dirty="0">
                          <a:solidFill>
                            <a:schemeClr val="dk1"/>
                          </a:solidFill>
                          <a:latin typeface="Times New Roman" panose="02020603050405020304" pitchFamily="18" charset="0"/>
                          <a:cs typeface="Times New Roman" panose="02020603050405020304" pitchFamily="18" charset="0"/>
                        </a:rPr>
                        <a:t> </a:t>
                      </a:r>
                    </a:p>
                    <a:p>
                      <a:r>
                        <a:rPr lang="en-US" u="none" dirty="0">
                          <a:solidFill>
                            <a:schemeClr val="dk1"/>
                          </a:solidFill>
                          <a:latin typeface="Times New Roman" panose="02020603050405020304" pitchFamily="18" charset="0"/>
                          <a:cs typeface="Times New Roman" panose="02020603050405020304" pitchFamily="18" charset="0"/>
                        </a:rPr>
                        <a:t>Citeseerx.ist.psu.edu, 2012</a:t>
                      </a:r>
                      <a:endParaRPr lang="en-US" u="sng" dirty="0">
                        <a:solidFill>
                          <a:schemeClr val="bg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Link:</a:t>
                      </a:r>
                    </a:p>
                    <a:p>
                      <a:r>
                        <a:rPr lang="en-US" u="sng" dirty="0">
                          <a:solidFill>
                            <a:srgbClr val="0070C0"/>
                          </a:solidFill>
                          <a:latin typeface="Times New Roman" panose="02020603050405020304" pitchFamily="18" charset="0"/>
                          <a:cs typeface="Times New Roman" panose="02020603050405020304" pitchFamily="18" charset="0"/>
                        </a:rPr>
                        <a:t>https://citeseerx.ist.psu.edu/viewdoc/download?doi=10.1.1.563.2040&amp;rep=rep1&amp;type=pdf</a:t>
                      </a:r>
                    </a:p>
                  </a:txBody>
                  <a:tcPr/>
                </a:tc>
                <a:tc>
                  <a:txBody>
                    <a:bodyPr/>
                    <a:lstStyle/>
                    <a:p>
                      <a:r>
                        <a:rPr lang="en-US" dirty="0">
                          <a:latin typeface="Times New Roman" panose="02020603050405020304" pitchFamily="18" charset="0"/>
                          <a:cs typeface="Times New Roman" panose="02020603050405020304" pitchFamily="18" charset="0"/>
                        </a:rPr>
                        <a:t>To develop accident prediction model that reduces the risk of accidents by physical characteristics of road types through a survey of characteristics of roads and accidents in urban areas.</a:t>
                      </a:r>
                    </a:p>
                  </a:txBody>
                  <a:tcPr/>
                </a:tc>
                <a:tc>
                  <a:txBody>
                    <a:bodyPr/>
                    <a:lstStyle/>
                    <a:p>
                      <a:r>
                        <a:rPr lang="en-US" b="1" dirty="0">
                          <a:latin typeface="Times New Roman" panose="02020603050405020304" pitchFamily="18" charset="0"/>
                          <a:cs typeface="Times New Roman" panose="02020603050405020304" pitchFamily="18" charset="0"/>
                        </a:rPr>
                        <a:t>Dataset:</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Road type</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Number of accidents/km</a:t>
                      </a:r>
                    </a:p>
                    <a:p>
                      <a:pPr marL="342900" indent="-342900">
                        <a:buAutoNum type="arabicParenR"/>
                      </a:pPr>
                      <a:r>
                        <a:rPr lang="en-US" dirty="0">
                          <a:latin typeface="Times New Roman" panose="02020603050405020304" pitchFamily="18" charset="0"/>
                          <a:cs typeface="Times New Roman" panose="02020603050405020304" pitchFamily="18" charset="0"/>
                        </a:rPr>
                        <a:t>Number of Intersections</a:t>
                      </a:r>
                    </a:p>
                    <a:p>
                      <a:pPr marL="342900" indent="-342900">
                        <a:buAutoNum type="arabicParenR"/>
                      </a:pPr>
                      <a:r>
                        <a:rPr lang="en-US" dirty="0">
                          <a:latin typeface="Times New Roman" panose="02020603050405020304" pitchFamily="18" charset="0"/>
                          <a:cs typeface="Times New Roman" panose="02020603050405020304" pitchFamily="18" charset="0"/>
                        </a:rPr>
                        <a:t>Number of Connection roads </a:t>
                      </a:r>
                    </a:p>
                    <a:p>
                      <a:pPr marL="342900" indent="-342900">
                        <a:buAutoNum type="arabicParenR"/>
                      </a:pPr>
                      <a:r>
                        <a:rPr lang="en-US" dirty="0">
                          <a:latin typeface="Times New Roman" panose="02020603050405020304" pitchFamily="18" charset="0"/>
                          <a:cs typeface="Times New Roman" panose="02020603050405020304" pitchFamily="18" charset="0"/>
                        </a:rPr>
                        <a:t>Traffic Volume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Number of injured/km</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Number of death/km</a:t>
                      </a:r>
                    </a:p>
                    <a:p>
                      <a:pPr marL="0" indent="0">
                        <a:buNone/>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buNone/>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Techniques used:</a:t>
                      </a:r>
                    </a:p>
                    <a:p>
                      <a:pPr marL="0" inden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Calculation mechanisms using the above datasets.</a:t>
                      </a:r>
                    </a:p>
                  </a:txBody>
                  <a:tcPr/>
                </a:tc>
                <a:tc>
                  <a:txBody>
                    <a:bodyPr/>
                    <a:lstStyle/>
                    <a:p>
                      <a:r>
                        <a:rPr lang="en-US" dirty="0">
                          <a:latin typeface="Times New Roman" panose="02020603050405020304" pitchFamily="18" charset="0"/>
                          <a:cs typeface="Times New Roman" panose="02020603050405020304" pitchFamily="18" charset="0"/>
                        </a:rPr>
                        <a:t>This survey does not use any modern use cases like geo location, weather, speed of vehicle etc.,. that are main reasons for the cause of accidents.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4</a:t>
            </a:r>
          </a:p>
        </p:txBody>
      </p:sp>
      <p:graphicFrame>
        <p:nvGraphicFramePr>
          <p:cNvPr id="4" name="Table 4"/>
          <p:cNvGraphicFramePr>
            <a:graphicFrameLocks noGrp="1"/>
          </p:cNvGraphicFramePr>
          <p:nvPr>
            <p:ph idx="1"/>
          </p:nvPr>
        </p:nvGraphicFramePr>
        <p:xfrm>
          <a:off x="645795" y="1187450"/>
          <a:ext cx="10640060" cy="5346065"/>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295">
                  <a:extLst>
                    <a:ext uri="{9D8B030D-6E8A-4147-A177-3AD203B41FA5}">
                      <a16:colId xmlns:a16="http://schemas.microsoft.com/office/drawing/2014/main" val="20002"/>
                    </a:ext>
                  </a:extLst>
                </a:gridCol>
                <a:gridCol w="1674495">
                  <a:extLst>
                    <a:ext uri="{9D8B030D-6E8A-4147-A177-3AD203B41FA5}">
                      <a16:colId xmlns:a16="http://schemas.microsoft.com/office/drawing/2014/main" val="20003"/>
                    </a:ext>
                  </a:extLst>
                </a:gridCol>
                <a:gridCol w="2981325">
                  <a:extLst>
                    <a:ext uri="{9D8B030D-6E8A-4147-A177-3AD203B41FA5}">
                      <a16:colId xmlns:a16="http://schemas.microsoft.com/office/drawing/2014/main" val="20004"/>
                    </a:ext>
                  </a:extLst>
                </a:gridCol>
                <a:gridCol w="1773555">
                  <a:extLst>
                    <a:ext uri="{9D8B030D-6E8A-4147-A177-3AD203B41FA5}">
                      <a16:colId xmlns:a16="http://schemas.microsoft.com/office/drawing/2014/main" val="20005"/>
                    </a:ext>
                  </a:extLst>
                </a:gridCol>
              </a:tblGrid>
              <a:tr h="914400">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4431665">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Road Accident Analysis and Prediction of Accident Severity by Using Machine </a:t>
                      </a:r>
                    </a:p>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Learning </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Md. Farhan Labib, Ahmed Sady Rifat, Md. Mosabbir Hossain, Amit Kumar Das, Faria Nawrine</a:t>
                      </a:r>
                      <a:r>
                        <a:rPr lang="en-IN" altLang="en-US" u="sng" dirty="0">
                          <a:solidFill>
                            <a:srgbClr val="0070C0"/>
                          </a:solidFill>
                          <a:latin typeface="Times New Roman" panose="02020603050405020304" pitchFamily="18" charset="0"/>
                          <a:cs typeface="Times New Roman" panose="02020603050405020304" pitchFamily="18" charset="0"/>
                        </a:rPr>
                        <a:t>.</a:t>
                      </a:r>
                      <a:r>
                        <a:rPr lang="en-US" u="sng" dirty="0">
                          <a:solidFill>
                            <a:srgbClr val="0070C0"/>
                          </a:solidFill>
                          <a:latin typeface="Times New Roman" panose="02020603050405020304" pitchFamily="18" charset="0"/>
                          <a:cs typeface="Times New Roman" panose="02020603050405020304" pitchFamily="18" charset="0"/>
                        </a:rPr>
                        <a:t> </a:t>
                      </a:r>
                      <a:r>
                        <a:rPr lang="en-IN" altLang="en-US" u="sng" dirty="0">
                          <a:solidFill>
                            <a:srgbClr val="0070C0"/>
                          </a:solidFill>
                          <a:latin typeface="Times New Roman" panose="02020603050405020304" pitchFamily="18" charset="0"/>
                          <a:cs typeface="Times New Roman" panose="02020603050405020304" pitchFamily="18" charset="0"/>
                        </a:rPr>
                        <a:t>   </a:t>
                      </a:r>
                    </a:p>
                    <a:p>
                      <a:r>
                        <a:rPr lang="en-IN" altLang="en-US" dirty="0">
                          <a:solidFill>
                            <a:schemeClr val="bg1"/>
                          </a:solidFill>
                          <a:latin typeface="Verdana" panose="020B0604030504040204" charset="0"/>
                          <a:cs typeface="Verdana" panose="020B0604030504040204" charset="0"/>
                        </a:rPr>
                        <a:t>7th International Conference on Smart Computing &amp; Communications (ICSCC ),</a:t>
                      </a:r>
                    </a:p>
                    <a:p>
                      <a:r>
                        <a:rPr lang="en-IN" altLang="en-US" dirty="0">
                          <a:solidFill>
                            <a:schemeClr val="bg1"/>
                          </a:solidFill>
                          <a:latin typeface="Verdana" panose="020B0604030504040204" charset="0"/>
                          <a:cs typeface="Verdana" panose="020B0604030504040204" charset="0"/>
                        </a:rPr>
                        <a:t>2019     </a:t>
                      </a:r>
                      <a:r>
                        <a:rPr lang="en-IN" altLang="en-US" u="sng" dirty="0">
                          <a:solidFill>
                            <a:srgbClr val="0070C0"/>
                          </a:solidFill>
                          <a:latin typeface="Times New Roman" panose="02020603050405020304" pitchFamily="18" charset="0"/>
                          <a:cs typeface="Times New Roman" panose="02020603050405020304" pitchFamily="18" charset="0"/>
                        </a:rPr>
                        <a:t>      </a:t>
                      </a:r>
                    </a:p>
                  </a:txBody>
                  <a:tcPr/>
                </a:tc>
                <a:tc>
                  <a:txBody>
                    <a:bodyPr/>
                    <a:lstStyle/>
                    <a:p>
                      <a:r>
                        <a:rPr lang="en-IN" altLang="en-US" dirty="0">
                          <a:latin typeface="Times New Roman" panose="02020603050405020304" pitchFamily="18" charset="0"/>
                          <a:cs typeface="Times New Roman" panose="02020603050405020304" pitchFamily="18" charset="0"/>
                        </a:rPr>
                        <a:t>This </a:t>
                      </a:r>
                    </a:p>
                    <a:p>
                      <a:r>
                        <a:rPr lang="en-IN" altLang="en-US" dirty="0">
                          <a:latin typeface="Times New Roman" panose="02020603050405020304" pitchFamily="18" charset="0"/>
                          <a:cs typeface="Times New Roman" panose="02020603050405020304" pitchFamily="18" charset="0"/>
                        </a:rPr>
                        <a:t>research paper has been done to analyze traffic accidents more </a:t>
                      </a:r>
                    </a:p>
                    <a:p>
                      <a:r>
                        <a:rPr lang="en-IN" altLang="en-US" dirty="0">
                          <a:latin typeface="Times New Roman" panose="02020603050405020304" pitchFamily="18" charset="0"/>
                          <a:cs typeface="Times New Roman" panose="02020603050405020304" pitchFamily="18" charset="0"/>
                        </a:rPr>
                        <a:t>deeply to determine the intensity of accidents by using machine </a:t>
                      </a:r>
                    </a:p>
                    <a:p>
                      <a:r>
                        <a:rPr lang="en-IN" altLang="en-US" dirty="0">
                          <a:latin typeface="Times New Roman" panose="02020603050405020304" pitchFamily="18" charset="0"/>
                          <a:cs typeface="Times New Roman" panose="02020603050405020304" pitchFamily="18" charset="0"/>
                        </a:rPr>
                        <a:t>learning </a:t>
                      </a:r>
                    </a:p>
                  </a:txBody>
                  <a:tcPr/>
                </a:tc>
                <a:tc>
                  <a:txBody>
                    <a:bodyPr/>
                    <a:lstStyle/>
                    <a:p>
                      <a:r>
                        <a:rPr lang="en-IN" altLang="en-US" sz="1800" b="0" i="0" kern="1200" dirty="0">
                          <a:solidFill>
                            <a:schemeClr val="dk1"/>
                          </a:solidFill>
                          <a:effectLst/>
                          <a:latin typeface="Arial Black" panose="020B0A04020102020204" charset="0"/>
                          <a:ea typeface="+mn-ea"/>
                          <a:cs typeface="Arial Black" panose="020B0A04020102020204" charset="0"/>
                        </a:rPr>
                        <a:t>DATA SET</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1.Accident Severity</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2.Weight</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3.Vehicle type</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4.Road Geometry</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5.Divider</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6.Location type</a:t>
                      </a:r>
                    </a:p>
                    <a:p>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Decision Tree, K-Nearest </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Neighbors (KNN), Naïve Bayes and AdaBoost</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5</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303">
                  <a:extLst>
                    <a:ext uri="{9D8B030D-6E8A-4147-A177-3AD203B41FA5}">
                      <a16:colId xmlns:a16="http://schemas.microsoft.com/office/drawing/2014/main" val="20002"/>
                    </a:ext>
                  </a:extLst>
                </a:gridCol>
                <a:gridCol w="1674495">
                  <a:extLst>
                    <a:ext uri="{9D8B030D-6E8A-4147-A177-3AD203B41FA5}">
                      <a16:colId xmlns:a16="http://schemas.microsoft.com/office/drawing/2014/main" val="20003"/>
                    </a:ext>
                  </a:extLst>
                </a:gridCol>
                <a:gridCol w="2981152">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435">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 Framework for Analysis of Road Accidents</a:t>
                      </a:r>
                      <a:r>
                        <a:rPr lang="en-IN" altLang="en-US" dirty="0">
                          <a:latin typeface="Times New Roman" panose="02020603050405020304" pitchFamily="18" charset="0"/>
                          <a:cs typeface="Times New Roman" panose="02020603050405020304" pitchFamily="18" charset="0"/>
                        </a:rPr>
                        <a:t> using machine learning</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Shristi Sonal Saumya Suman</a:t>
                      </a:r>
                      <a:r>
                        <a:rPr lang="en-IN" altLang="en-US" u="sng" dirty="0">
                          <a:solidFill>
                            <a:srgbClr val="0070C0"/>
                          </a:solidFill>
                          <a:latin typeface="Times New Roman" panose="02020603050405020304" pitchFamily="18" charset="0"/>
                          <a:cs typeface="Times New Roman" panose="02020603050405020304" pitchFamily="18" charset="0"/>
                        </a:rPr>
                        <a:t>.</a:t>
                      </a:r>
                      <a:endParaRPr lang="en-US" u="sng" dirty="0">
                        <a:solidFill>
                          <a:srgbClr val="0070C0"/>
                        </a:solidFill>
                        <a:latin typeface="Times New Roman" panose="02020603050405020304" pitchFamily="18" charset="0"/>
                        <a:cs typeface="Times New Roman" panose="02020603050405020304" pitchFamily="18" charset="0"/>
                      </a:endParaRPr>
                    </a:p>
                    <a:p>
                      <a:r>
                        <a:rPr lang="en-IN" altLang="en-US" u="sng" dirty="0">
                          <a:solidFill>
                            <a:srgbClr val="0070C0"/>
                          </a:solidFill>
                          <a:latin typeface="Times New Roman" panose="02020603050405020304" pitchFamily="18" charset="0"/>
                          <a:cs typeface="Times New Roman" panose="02020603050405020304" pitchFamily="18" charset="0"/>
                        </a:rPr>
                        <a:t> </a:t>
                      </a:r>
                    </a:p>
                    <a:p>
                      <a:r>
                        <a:rPr lang="en-IN" altLang="en-US" dirty="0">
                          <a:solidFill>
                            <a:schemeClr val="bg1"/>
                          </a:solidFill>
                          <a:latin typeface="Times New Roman" panose="02020603050405020304" pitchFamily="18" charset="0"/>
                          <a:cs typeface="Times New Roman" panose="02020603050405020304" pitchFamily="18" charset="0"/>
                        </a:rPr>
                        <a:t>Proceedings  International Conference on Emerging Trends and Innovations in Engineering and Technological Research (ICETIETR)</a:t>
                      </a:r>
                    </a:p>
                    <a:p>
                      <a:r>
                        <a:rPr lang="en-IN" altLang="en-US" dirty="0">
                          <a:solidFill>
                            <a:schemeClr val="bg1"/>
                          </a:solidFill>
                          <a:latin typeface="Times New Roman" panose="02020603050405020304" pitchFamily="18" charset="0"/>
                          <a:cs typeface="Times New Roman" panose="02020603050405020304" pitchFamily="18" charset="0"/>
                        </a:rPr>
                        <a:t>2018.</a:t>
                      </a:r>
                    </a:p>
                  </a:txBody>
                  <a:tcPr/>
                </a:tc>
                <a:tc>
                  <a:txBody>
                    <a:bodyPr/>
                    <a:lstStyle/>
                    <a:p>
                      <a:r>
                        <a:rPr lang="en-US" dirty="0">
                          <a:latin typeface="Times New Roman" panose="02020603050405020304" pitchFamily="18" charset="0"/>
                          <a:cs typeface="Times New Roman" panose="02020603050405020304" pitchFamily="18" charset="0"/>
                        </a:rPr>
                        <a:t>The road accident data analysis use data mining and </a:t>
                      </a:r>
                    </a:p>
                    <a:p>
                      <a:r>
                        <a:rPr lang="en-US" dirty="0">
                          <a:latin typeface="Times New Roman" panose="02020603050405020304" pitchFamily="18" charset="0"/>
                          <a:cs typeface="Times New Roman" panose="02020603050405020304" pitchFamily="18" charset="0"/>
                        </a:rPr>
                        <a:t>machine learning techniques, focusing on identifying factors </a:t>
                      </a:r>
                    </a:p>
                    <a:p>
                      <a:r>
                        <a:rPr lang="en-US" dirty="0">
                          <a:latin typeface="Times New Roman" panose="02020603050405020304" pitchFamily="18" charset="0"/>
                          <a:cs typeface="Times New Roman" panose="02020603050405020304" pitchFamily="18" charset="0"/>
                        </a:rPr>
                        <a:t>that affect the severity of an accident</a:t>
                      </a:r>
                      <a:r>
                        <a:rPr lang="en-IN" altLang="en-US" dirty="0">
                          <a:latin typeface="Times New Roman" panose="02020603050405020304" pitchFamily="18" charset="0"/>
                          <a:cs typeface="Times New Roman" panose="02020603050405020304" pitchFamily="18" charset="0"/>
                        </a:rPr>
                        <a:t>.</a:t>
                      </a:r>
                    </a:p>
                  </a:txBody>
                  <a:tcPr/>
                </a:tc>
                <a:tc>
                  <a:txBody>
                    <a:bodyPr/>
                    <a:lstStyle/>
                    <a:p>
                      <a:r>
                        <a:rPr lang="en-IN" altLang="en-US" sz="1800" b="0" i="0" kern="1200" dirty="0">
                          <a:solidFill>
                            <a:schemeClr val="bg1"/>
                          </a:solidFill>
                          <a:effectLst/>
                          <a:latin typeface="Arial Black" panose="020B0A04020102020204" charset="0"/>
                          <a:ea typeface="+mn-ea"/>
                          <a:cs typeface="Arial Black" panose="020B0A04020102020204" charset="0"/>
                        </a:rPr>
                        <a:t>Dataset</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1.No. of victims</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2.Date of accident</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3.Time of accident</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4.Road type</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5.Weather </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6.condition</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7.Lighting on road</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8.Accident severity</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9.Age group</a:t>
                      </a: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endPar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sym typeface="+mn-ea"/>
                      </a:endParaRP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a powerful N-dimensional array object,R programming </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language</a:t>
                      </a:r>
                    </a:p>
                    <a:p>
                      <a:r>
                        <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rPr>
                        <a:t> </a:t>
                      </a:r>
                    </a:p>
                    <a:p>
                      <a:endParaRPr lang="en-IN" altLang="en-US" sz="180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6.</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303">
                  <a:extLst>
                    <a:ext uri="{9D8B030D-6E8A-4147-A177-3AD203B41FA5}">
                      <a16:colId xmlns:a16="http://schemas.microsoft.com/office/drawing/2014/main" val="20002"/>
                    </a:ext>
                  </a:extLst>
                </a:gridCol>
                <a:gridCol w="1674421">
                  <a:extLst>
                    <a:ext uri="{9D8B030D-6E8A-4147-A177-3AD203B41FA5}">
                      <a16:colId xmlns:a16="http://schemas.microsoft.com/office/drawing/2014/main" val="20003"/>
                    </a:ext>
                  </a:extLst>
                </a:gridCol>
                <a:gridCol w="2981226">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650">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Towards Deep Learning based Traffic Accident</a:t>
                      </a:r>
                    </a:p>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Analysis</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AtifNaseer</a:t>
                      </a:r>
                    </a:p>
                    <a:p>
                      <a:r>
                        <a:rPr lang="en-US" u="sng" dirty="0">
                          <a:solidFill>
                            <a:srgbClr val="0070C0"/>
                          </a:solidFill>
                          <a:latin typeface="Times New Roman" panose="02020603050405020304" pitchFamily="18" charset="0"/>
                          <a:cs typeface="Times New Roman" panose="02020603050405020304" pitchFamily="18" charset="0"/>
                        </a:rPr>
                        <a:t>Mohamed K. Nour</a:t>
                      </a:r>
                    </a:p>
                    <a:p>
                      <a:r>
                        <a:rPr lang="en-US" u="sng" dirty="0">
                          <a:solidFill>
                            <a:srgbClr val="0070C0"/>
                          </a:solidFill>
                          <a:latin typeface="Times New Roman" panose="02020603050405020304" pitchFamily="18" charset="0"/>
                          <a:cs typeface="Times New Roman" panose="02020603050405020304" pitchFamily="18" charset="0"/>
                        </a:rPr>
                        <a:t>Basem Y. Alkazemi</a:t>
                      </a:r>
                    </a:p>
                  </a:txBody>
                  <a:tcPr/>
                </a:tc>
                <a:tc>
                  <a:txBody>
                    <a:bodyPr/>
                    <a:lstStyle/>
                    <a:p>
                      <a:r>
                        <a:rPr lang="en-US" dirty="0">
                          <a:latin typeface="Times New Roman" panose="02020603050405020304" pitchFamily="18" charset="0"/>
                          <a:cs typeface="Times New Roman" panose="02020603050405020304" pitchFamily="18" charset="0"/>
                        </a:rPr>
                        <a:t>Th</a:t>
                      </a:r>
                      <a:r>
                        <a:rPr lang="en-IN" altLang="en-US" dirty="0">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paper proposes applying deep</a:t>
                      </a:r>
                    </a:p>
                    <a:p>
                      <a:r>
                        <a:rPr lang="en-US" dirty="0">
                          <a:latin typeface="Times New Roman" panose="02020603050405020304" pitchFamily="18" charset="0"/>
                          <a:cs typeface="Times New Roman" panose="02020603050405020304" pitchFamily="18" charset="0"/>
                        </a:rPr>
                        <a:t>learning techniques to build prediction and classification models</a:t>
                      </a:r>
                    </a:p>
                    <a:p>
                      <a:r>
                        <a:rPr lang="en-US" dirty="0">
                          <a:latin typeface="Times New Roman" panose="02020603050405020304" pitchFamily="18" charset="0"/>
                          <a:cs typeface="Times New Roman" panose="02020603050405020304" pitchFamily="18" charset="0"/>
                        </a:rPr>
                        <a:t>from the road accident data</a:t>
                      </a:r>
                    </a:p>
                  </a:txBody>
                  <a:tcPr/>
                </a:tc>
                <a:tc>
                  <a:txBody>
                    <a:bodyPr/>
                    <a:lstStyle/>
                    <a:p>
                      <a:r>
                        <a:rPr lang="en-IN" altLang="en-US" sz="1800" dirty="0">
                          <a:effectLst/>
                          <a:latin typeface="Arial Black" panose="020B0A04020102020204" charset="0"/>
                          <a:cs typeface="Arial Black" panose="020B0A04020102020204" charset="0"/>
                          <a:sym typeface="+mn-ea"/>
                        </a:rPr>
                        <a:t>DATA SET</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1.traffic accident data</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2.road condition</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3.weather condition</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4.pedestrain factor</a:t>
                      </a: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Classification, Regression, Association Rules,</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and Clustering related algorithms,recurrent neural network</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7</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42135">
                  <a:extLst>
                    <a:ext uri="{9D8B030D-6E8A-4147-A177-3AD203B41FA5}">
                      <a16:colId xmlns:a16="http://schemas.microsoft.com/office/drawing/2014/main" val="20002"/>
                    </a:ext>
                  </a:extLst>
                </a:gridCol>
                <a:gridCol w="1684589">
                  <a:extLst>
                    <a:ext uri="{9D8B030D-6E8A-4147-A177-3AD203B41FA5}">
                      <a16:colId xmlns:a16="http://schemas.microsoft.com/office/drawing/2014/main" val="20003"/>
                    </a:ext>
                  </a:extLst>
                </a:gridCol>
                <a:gridCol w="2981226">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435">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TRAFFIC ACCIDENTS BASED </a:t>
                      </a:r>
                      <a:r>
                        <a:rPr lang="en-IN" altLang="en-US" dirty="0">
                          <a:latin typeface="Times New Roman" panose="02020603050405020304" pitchFamily="18" charset="0"/>
                          <a:cs typeface="Times New Roman" panose="02020603050405020304" pitchFamily="18" charset="0"/>
                        </a:rPr>
                        <a:t>ON</a:t>
                      </a:r>
                    </a:p>
                    <a:p>
                      <a:pPr marL="0" marR="0" lvl="0" indent="0" algn="l" defTabSz="457200" rtl="0" eaLnBrk="1" fontAlgn="auto" latinLnBrk="0" hangingPunct="1">
                        <a:lnSpc>
                          <a:spcPct val="100000"/>
                        </a:lnSpc>
                        <a:spcBef>
                          <a:spcPts val="0"/>
                        </a:spcBef>
                        <a:spcAft>
                          <a:spcPts val="0"/>
                        </a:spcAft>
                        <a:buClrTx/>
                        <a:buSzTx/>
                        <a:buFontTx/>
                        <a:buNone/>
                        <a:defRPr/>
                      </a:pPr>
                      <a:r>
                        <a:rPr lang="en-IN" altLang="en-US" dirty="0">
                          <a:latin typeface="Times New Roman" panose="02020603050405020304" pitchFamily="18" charset="0"/>
                          <a:cs typeface="Times New Roman" panose="02020603050405020304" pitchFamily="18" charset="0"/>
                        </a:rPr>
                        <a:t>MACHINE LEARNING</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Xinman Zhanga</a:t>
                      </a:r>
                    </a:p>
                    <a:p>
                      <a:r>
                        <a:rPr lang="en-US" u="sng" dirty="0">
                          <a:solidFill>
                            <a:srgbClr val="0070C0"/>
                          </a:solidFill>
                          <a:latin typeface="Times New Roman" panose="02020603050405020304" pitchFamily="18" charset="0"/>
                          <a:cs typeface="Times New Roman" panose="02020603050405020304" pitchFamily="18" charset="0"/>
                        </a:rPr>
                        <a:t>, Tingting Hea</a:t>
                      </a:r>
                    </a:p>
                    <a:p>
                      <a:r>
                        <a:rPr lang="en-US" u="sng" dirty="0">
                          <a:solidFill>
                            <a:srgbClr val="0070C0"/>
                          </a:solidFill>
                          <a:latin typeface="Times New Roman" panose="02020603050405020304" pitchFamily="18" charset="0"/>
                          <a:cs typeface="Times New Roman" panose="02020603050405020304" pitchFamily="18" charset="0"/>
                        </a:rPr>
                        <a:t>, Longbin Lua</a:t>
                      </a:r>
                    </a:p>
                    <a:p>
                      <a:r>
                        <a:rPr lang="en-US" u="sng" dirty="0">
                          <a:solidFill>
                            <a:srgbClr val="0070C0"/>
                          </a:solidFill>
                          <a:latin typeface="Times New Roman" panose="02020603050405020304" pitchFamily="18" charset="0"/>
                          <a:cs typeface="Times New Roman" panose="02020603050405020304" pitchFamily="18" charset="0"/>
                        </a:rPr>
                        <a:t>, Shuangling Yuea</a:t>
                      </a:r>
                    </a:p>
                    <a:p>
                      <a:r>
                        <a:rPr lang="en-US" u="sng" dirty="0">
                          <a:solidFill>
                            <a:srgbClr val="0070C0"/>
                          </a:solidFill>
                          <a:latin typeface="Times New Roman" panose="02020603050405020304" pitchFamily="18" charset="0"/>
                          <a:cs typeface="Times New Roman" panose="02020603050405020304" pitchFamily="18" charset="0"/>
                        </a:rPr>
                        <a:t>, Dongxu Chenga</a:t>
                      </a:r>
                    </a:p>
                    <a:p>
                      <a:r>
                        <a:rPr lang="en-US" u="sng" dirty="0">
                          <a:solidFill>
                            <a:srgbClr val="0070C0"/>
                          </a:solidFill>
                          <a:latin typeface="Times New Roman" panose="02020603050405020304" pitchFamily="18" charset="0"/>
                          <a:cs typeface="Times New Roman" panose="02020603050405020304" pitchFamily="18" charset="0"/>
                        </a:rPr>
                        <a:t> , Xuebin Xub</a:t>
                      </a:r>
                    </a:p>
                    <a:p>
                      <a:r>
                        <a:rPr lang="en-IN" altLang="en-US" u="sng" dirty="0">
                          <a:solidFill>
                            <a:srgbClr val="0070C0"/>
                          </a:solidFill>
                          <a:latin typeface="Times New Roman" panose="02020603050405020304" pitchFamily="18" charset="0"/>
                          <a:cs typeface="Times New Roman" panose="02020603050405020304" pitchFamily="18" charset="0"/>
                        </a:rPr>
                        <a:t> </a:t>
                      </a:r>
                    </a:p>
                    <a:p>
                      <a:r>
                        <a:rPr lang="en-IN" altLang="en-US" sz="1600" dirty="0">
                          <a:solidFill>
                            <a:schemeClr val="bg1"/>
                          </a:solidFill>
                          <a:latin typeface="Times New Roman" panose="02020603050405020304" pitchFamily="18" charset="0"/>
                          <a:cs typeface="Times New Roman" panose="02020603050405020304" pitchFamily="18" charset="0"/>
                        </a:rPr>
                        <a:t>2017 International Symposium on Intelligent Signal Processing and Communication Systems, November 6-9, 2017, Xiamen, China</a:t>
                      </a:r>
                    </a:p>
                  </a:txBody>
                  <a:tcPr/>
                </a:tc>
                <a:tc>
                  <a:txBody>
                    <a:bodyPr/>
                    <a:lstStyle/>
                    <a:p>
                      <a:r>
                        <a:rPr lang="en-US" dirty="0">
                          <a:latin typeface="Times New Roman" panose="02020603050405020304" pitchFamily="18" charset="0"/>
                          <a:cs typeface="Times New Roman" panose="02020603050405020304" pitchFamily="18" charset="0"/>
                        </a:rPr>
                        <a:t>This paper introduces a novel vehicle tracking</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basedprojection extremelearning machine(PELM) by taking consideration of poor</a:t>
                      </a:r>
                      <a:r>
                        <a:rPr lang="en-US" sz="1800" dirty="0">
                          <a:latin typeface="Times New Roman" panose="02020603050405020304" pitchFamily="18" charset="0"/>
                          <a:cs typeface="Times New Roman" panose="02020603050405020304" pitchFamily="18" charset="0"/>
                          <a:sym typeface="+mn-ea"/>
                        </a:rPr>
                        <a:t>performance in the dealing with high-dimensional and low-samples</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IN" altLang="en-US" sz="1800" dirty="0">
                          <a:solidFill>
                            <a:schemeClr val="bg1"/>
                          </a:solidFill>
                          <a:effectLst/>
                          <a:latin typeface="Arial Black" panose="020B0A04020102020204" charset="0"/>
                          <a:cs typeface="Arial Black" panose="020B0A04020102020204" charset="0"/>
                          <a:sym typeface="+mn-ea"/>
                        </a:rPr>
                        <a:t>Dataset</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1.Vehicle Trajectories </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2.Target Tracking</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3.. Analysis on Vehicle collision</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4.projection extreme learning machine</a:t>
                      </a: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Gaussian mixture </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model,Tracking Algorithm Based on PELM </a:t>
                      </a:r>
                    </a:p>
                    <a:p>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8</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303">
                  <a:extLst>
                    <a:ext uri="{9D8B030D-6E8A-4147-A177-3AD203B41FA5}">
                      <a16:colId xmlns:a16="http://schemas.microsoft.com/office/drawing/2014/main" val="20002"/>
                    </a:ext>
                  </a:extLst>
                </a:gridCol>
                <a:gridCol w="1674421">
                  <a:extLst>
                    <a:ext uri="{9D8B030D-6E8A-4147-A177-3AD203B41FA5}">
                      <a16:colId xmlns:a16="http://schemas.microsoft.com/office/drawing/2014/main" val="20003"/>
                    </a:ext>
                  </a:extLst>
                </a:gridCol>
                <a:gridCol w="2981226">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435">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Classification of Road Traffic Accident Data Using Machine Learning Algorithms </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Bulbula Kumeda, Fengli Zhang, Fan Zhou</a:t>
                      </a:r>
                      <a:r>
                        <a:rPr lang="en-IN" altLang="en-US" u="sng" dirty="0">
                          <a:solidFill>
                            <a:srgbClr val="0070C0"/>
                          </a:solidFill>
                          <a:latin typeface="Times New Roman" panose="02020603050405020304" pitchFamily="18" charset="0"/>
                          <a:cs typeface="Times New Roman" panose="02020603050405020304" pitchFamily="18" charset="0"/>
                        </a:rPr>
                        <a:t>.</a:t>
                      </a:r>
                    </a:p>
                    <a:p>
                      <a:endParaRPr lang="en-IN" altLang="en-US" u="sng" dirty="0">
                        <a:solidFill>
                          <a:srgbClr val="0070C0"/>
                        </a:solidFill>
                        <a:latin typeface="Times New Roman" panose="02020603050405020304" pitchFamily="18" charset="0"/>
                        <a:cs typeface="Times New Roman" panose="02020603050405020304" pitchFamily="18" charset="0"/>
                      </a:endParaRPr>
                    </a:p>
                    <a:p>
                      <a:r>
                        <a:rPr lang="en-IN" altLang="en-US" u="sng" dirty="0">
                          <a:solidFill>
                            <a:srgbClr val="0070C0"/>
                          </a:solidFill>
                          <a:latin typeface="Times New Roman" panose="02020603050405020304" pitchFamily="18" charset="0"/>
                          <a:cs typeface="Times New Roman" panose="02020603050405020304" pitchFamily="18" charset="0"/>
                        </a:rPr>
                        <a:t> </a:t>
                      </a:r>
                      <a:r>
                        <a:rPr lang="en-IN" altLang="en-US" dirty="0">
                          <a:solidFill>
                            <a:schemeClr val="bg1"/>
                          </a:solidFill>
                          <a:latin typeface="Times New Roman" panose="02020603050405020304" pitchFamily="18" charset="0"/>
                          <a:cs typeface="Times New Roman" panose="02020603050405020304" pitchFamily="18" charset="0"/>
                        </a:rPr>
                        <a:t>IEEE 11th International Conference on Communication Software and Network</a:t>
                      </a:r>
                    </a:p>
                    <a:p>
                      <a:r>
                        <a:rPr lang="en-IN" altLang="en-US" dirty="0">
                          <a:solidFill>
                            <a:schemeClr val="bg1"/>
                          </a:solidFill>
                          <a:latin typeface="Times New Roman" panose="02020603050405020304" pitchFamily="18" charset="0"/>
                          <a:cs typeface="Times New Roman" panose="02020603050405020304" pitchFamily="18" charset="0"/>
                        </a:rPr>
                        <a:t>2019 </a:t>
                      </a:r>
                    </a:p>
                  </a:txBody>
                  <a:tcPr/>
                </a:tc>
                <a:tc>
                  <a:txBody>
                    <a:bodyPr/>
                    <a:lstStyle/>
                    <a:p>
                      <a:r>
                        <a:rPr lang="en-US" dirty="0">
                          <a:latin typeface="Times New Roman" panose="02020603050405020304" pitchFamily="18" charset="0"/>
                          <a:cs typeface="Times New Roman" panose="02020603050405020304" pitchFamily="18" charset="0"/>
                        </a:rPr>
                        <a:t>The main targets of this roadaccidentdata classification are to identify the major and key factors that cause the road traffic accident anformpolicies andpreventiveactions that would reduce the accident severity level.</a:t>
                      </a:r>
                    </a:p>
                  </a:txBody>
                  <a:tcPr/>
                </a:tc>
                <a:tc>
                  <a:txBody>
                    <a:bodyPr/>
                    <a:lstStyle/>
                    <a:p>
                      <a:r>
                        <a:rPr lang="en-IN" altLang="en-US" sz="1800" dirty="0">
                          <a:solidFill>
                            <a:schemeClr val="bg1"/>
                          </a:solidFill>
                          <a:effectLst/>
                          <a:latin typeface="Arial Black" panose="020B0A04020102020204" charset="0"/>
                          <a:cs typeface="Arial Black" panose="020B0A04020102020204" charset="0"/>
                          <a:sym typeface="+mn-ea"/>
                        </a:rPr>
                        <a:t>Dataset</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1.No of Vehicles</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2.Road Surface </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3.Light Condition</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4.Type of Vehicle</a:t>
                      </a: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sym typeface="+mn-ea"/>
                      </a:endParaRP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Fuzzy-FARCHD, Random Forest, </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Hierarchal LVQ, RBF Network, Multilayer Perceptron, and </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Naïve Baye,classification algorithms</a:t>
                      </a:r>
                    </a:p>
                    <a:p>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9</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303">
                  <a:extLst>
                    <a:ext uri="{9D8B030D-6E8A-4147-A177-3AD203B41FA5}">
                      <a16:colId xmlns:a16="http://schemas.microsoft.com/office/drawing/2014/main" val="20002"/>
                    </a:ext>
                  </a:extLst>
                </a:gridCol>
                <a:gridCol w="1674421">
                  <a:extLst>
                    <a:ext uri="{9D8B030D-6E8A-4147-A177-3AD203B41FA5}">
                      <a16:colId xmlns:a16="http://schemas.microsoft.com/office/drawing/2014/main" val="20003"/>
                    </a:ext>
                  </a:extLst>
                </a:gridCol>
                <a:gridCol w="2981226">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435">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Analyzing Road Accident Data using Machine </a:t>
                      </a:r>
                    </a:p>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Learning</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Dharwadkar</a:t>
                      </a:r>
                      <a:r>
                        <a:rPr lang="en-IN" altLang="en-US" u="sng" dirty="0">
                          <a:solidFill>
                            <a:srgbClr val="0070C0"/>
                          </a:solidFill>
                          <a:latin typeface="Times New Roman" panose="02020603050405020304" pitchFamily="18" charset="0"/>
                          <a:cs typeface="Times New Roman" panose="02020603050405020304" pitchFamily="18" charset="0"/>
                        </a:rPr>
                        <a:t>,</a:t>
                      </a:r>
                    </a:p>
                    <a:p>
                      <a:r>
                        <a:rPr lang="en-IN" altLang="en-US" u="sng" dirty="0">
                          <a:solidFill>
                            <a:srgbClr val="0070C0"/>
                          </a:solidFill>
                          <a:latin typeface="Times New Roman" panose="02020603050405020304" pitchFamily="18" charset="0"/>
                          <a:cs typeface="Times New Roman" panose="02020603050405020304" pitchFamily="18" charset="0"/>
                        </a:rPr>
                        <a:t>S.SHANTHI</a:t>
                      </a:r>
                    </a:p>
                    <a:p>
                      <a:endParaRPr lang="en-IN" altLang="en-US" u="sng" dirty="0">
                        <a:solidFill>
                          <a:srgbClr val="0070C0"/>
                        </a:solidFill>
                        <a:latin typeface="Times New Roman" panose="02020603050405020304" pitchFamily="18" charset="0"/>
                        <a:cs typeface="Times New Roman" panose="02020603050405020304" pitchFamily="18" charset="0"/>
                      </a:endParaRPr>
                    </a:p>
                    <a:p>
                      <a:endParaRPr lang="en-IN" altLang="en-US" u="sng" dirty="0">
                        <a:solidFill>
                          <a:srgbClr val="0070C0"/>
                        </a:solidFill>
                        <a:latin typeface="Times New Roman" panose="02020603050405020304" pitchFamily="18" charset="0"/>
                        <a:cs typeface="Times New Roman" panose="02020603050405020304" pitchFamily="18" charset="0"/>
                      </a:endParaRPr>
                    </a:p>
                    <a:p>
                      <a:r>
                        <a:rPr lang="en-IN" altLang="en-US" dirty="0">
                          <a:solidFill>
                            <a:schemeClr val="bg1"/>
                          </a:solidFill>
                          <a:latin typeface="Times New Roman" panose="02020603050405020304" pitchFamily="18" charset="0"/>
                          <a:cs typeface="Times New Roman" panose="02020603050405020304" pitchFamily="18" charset="0"/>
                        </a:rPr>
                        <a:t>International conference on I-SMAC (IoT in Social, Mobile, Analytics and Cloud)</a:t>
                      </a:r>
                    </a:p>
                    <a:p>
                      <a:r>
                        <a:rPr lang="en-IN" altLang="en-US" dirty="0">
                          <a:solidFill>
                            <a:schemeClr val="bg1"/>
                          </a:solidFill>
                          <a:latin typeface="Times New Roman" panose="02020603050405020304" pitchFamily="18" charset="0"/>
                          <a:cs typeface="Times New Roman" panose="02020603050405020304" pitchFamily="18" charset="0"/>
                        </a:rPr>
                        <a:t> (I-SMAC 2017</a:t>
                      </a:r>
                      <a:r>
                        <a:rPr lang="en-IN" altLang="en-US" u="sng" dirty="0">
                          <a:solidFill>
                            <a:srgbClr val="0070C0"/>
                          </a:solidFill>
                          <a:latin typeface="Times New Roman" panose="02020603050405020304" pitchFamily="18" charset="0"/>
                          <a:cs typeface="Times New Roman" panose="02020603050405020304" pitchFamily="18" charset="0"/>
                        </a:rPr>
                        <a:t>)</a:t>
                      </a:r>
                    </a:p>
                  </a:txBody>
                  <a:tcPr/>
                </a:tc>
                <a:tc>
                  <a:txBody>
                    <a:bodyPr/>
                    <a:lstStyle/>
                    <a:p>
                      <a:r>
                        <a:rPr lang="en-IN" altLang="en-US" sz="1800" dirty="0">
                          <a:latin typeface="Times New Roman" panose="02020603050405020304" pitchFamily="18" charset="0"/>
                          <a:cs typeface="Times New Roman" panose="02020603050405020304" pitchFamily="18" charset="0"/>
                          <a:sym typeface="+mn-ea"/>
                        </a:rPr>
                        <a:t>D</a:t>
                      </a:r>
                      <a:r>
                        <a:rPr lang="en-US" sz="1800" dirty="0">
                          <a:latin typeface="Times New Roman" panose="02020603050405020304" pitchFamily="18" charset="0"/>
                          <a:cs typeface="Times New Roman" panose="02020603050405020304" pitchFamily="18" charset="0"/>
                          <a:sym typeface="+mn-ea"/>
                        </a:rPr>
                        <a:t>etermine the main factors associated with road traffic accidents and to prevent them accordingly</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sym typeface="+mn-ea"/>
                        </a:rPr>
                        <a:t>Dataset:</a:t>
                      </a: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r>
                        <a:rPr lang="en-US" sz="1800" dirty="0">
                          <a:effectLst/>
                          <a:latin typeface="Times New Roman" panose="02020603050405020304" pitchFamily="18" charset="0"/>
                          <a:cs typeface="Times New Roman" panose="02020603050405020304" pitchFamily="18" charset="0"/>
                          <a:sym typeface="+mn-ea"/>
                        </a:rPr>
                        <a:t>Time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342900" indent="-342900">
                        <a:buAutoNum type="arabicParenR"/>
                      </a:pPr>
                      <a:r>
                        <a:rPr lang="en-US" sz="1800" dirty="0">
                          <a:effectLst/>
                          <a:latin typeface="Times New Roman" panose="02020603050405020304" pitchFamily="18" charset="0"/>
                          <a:cs typeface="Times New Roman" panose="02020603050405020304" pitchFamily="18" charset="0"/>
                          <a:sym typeface="+mn-ea"/>
                        </a:rPr>
                        <a:t>Number injured</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342900" indent="-342900">
                        <a:buAutoNum type="arabicParenR"/>
                      </a:pPr>
                      <a:r>
                        <a:rPr lang="en-US" sz="1800" dirty="0">
                          <a:effectLst/>
                          <a:latin typeface="Times New Roman" panose="02020603050405020304" pitchFamily="18" charset="0"/>
                          <a:cs typeface="Times New Roman" panose="02020603050405020304" pitchFamily="18" charset="0"/>
                          <a:sym typeface="+mn-ea"/>
                        </a:rPr>
                        <a:t>Light condition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342900" indent="-342900">
                        <a:buAutoNum type="arabicParenR"/>
                      </a:pPr>
                      <a:r>
                        <a:rPr lang="en-US" sz="1800" dirty="0">
                          <a:effectLst/>
                          <a:latin typeface="Times New Roman" panose="02020603050405020304" pitchFamily="18" charset="0"/>
                          <a:cs typeface="Times New Roman" panose="02020603050405020304" pitchFamily="18" charset="0"/>
                          <a:sym typeface="+mn-ea"/>
                        </a:rPr>
                        <a:t>Weather condition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342900" indent="-342900">
                        <a:buAutoNum type="arabicParenR"/>
                      </a:pPr>
                      <a:r>
                        <a:rPr lang="en-US" sz="1800" dirty="0">
                          <a:effectLst/>
                          <a:latin typeface="Times New Roman" panose="02020603050405020304" pitchFamily="18" charset="0"/>
                          <a:cs typeface="Times New Roman" panose="02020603050405020304" pitchFamily="18" charset="0"/>
                          <a:sym typeface="+mn-ea"/>
                        </a:rPr>
                        <a:t>Type of area</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342900" indent="-342900">
                        <a:buAutoNum type="arabicParenR"/>
                      </a:pPr>
                      <a:r>
                        <a:rPr lang="en-US" sz="1800" dirty="0">
                          <a:effectLst/>
                          <a:latin typeface="Times New Roman" panose="02020603050405020304" pitchFamily="18" charset="0"/>
                          <a:cs typeface="Times New Roman" panose="02020603050405020304" pitchFamily="18" charset="0"/>
                          <a:sym typeface="+mn-ea"/>
                        </a:rPr>
                        <a:t>Road type, etc.</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sym typeface="+mn-ea"/>
                        </a:rPr>
                        <a:t>Techniques used:</a:t>
                      </a:r>
                      <a:endParaRPr lang="en-US" sz="18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sym typeface="+mn-ea"/>
                        </a:rPr>
                        <a:t>K-means clustering and association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10</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295">
                  <a:extLst>
                    <a:ext uri="{9D8B030D-6E8A-4147-A177-3AD203B41FA5}">
                      <a16:colId xmlns:a16="http://schemas.microsoft.com/office/drawing/2014/main" val="20002"/>
                    </a:ext>
                  </a:extLst>
                </a:gridCol>
                <a:gridCol w="1674429">
                  <a:extLst>
                    <a:ext uri="{9D8B030D-6E8A-4147-A177-3AD203B41FA5}">
                      <a16:colId xmlns:a16="http://schemas.microsoft.com/office/drawing/2014/main" val="20003"/>
                    </a:ext>
                  </a:extLst>
                </a:gridCol>
                <a:gridCol w="2981226">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435">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altLang="en-US"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achine Learning Approach to Prediction of </a:t>
                      </a:r>
                    </a:p>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Passenger Injuries on Real Road Situation</a:t>
                      </a:r>
                    </a:p>
                  </a:txBody>
                  <a:tcPr/>
                </a:tc>
                <a:tc>
                  <a:txBody>
                    <a:bodyPr/>
                    <a:lstStyle/>
                    <a:p>
                      <a:r>
                        <a:rPr lang="en-IN" altLang="en-US" u="sng" dirty="0">
                          <a:solidFill>
                            <a:srgbClr val="0070C0"/>
                          </a:solidFill>
                          <a:latin typeface="Times New Roman" panose="02020603050405020304" pitchFamily="18" charset="0"/>
                          <a:cs typeface="Times New Roman" panose="02020603050405020304" pitchFamily="18" charset="0"/>
                        </a:rPr>
                        <a:t>Y</a:t>
                      </a:r>
                      <a:r>
                        <a:rPr lang="en-US" u="sng" dirty="0">
                          <a:solidFill>
                            <a:srgbClr val="0070C0"/>
                          </a:solidFill>
                          <a:latin typeface="Times New Roman" panose="02020603050405020304" pitchFamily="18" charset="0"/>
                          <a:cs typeface="Times New Roman" panose="02020603050405020304" pitchFamily="18" charset="0"/>
                        </a:rPr>
                        <a:t>ongbeom Lee</a:t>
                      </a:r>
                      <a:r>
                        <a:rPr lang="en-IN" altLang="en-US" u="sng" dirty="0">
                          <a:solidFill>
                            <a:srgbClr val="0070C0"/>
                          </a:solidFill>
                          <a:latin typeface="Times New Roman" panose="02020603050405020304" pitchFamily="18" charset="0"/>
                          <a:cs typeface="Times New Roman" panose="02020603050405020304" pitchFamily="18" charset="0"/>
                        </a:rPr>
                        <a:t>,</a:t>
                      </a:r>
                      <a:endParaRPr lang="en-US" u="sng" dirty="0">
                        <a:solidFill>
                          <a:srgbClr val="0070C0"/>
                        </a:solidFill>
                        <a:latin typeface="Times New Roman" panose="02020603050405020304" pitchFamily="18" charset="0"/>
                        <a:cs typeface="Times New Roman" panose="02020603050405020304" pitchFamily="18" charset="0"/>
                      </a:endParaRPr>
                    </a:p>
                    <a:p>
                      <a:r>
                        <a:rPr lang="en-IN" altLang="en-US" u="sng" dirty="0">
                          <a:solidFill>
                            <a:srgbClr val="0070C0"/>
                          </a:solidFill>
                          <a:latin typeface="Times New Roman" panose="02020603050405020304" pitchFamily="18" charset="0"/>
                          <a:cs typeface="Times New Roman" panose="02020603050405020304" pitchFamily="18" charset="0"/>
                        </a:rPr>
                        <a:t>Eungi Cho,</a:t>
                      </a:r>
                    </a:p>
                    <a:p>
                      <a:r>
                        <a:rPr lang="en-IN" altLang="en-US" u="sng" dirty="0">
                          <a:solidFill>
                            <a:srgbClr val="0070C0"/>
                          </a:solidFill>
                          <a:latin typeface="Times New Roman" panose="02020603050405020304" pitchFamily="18" charset="0"/>
                          <a:cs typeface="Times New Roman" panose="02020603050405020304" pitchFamily="18" charset="0"/>
                        </a:rPr>
                        <a:t>Mingyu Park.</a:t>
                      </a:r>
                    </a:p>
                    <a:p>
                      <a:endParaRPr lang="en-IN" altLang="en-US" u="sng" dirty="0">
                        <a:solidFill>
                          <a:srgbClr val="0070C0"/>
                        </a:solidFill>
                        <a:latin typeface="Times New Roman" panose="02020603050405020304" pitchFamily="18" charset="0"/>
                        <a:cs typeface="Times New Roman" panose="02020603050405020304" pitchFamily="18" charset="0"/>
                      </a:endParaRPr>
                    </a:p>
                    <a:p>
                      <a:r>
                        <a:rPr lang="en-IN" altLang="en-US" dirty="0">
                          <a:solidFill>
                            <a:schemeClr val="bg1"/>
                          </a:solidFill>
                          <a:latin typeface="Times New Roman" panose="02020603050405020304" pitchFamily="18" charset="0"/>
                          <a:cs typeface="Times New Roman" panose="02020603050405020304" pitchFamily="18" charset="0"/>
                        </a:rPr>
                        <a:t>National Research </a:t>
                      </a:r>
                    </a:p>
                    <a:p>
                      <a:r>
                        <a:rPr lang="en-IN" altLang="en-US" dirty="0">
                          <a:solidFill>
                            <a:schemeClr val="bg1"/>
                          </a:solidFill>
                          <a:latin typeface="Times New Roman" panose="02020603050405020304" pitchFamily="18" charset="0"/>
                          <a:cs typeface="Times New Roman" panose="02020603050405020304" pitchFamily="18" charset="0"/>
                        </a:rPr>
                        <a:t>Foundation of Korea(NRF) grant funded by the Korea </a:t>
                      </a:r>
                    </a:p>
                    <a:p>
                      <a:r>
                        <a:rPr lang="en-IN" altLang="en-US" dirty="0">
                          <a:solidFill>
                            <a:schemeClr val="bg1"/>
                          </a:solidFill>
                          <a:latin typeface="Times New Roman" panose="02020603050405020304" pitchFamily="18" charset="0"/>
                          <a:cs typeface="Times New Roman" panose="02020603050405020304" pitchFamily="18" charset="0"/>
                        </a:rPr>
                        <a:t>government(MSIP; Ministry of Science, ICT &amp; Future </a:t>
                      </a:r>
                    </a:p>
                    <a:p>
                      <a:r>
                        <a:rPr lang="en-IN" altLang="en-US" dirty="0">
                          <a:solidFill>
                            <a:schemeClr val="bg1"/>
                          </a:solidFill>
                          <a:latin typeface="Times New Roman" panose="02020603050405020304" pitchFamily="18" charset="0"/>
                          <a:cs typeface="Times New Roman" panose="02020603050405020304" pitchFamily="18" charset="0"/>
                        </a:rPr>
                        <a:t>Planning)</a:t>
                      </a:r>
                    </a:p>
                    <a:p>
                      <a:r>
                        <a:rPr lang="en-IN" altLang="en-US" dirty="0">
                          <a:solidFill>
                            <a:schemeClr val="bg1"/>
                          </a:solidFill>
                          <a:latin typeface="Times New Roman" panose="02020603050405020304" pitchFamily="18" charset="0"/>
                          <a:cs typeface="Times New Roman" panose="02020603050405020304" pitchFamily="18" charset="0"/>
                        </a:rPr>
                        <a:t>2018</a:t>
                      </a:r>
                      <a:endParaRPr lang="en-IN" altLang="en-US" u="sng" dirty="0">
                        <a:solidFill>
                          <a:srgbClr val="0070C0"/>
                        </a:solidFill>
                        <a:latin typeface="Times New Roman" panose="02020603050405020304" pitchFamily="18" charset="0"/>
                        <a:cs typeface="Times New Roman" panose="02020603050405020304" pitchFamily="18" charset="0"/>
                      </a:endParaRPr>
                    </a:p>
                    <a:p>
                      <a:endParaRPr lang="en-IN" altLang="en-US" u="sng" dirty="0">
                        <a:solidFill>
                          <a:srgbClr val="0070C0"/>
                        </a:solidFill>
                        <a:latin typeface="Times New Roman" panose="02020603050405020304" pitchFamily="18" charset="0"/>
                        <a:cs typeface="Times New Roman" panose="02020603050405020304" pitchFamily="18" charset="0"/>
                      </a:endParaRPr>
                    </a:p>
                    <a:p>
                      <a:endParaRPr lang="en-IN" altLang="en-US" u="sng"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In the paper, we </a:t>
                      </a:r>
                    </a:p>
                    <a:p>
                      <a:r>
                        <a:rPr lang="en-US" dirty="0">
                          <a:latin typeface="Times New Roman" panose="02020603050405020304" pitchFamily="18" charset="0"/>
                          <a:cs typeface="Times New Roman" panose="02020603050405020304" pitchFamily="18" charset="0"/>
                        </a:rPr>
                        <a:t>propose a model for prediction of the severity of traffic </a:t>
                      </a:r>
                    </a:p>
                    <a:p>
                      <a:r>
                        <a:rPr lang="en-US" dirty="0">
                          <a:latin typeface="Times New Roman" panose="02020603050405020304" pitchFamily="18" charset="0"/>
                          <a:cs typeface="Times New Roman" panose="02020603050405020304" pitchFamily="18" charset="0"/>
                        </a:rPr>
                        <a:t>accident injuries applicable to the automatic notification </a:t>
                      </a:r>
                    </a:p>
                    <a:p>
                      <a:r>
                        <a:rPr lang="en-US" dirty="0">
                          <a:latin typeface="Times New Roman" panose="02020603050405020304" pitchFamily="18" charset="0"/>
                          <a:cs typeface="Times New Roman" panose="02020603050405020304" pitchFamily="18" charset="0"/>
                        </a:rPr>
                        <a:t>system of traffic accidents.</a:t>
                      </a:r>
                    </a:p>
                  </a:txBody>
                  <a:tcPr/>
                </a:tc>
                <a:tc>
                  <a:txBody>
                    <a:bodyPr/>
                    <a:lstStyle/>
                    <a:p>
                      <a:r>
                        <a:rPr lang="en-US" sz="1800" b="1" dirty="0">
                          <a:latin typeface="Times New Roman" panose="02020603050405020304" pitchFamily="18" charset="0"/>
                          <a:cs typeface="Times New Roman" panose="02020603050405020304" pitchFamily="18" charset="0"/>
                          <a:sym typeface="+mn-ea"/>
                        </a:rPr>
                        <a:t>Dataset:</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1.The details of a crash</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2.The components of a harmful event</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3.vehicle information</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4.General occupant information</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5.Occupant injury information</a:t>
                      </a: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NASS-CDS, machine learning, decision tree, </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prediction of injury grade</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3" name="Text Box 2"/>
          <p:cNvSpPr txBox="1"/>
          <p:nvPr/>
        </p:nvSpPr>
        <p:spPr>
          <a:xfrm>
            <a:off x="4826000" y="3244850"/>
            <a:ext cx="2540000" cy="368300"/>
          </a:xfrm>
          <a:prstGeom prst="rect">
            <a:avLst/>
          </a:prstGeom>
          <a:noFill/>
        </p:spPr>
        <p:txBody>
          <a:bodyPr wrap="square" rtlCol="0" anchor="t">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11</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303">
                  <a:extLst>
                    <a:ext uri="{9D8B030D-6E8A-4147-A177-3AD203B41FA5}">
                      <a16:colId xmlns:a16="http://schemas.microsoft.com/office/drawing/2014/main" val="20002"/>
                    </a:ext>
                  </a:extLst>
                </a:gridCol>
                <a:gridCol w="1674421">
                  <a:extLst>
                    <a:ext uri="{9D8B030D-6E8A-4147-A177-3AD203B41FA5}">
                      <a16:colId xmlns:a16="http://schemas.microsoft.com/office/drawing/2014/main" val="20003"/>
                    </a:ext>
                  </a:extLst>
                </a:gridCol>
                <a:gridCol w="2981226">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435">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Prediction of Road Accident and Severity of Applying Machine Learning Techniques</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Joy Paul</a:t>
                      </a:r>
                      <a:r>
                        <a:rPr lang="en-IN" altLang="en-US" u="sng" dirty="0">
                          <a:solidFill>
                            <a:srgbClr val="0070C0"/>
                          </a:solidFill>
                          <a:latin typeface="Times New Roman" panose="02020603050405020304" pitchFamily="18" charset="0"/>
                          <a:cs typeface="Times New Roman" panose="02020603050405020304" pitchFamily="18" charset="0"/>
                        </a:rPr>
                        <a:t>,Zerin Jahan,Kazi Fahim Lateef,Md. RobiulIslam,Sagor ChandroBakchy</a:t>
                      </a:r>
                    </a:p>
                    <a:p>
                      <a:endParaRPr lang="en-IN" altLang="en-US" u="sng" dirty="0">
                        <a:solidFill>
                          <a:srgbClr val="0070C0"/>
                        </a:solidFill>
                        <a:latin typeface="Times New Roman" panose="02020603050405020304" pitchFamily="18" charset="0"/>
                        <a:cs typeface="Times New Roman" panose="02020603050405020304" pitchFamily="18" charset="0"/>
                      </a:endParaRPr>
                    </a:p>
                    <a:p>
                      <a:endParaRPr lang="en-IN" altLang="en-US" u="sng" dirty="0">
                        <a:solidFill>
                          <a:srgbClr val="0070C0"/>
                        </a:solidFill>
                        <a:latin typeface="Times New Roman" panose="02020603050405020304" pitchFamily="18" charset="0"/>
                        <a:cs typeface="Times New Roman" panose="02020603050405020304" pitchFamily="18" charset="0"/>
                      </a:endParaRPr>
                    </a:p>
                    <a:p>
                      <a:r>
                        <a:rPr lang="en-IN" altLang="en-US" dirty="0">
                          <a:solidFill>
                            <a:schemeClr val="bg1"/>
                          </a:solidFill>
                          <a:latin typeface="Times New Roman" panose="02020603050405020304" pitchFamily="18" charset="0"/>
                          <a:cs typeface="Times New Roman" panose="02020603050405020304" pitchFamily="18" charset="0"/>
                        </a:rPr>
                        <a:t>020 IEEE 8th R10Humanitarian TechnologyConference (R10-HTC) | 978-172811110-0/20/$31.00©2020IEEEDOI10.1109/R10HTC49770.2020.9356987</a:t>
                      </a:r>
                    </a:p>
                  </a:txBody>
                  <a:tcPr/>
                </a:tc>
                <a:tc>
                  <a:txBody>
                    <a:bodyPr/>
                    <a:lstStyle/>
                    <a:p>
                      <a:r>
                        <a:rPr lang="en-US" dirty="0">
                          <a:latin typeface="Times New Roman" panose="02020603050405020304" pitchFamily="18" charset="0"/>
                          <a:cs typeface="Times New Roman" panose="02020603050405020304" pitchFamily="18" charset="0"/>
                        </a:rPr>
                        <a:t>Prior work</a:t>
                      </a:r>
                    </a:p>
                    <a:p>
                      <a:r>
                        <a:rPr lang="en-US" dirty="0">
                          <a:latin typeface="Times New Roman" panose="02020603050405020304" pitchFamily="18" charset="0"/>
                          <a:cs typeface="Times New Roman" panose="02020603050405020304" pitchFamily="18" charset="0"/>
                        </a:rPr>
                        <a:t>on this issue mainly focused on either the possibility of an</a:t>
                      </a:r>
                    </a:p>
                    <a:p>
                      <a:r>
                        <a:rPr lang="en-US" dirty="0">
                          <a:latin typeface="Times New Roman" panose="02020603050405020304" pitchFamily="18" charset="0"/>
                          <a:cs typeface="Times New Roman" panose="02020603050405020304" pitchFamily="18" charset="0"/>
                        </a:rPr>
                        <a:t>accident or the degree of severity. Some works showed low</a:t>
                      </a:r>
                    </a:p>
                    <a:p>
                      <a:r>
                        <a:rPr lang="en-US" dirty="0">
                          <a:latin typeface="Times New Roman" panose="02020603050405020304" pitchFamily="18" charset="0"/>
                          <a:cs typeface="Times New Roman" panose="02020603050405020304" pitchFamily="18" charset="0"/>
                        </a:rPr>
                        <a:t>accuracy due to deficiency in record which is a major problem</a:t>
                      </a:r>
                    </a:p>
                  </a:txBody>
                  <a:tcPr/>
                </a:tc>
                <a:tc>
                  <a:txBody>
                    <a:bodyPr/>
                    <a:lstStyle/>
                    <a:p>
                      <a:r>
                        <a:rPr lang="en-IN" altLang="en-US" sz="1800" dirty="0">
                          <a:effectLst/>
                          <a:latin typeface="Arial Black" panose="020B0A04020102020204" charset="0"/>
                          <a:cs typeface="Arial Black" panose="020B0A04020102020204" charset="0"/>
                          <a:sym typeface="+mn-ea"/>
                        </a:rPr>
                        <a:t>DATA SET</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1.Accident Severity</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2.Weight</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3.Vehicle type</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4.Road Geometry</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5.Divider</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6.Location type</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Decision Tree, K-Nearest </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Neighbors (KNN), Naïve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2</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303">
                  <a:extLst>
                    <a:ext uri="{9D8B030D-6E8A-4147-A177-3AD203B41FA5}">
                      <a16:colId xmlns:a16="http://schemas.microsoft.com/office/drawing/2014/main" val="20002"/>
                    </a:ext>
                  </a:extLst>
                </a:gridCol>
                <a:gridCol w="1674421">
                  <a:extLst>
                    <a:ext uri="{9D8B030D-6E8A-4147-A177-3AD203B41FA5}">
                      <a16:colId xmlns:a16="http://schemas.microsoft.com/office/drawing/2014/main" val="20003"/>
                    </a:ext>
                  </a:extLst>
                </a:gridCol>
                <a:gridCol w="2981226">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650">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Road Accident Analysis and Hotspot Prediction using </a:t>
                      </a:r>
                    </a:p>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Clustering</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Jayesh Patil</a:t>
                      </a:r>
                    </a:p>
                    <a:p>
                      <a:r>
                        <a:rPr lang="en-US" u="sng" dirty="0">
                          <a:solidFill>
                            <a:srgbClr val="0070C0"/>
                          </a:solidFill>
                          <a:latin typeface="Times New Roman" panose="02020603050405020304" pitchFamily="18" charset="0"/>
                          <a:cs typeface="Times New Roman" panose="02020603050405020304" pitchFamily="18" charset="0"/>
                        </a:rPr>
                        <a:t>Vaibhav Patil </a:t>
                      </a:r>
                    </a:p>
                    <a:p>
                      <a:r>
                        <a:rPr lang="en-US" u="sng" dirty="0">
                          <a:solidFill>
                            <a:srgbClr val="0070C0"/>
                          </a:solidFill>
                          <a:latin typeface="Times New Roman" panose="02020603050405020304" pitchFamily="18" charset="0"/>
                          <a:cs typeface="Times New Roman" panose="02020603050405020304" pitchFamily="18" charset="0"/>
                        </a:rPr>
                        <a:t>Dhaval Walavalkar</a:t>
                      </a:r>
                    </a:p>
                    <a:p>
                      <a:r>
                        <a:rPr lang="en-US" u="sng" dirty="0">
                          <a:solidFill>
                            <a:srgbClr val="0070C0"/>
                          </a:solidFill>
                          <a:latin typeface="Times New Roman" panose="02020603050405020304" pitchFamily="18" charset="0"/>
                          <a:cs typeface="Times New Roman" panose="02020603050405020304" pitchFamily="18" charset="0"/>
                        </a:rPr>
                        <a:t>Vivian Brian Lobo </a:t>
                      </a:r>
                    </a:p>
                    <a:p>
                      <a:endParaRPr lang="en-US" u="sng" dirty="0">
                        <a:solidFill>
                          <a:srgbClr val="0070C0"/>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021 6th International Conference on Communication and Electronics Systems (ICCES) </a:t>
                      </a:r>
                      <a:r>
                        <a:rPr lang="en-IN" altLang="en-US" dirty="0">
                          <a:solidFill>
                            <a:schemeClr val="bg1"/>
                          </a:solidFill>
                          <a:latin typeface="Times New Roman" panose="02020603050405020304" pitchFamily="18" charset="0"/>
                          <a:cs typeface="Times New Roman" panose="02020603050405020304" pitchFamily="18" charset="0"/>
                        </a:rPr>
                        <a:t>2009</a:t>
                      </a:r>
                    </a:p>
                  </a:txBody>
                  <a:tcPr/>
                </a:tc>
                <a:tc>
                  <a:txBody>
                    <a:bodyPr/>
                    <a:lstStyle/>
                    <a:p>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his tech era,everything isalmostbecomingpossible.Machinelearning  is used to analyze variousalgorithmsthroughexperienceandimproveresultsincludes three major typeofearningtechniques,namelsupervised,unsupervsed,andreinforcementlearning</a:t>
                      </a:r>
                    </a:p>
                  </a:txBody>
                  <a:tcPr/>
                </a:tc>
                <a:tc>
                  <a:txBody>
                    <a:bodyPr/>
                    <a:lstStyle/>
                    <a:p>
                      <a:r>
                        <a:rPr lang="en-IN" altLang="en-US" sz="1800" dirty="0">
                          <a:effectLst/>
                          <a:latin typeface="Arial Black" panose="020B0A04020102020204" charset="0"/>
                          <a:cs typeface="Arial Black" panose="020B0A04020102020204" charset="0"/>
                          <a:sym typeface="+mn-ea"/>
                        </a:rPr>
                        <a:t>DATA SET</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1.</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Accident-prone areas</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2.</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Condition of vehicle</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3.</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Traffic conditions</a:t>
                      </a:r>
                    </a:p>
                    <a:p>
                      <a:endParaRPr lang="en-IN" altLang="en-US" sz="1800" dirty="0">
                        <a:latin typeface="Arial Black" panose="020B0A04020102020204" charset="0"/>
                        <a:cs typeface="Arial Black" panose="020B0A04020102020204" charset="0"/>
                        <a:sym typeface="+mn-ea"/>
                      </a:endParaRPr>
                    </a:p>
                    <a:p>
                      <a:endParaRPr lang="en-IN" altLang="en-US" sz="1800" dirty="0">
                        <a:latin typeface="Arial Black" panose="020B0A04020102020204" charset="0"/>
                        <a:cs typeface="Arial Black" panose="020B0A04020102020204" charset="0"/>
                        <a:sym typeface="+mn-ea"/>
                      </a:endParaRP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sym typeface="+mn-ea"/>
                      </a:endParaRP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k-means clustering algorithm; </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Machine learning; potholes; prediction model; unsupervised </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learning</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57F-68BD-4845-8279-348ACE5C1F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D2D6A6-A20F-45EF-AC13-7D2DBEF7BD52}"/>
              </a:ext>
            </a:extLst>
          </p:cNvPr>
          <p:cNvSpPr txBox="1"/>
          <p:nvPr/>
        </p:nvSpPr>
        <p:spPr>
          <a:xfrm>
            <a:off x="646111" y="1971743"/>
            <a:ext cx="10124661" cy="344709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Road Accident is the most undesirable and unexpected thing to occur to a road user, though they happen quite often. It has a massive impact on society as well as in the economy of our country as there is an immense cost of fatalities and injuries. Annually on an average 12,000 lives have been taken by road accidents and lead to almost 35,000 injuries. This record indicates that every day, approximately 32 people were killed in India by road accidents and it is quite devastating. Besides this, according to WHO, the economic cost of road accidents to a developing country like us is 2-3% of GDP, which is a significant loss for a country like ours. Moreover, reducing this loss has become a great matter of concern for our country now. To combat against this we propose a study to analyze road accidents using Machine learning by scrutinizing accident prone areas and finding their root causes.</a:t>
            </a:r>
          </a:p>
          <a:p>
            <a:endParaRPr lang="en-IN" dirty="0"/>
          </a:p>
        </p:txBody>
      </p:sp>
    </p:spTree>
    <p:extLst>
      <p:ext uri="{BB962C8B-B14F-4D97-AF65-F5344CB8AC3E}">
        <p14:creationId xmlns:p14="http://schemas.microsoft.com/office/powerpoint/2010/main" val="309986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13</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295">
                  <a:extLst>
                    <a:ext uri="{9D8B030D-6E8A-4147-A177-3AD203B41FA5}">
                      <a16:colId xmlns:a16="http://schemas.microsoft.com/office/drawing/2014/main" val="20002"/>
                    </a:ext>
                  </a:extLst>
                </a:gridCol>
                <a:gridCol w="1674429">
                  <a:extLst>
                    <a:ext uri="{9D8B030D-6E8A-4147-A177-3AD203B41FA5}">
                      <a16:colId xmlns:a16="http://schemas.microsoft.com/office/drawing/2014/main" val="20003"/>
                    </a:ext>
                  </a:extLst>
                </a:gridCol>
                <a:gridCol w="2981226">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435">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Indian Road Conditions and Accident Risk </a:t>
                      </a:r>
                    </a:p>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Predictions using Deep Learning</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P. Navin Elamparithi </a:t>
                      </a:r>
                    </a:p>
                    <a:p>
                      <a:r>
                        <a:rPr lang="en-US" u="sng" dirty="0">
                          <a:solidFill>
                            <a:srgbClr val="0070C0"/>
                          </a:solidFill>
                          <a:latin typeface="Times New Roman" panose="02020603050405020304" pitchFamily="18" charset="0"/>
                          <a:cs typeface="Times New Roman" panose="02020603050405020304" pitchFamily="18" charset="0"/>
                        </a:rPr>
                        <a:t>Partheeban Pachaivannan</a:t>
                      </a:r>
                    </a:p>
                    <a:p>
                      <a:r>
                        <a:rPr lang="en-US" u="sng" dirty="0">
                          <a:solidFill>
                            <a:srgbClr val="0070C0"/>
                          </a:solidFill>
                          <a:latin typeface="Times New Roman" panose="02020603050405020304" pitchFamily="18" charset="0"/>
                          <a:cs typeface="Times New Roman" panose="02020603050405020304" pitchFamily="18" charset="0"/>
                        </a:rPr>
                        <a:t>Rani Hemamalini Ranganathan</a:t>
                      </a:r>
                    </a:p>
                  </a:txBody>
                  <a:tcPr/>
                </a:tc>
                <a:tc>
                  <a:txBody>
                    <a:bodyPr/>
                    <a:lstStyle/>
                    <a:p>
                      <a:r>
                        <a:rPr lang="en-US" dirty="0">
                          <a:latin typeface="Times New Roman" panose="02020603050405020304" pitchFamily="18" charset="0"/>
                          <a:cs typeface="Times New Roman" panose="02020603050405020304" pitchFamily="18" charset="0"/>
                        </a:rPr>
                        <a:t>Variousfactors lead to road accidents and hencestrongmethodology and the support of computer-aided supportisrequired to solve such criticalproblems. Thecurrentwork deals with the applicationofthedeeplearningapproachtopredictcritial road accidents.</a:t>
                      </a:r>
                    </a:p>
                  </a:txBody>
                  <a:tcPr/>
                </a:tc>
                <a:tc>
                  <a:txBody>
                    <a:bodyPr/>
                    <a:lstStyle/>
                    <a:p>
                      <a:r>
                        <a:rPr lang="en-IN" altLang="en-US" sz="1800" dirty="0">
                          <a:effectLst/>
                          <a:latin typeface="Arial Black" panose="020B0A04020102020204" charset="0"/>
                          <a:cs typeface="Arial Black" panose="020B0A04020102020204" charset="0"/>
                          <a:sym typeface="+mn-ea"/>
                        </a:rPr>
                        <a:t>DATA SET</a:t>
                      </a: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1.Accident Severity</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2.Weight</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3.Vehicle type</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4.Road Geometry</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5.Divider</a:t>
                      </a:r>
                      <a:endPar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altLang="en-US" sz="1800" dirty="0">
                          <a:effectLst/>
                          <a:latin typeface="Times New Roman" panose="02020603050405020304" pitchFamily="18" charset="0"/>
                          <a:cs typeface="Times New Roman" panose="02020603050405020304" pitchFamily="18" charset="0"/>
                          <a:sym typeface="+mn-ea"/>
                        </a:rPr>
                        <a:t>6.Location type</a:t>
                      </a: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Neural Network</a:t>
                      </a:r>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,Deep learning.</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14</a:t>
            </a:r>
          </a:p>
        </p:txBody>
      </p:sp>
      <p:graphicFrame>
        <p:nvGraphicFramePr>
          <p:cNvPr id="4" name="Table 4"/>
          <p:cNvGraphicFramePr>
            <a:graphicFrameLocks noGrp="1"/>
          </p:cNvGraphicFramePr>
          <p:nvPr>
            <p:ph idx="1"/>
          </p:nvPr>
        </p:nvGraphicFramePr>
        <p:xfrm>
          <a:off x="646111" y="1187532"/>
          <a:ext cx="10639852" cy="5342675"/>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535430">
                  <a:extLst>
                    <a:ext uri="{9D8B030D-6E8A-4147-A177-3AD203B41FA5}">
                      <a16:colId xmlns:a16="http://schemas.microsoft.com/office/drawing/2014/main" val="20001"/>
                    </a:ext>
                  </a:extLst>
                </a:gridCol>
                <a:gridCol w="1852303">
                  <a:extLst>
                    <a:ext uri="{9D8B030D-6E8A-4147-A177-3AD203B41FA5}">
                      <a16:colId xmlns:a16="http://schemas.microsoft.com/office/drawing/2014/main" val="20002"/>
                    </a:ext>
                  </a:extLst>
                </a:gridCol>
                <a:gridCol w="1674495">
                  <a:extLst>
                    <a:ext uri="{9D8B030D-6E8A-4147-A177-3AD203B41FA5}">
                      <a16:colId xmlns:a16="http://schemas.microsoft.com/office/drawing/2014/main" val="20003"/>
                    </a:ext>
                  </a:extLst>
                </a:gridCol>
                <a:gridCol w="2981152">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36435">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985393">
                <a:tc>
                  <a:txBody>
                    <a:bodyPr/>
                    <a:lstStyle/>
                    <a:p>
                      <a:r>
                        <a:rPr lang="en-IN" alt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Road Accident Analysis using Machine Learning</a:t>
                      </a:r>
                    </a:p>
                  </a:txBody>
                  <a:tcPr/>
                </a:tc>
                <a:tc>
                  <a:txBody>
                    <a:bodyPr/>
                    <a:lstStyle/>
                    <a:p>
                      <a:r>
                        <a:rPr lang="en-US" u="sng" dirty="0">
                          <a:solidFill>
                            <a:srgbClr val="0070C0"/>
                          </a:solidFill>
                          <a:latin typeface="Times New Roman" panose="02020603050405020304" pitchFamily="18" charset="0"/>
                          <a:cs typeface="Times New Roman" panose="02020603050405020304" pitchFamily="18" charset="0"/>
                        </a:rPr>
                        <a:t>Jayesh Pati</a:t>
                      </a:r>
                      <a:r>
                        <a:rPr lang="en-IN" altLang="en-US" u="sng" dirty="0">
                          <a:solidFill>
                            <a:srgbClr val="0070C0"/>
                          </a:solidFill>
                          <a:latin typeface="Times New Roman" panose="02020603050405020304" pitchFamily="18" charset="0"/>
                          <a:cs typeface="Times New Roman" panose="02020603050405020304" pitchFamily="18" charset="0"/>
                        </a:rPr>
                        <a:t>,</a:t>
                      </a:r>
                      <a:endParaRPr lang="en-US" u="sng" dirty="0">
                        <a:solidFill>
                          <a:srgbClr val="0070C0"/>
                        </a:solidFill>
                        <a:latin typeface="Times New Roman" panose="02020603050405020304" pitchFamily="18" charset="0"/>
                        <a:cs typeface="Times New Roman" panose="02020603050405020304" pitchFamily="18" charset="0"/>
                      </a:endParaRPr>
                    </a:p>
                    <a:p>
                      <a:r>
                        <a:rPr lang="en-US" u="sng" dirty="0">
                          <a:solidFill>
                            <a:srgbClr val="0070C0"/>
                          </a:solidFill>
                          <a:latin typeface="Times New Roman" panose="02020603050405020304" pitchFamily="18" charset="0"/>
                          <a:cs typeface="Times New Roman" panose="02020603050405020304" pitchFamily="18" charset="0"/>
                        </a:rPr>
                        <a:t>Vivian Brian Lobo</a:t>
                      </a:r>
                      <a:r>
                        <a:rPr lang="en-IN" altLang="en-US" u="sng" dirty="0">
                          <a:solidFill>
                            <a:srgbClr val="0070C0"/>
                          </a:solidFill>
                          <a:latin typeface="Times New Roman" panose="02020603050405020304" pitchFamily="18" charset="0"/>
                          <a:cs typeface="Times New Roman" panose="02020603050405020304" pitchFamily="18" charset="0"/>
                        </a:rPr>
                        <a:t>,</a:t>
                      </a:r>
                    </a:p>
                    <a:p>
                      <a:r>
                        <a:rPr lang="en-US" u="sng" dirty="0">
                          <a:solidFill>
                            <a:srgbClr val="0070C0"/>
                          </a:solidFill>
                          <a:latin typeface="Times New Roman" panose="02020603050405020304" pitchFamily="18" charset="0"/>
                          <a:cs typeface="Times New Roman" panose="02020603050405020304" pitchFamily="18" charset="0"/>
                        </a:rPr>
                        <a:t>Mandar Prabhu </a:t>
                      </a:r>
                    </a:p>
                    <a:p>
                      <a:endParaRPr lang="en-US" u="sng"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study aims to analyze road accidents in one of the popular </a:t>
                      </a:r>
                    </a:p>
                    <a:p>
                      <a:r>
                        <a:rPr lang="en-US" dirty="0">
                          <a:latin typeface="Times New Roman" panose="02020603050405020304" pitchFamily="18" charset="0"/>
                          <a:cs typeface="Times New Roman" panose="02020603050405020304" pitchFamily="18" charset="0"/>
                        </a:rPr>
                        <a:t>metropolitan cities, i.e., Bengaluru,throughkmeansalgorithm and machinelearning byscrutinizing accident-prone or hotspot areas and their root causes</a:t>
                      </a:r>
                    </a:p>
                  </a:txBody>
                  <a:tcPr/>
                </a:tc>
                <a:tc>
                  <a:txBody>
                    <a:bodyPr/>
                    <a:lstStyle/>
                    <a:p>
                      <a:r>
                        <a:rPr lang="en-IN" altLang="en-US" sz="1800" dirty="0">
                          <a:effectLst/>
                          <a:latin typeface="Arial Black" panose="020B0A04020102020204" charset="0"/>
                          <a:cs typeface="Arial Black" panose="020B0A04020102020204" charset="0"/>
                          <a:sym typeface="+mn-ea"/>
                        </a:rPr>
                        <a:t>DATA SET</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1.</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Latitude, longitude, and </a:t>
                      </a:r>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2.</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location name</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3.</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_x0002_ Speed</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4.</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_x0002_ Time</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5.</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_x0002_ Alarm type</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6.</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_x0002_ Weather</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7.</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_x0002_ Peak hour timings</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8.</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_x0002_ Potholes</a:t>
                      </a:r>
                    </a:p>
                    <a:p>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9.</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_x0002_ Accident-prone areas</a:t>
                      </a:r>
                    </a:p>
                    <a:p>
                      <a:r>
                        <a:rPr lang="en-IN" altLang="en-US" sz="1800" dirty="0">
                          <a:latin typeface="Arial Black" panose="020B0A04020102020204" charset="0"/>
                          <a:cs typeface="Arial Black" panose="020B0A04020102020204" charset="0"/>
                          <a:sym typeface="+mn-ea"/>
                        </a:rPr>
                        <a:t>T</a:t>
                      </a:r>
                      <a:r>
                        <a:rPr lang="en-US" sz="1800" dirty="0">
                          <a:latin typeface="Arial Black" panose="020B0A04020102020204" charset="0"/>
                          <a:cs typeface="Arial Black" panose="020B0A04020102020204" charset="0"/>
                          <a:sym typeface="+mn-ea"/>
                        </a:rPr>
                        <a:t>echniques</a:t>
                      </a:r>
                      <a:r>
                        <a:rPr lang="en-IN" altLang="en-US" sz="1800" dirty="0">
                          <a:latin typeface="Arial Black" panose="020B0A04020102020204" charset="0"/>
                          <a:cs typeface="Arial Black" panose="020B0A04020102020204" charset="0"/>
                          <a:sym typeface="+mn-ea"/>
                        </a:rPr>
                        <a:t> used</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k-means algorithm</a:t>
                      </a:r>
                      <a:r>
                        <a:rPr lang="en-IN" altLang="en-US" sz="1800" b="0" i="0" kern="1200" dirty="0">
                          <a:solidFill>
                            <a:schemeClr val="dk1"/>
                          </a:solidFill>
                          <a:effectLst/>
                          <a:latin typeface="Times New Roman" panose="02020603050405020304" pitchFamily="18" charset="0"/>
                          <a:ea typeface="+mn-ea"/>
                          <a:cs typeface="Times New Roman" panose="02020603050405020304" pitchFamily="18" charset="0"/>
                        </a:rPr>
                        <a:t>,clustering algorithm</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FE4A-CD19-4E3A-919A-D62D223A52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0A045D-E2EB-489B-BF65-5FFB5C3EC64E}"/>
              </a:ext>
            </a:extLst>
          </p:cNvPr>
          <p:cNvSpPr>
            <a:spLocks noGrp="1"/>
          </p:cNvSpPr>
          <p:nvPr>
            <p:ph idx="1"/>
          </p:nvPr>
        </p:nvSpPr>
        <p:spPr/>
        <p:txBody>
          <a:bodyPr>
            <a:normAutofit/>
          </a:bodyPr>
          <a:lstStyle/>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Models are created using accident data records which can help to understand the characteristics of many features like latitude, longitude, roadway conditions, light condition, weather conditions, road side and so on. Machine learning will help to train the model. Model is trained by using decision tree after training helps to predict the severity.</a:t>
            </a:r>
          </a:p>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It can be illustrated how statistical method based on directed graphs, by comparing two scenarios based on out-of-sample forecasts. The model is performed to identify statistically significant factors which can be able to predict the probabilities of crashes and injury that can be used to perform a risk factor and reduce it.</a:t>
            </a:r>
          </a:p>
        </p:txBody>
      </p:sp>
    </p:spTree>
    <p:extLst>
      <p:ext uri="{BB962C8B-B14F-4D97-AF65-F5344CB8AC3E}">
        <p14:creationId xmlns:p14="http://schemas.microsoft.com/office/powerpoint/2010/main" val="3356934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5C813E-FECE-4BF3-91AB-85A93FE46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9" y="1598959"/>
            <a:ext cx="7440305" cy="4921110"/>
          </a:xfrm>
          <a:prstGeom prst="rect">
            <a:avLst/>
          </a:prstGeom>
        </p:spPr>
      </p:pic>
      <p:sp>
        <p:nvSpPr>
          <p:cNvPr id="9" name="Title 8">
            <a:extLst>
              <a:ext uri="{FF2B5EF4-FFF2-40B4-BE49-F238E27FC236}">
                <a16:creationId xmlns:a16="http://schemas.microsoft.com/office/drawing/2014/main" id="{70DE7036-90C2-4BFC-A3FF-D22FB7B9429B}"/>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Architecture Diagram</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22A9-42D3-4A49-BEB4-05FACEC2C6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 Used</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B4F8B6-F4CD-400F-9D84-B54C4BCAFC8A}"/>
              </a:ext>
            </a:extLst>
          </p:cNvPr>
          <p:cNvSpPr txBox="1"/>
          <p:nvPr/>
        </p:nvSpPr>
        <p:spPr>
          <a:xfrm>
            <a:off x="225287" y="1974575"/>
            <a:ext cx="10177670" cy="2831544"/>
          </a:xfrm>
          <a:prstGeom prst="rect">
            <a:avLst/>
          </a:prstGeom>
          <a:noFill/>
        </p:spPr>
        <p:txBody>
          <a:bodyPr wrap="square" rtlCol="0">
            <a:spAutoFit/>
          </a:bodyPr>
          <a:lstStyle/>
          <a:p>
            <a:pPr lvl="1"/>
            <a:r>
              <a:rPr lang="en-US" sz="2400" dirty="0">
                <a:latin typeface="Times New Roman" panose="02020603050405020304" pitchFamily="18" charset="0"/>
                <a:cs typeface="Times New Roman" panose="02020603050405020304" pitchFamily="18" charset="0"/>
              </a:rPr>
              <a:t>K – means algorithm :-  </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It groups the unlabeled dataset into different clusters. It allows us to cluster the data into different groups and a convenient way to discover the categories of groups in the unlabeled dataset on its own without the need for any training </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783029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BA7A-D7D1-4AFF-8D12-BA373D0009F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Module Description</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7D63FE-A4BE-43F1-AA05-D10233A638E1}"/>
              </a:ext>
            </a:extLst>
          </p:cNvPr>
          <p:cNvSpPr txBox="1"/>
          <p:nvPr/>
        </p:nvSpPr>
        <p:spPr>
          <a:xfrm>
            <a:off x="646111" y="1668582"/>
            <a:ext cx="9486892" cy="1323439"/>
          </a:xfrm>
          <a:prstGeom prst="rect">
            <a:avLst/>
          </a:prstGeom>
          <a:noFill/>
        </p:spPr>
        <p:txBody>
          <a:bodyPr wrap="non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Mining module :-    The module aims to provide concepts underlying data</a:t>
            </a:r>
          </a:p>
          <a:p>
            <a:r>
              <a:rPr lang="en-US" sz="2000" dirty="0">
                <a:latin typeface="Times New Roman" panose="02020603050405020304" pitchFamily="18" charset="0"/>
                <a:cs typeface="Times New Roman" panose="02020603050405020304" pitchFamily="18" charset="0"/>
              </a:rPr>
              <a:t>                                              mining and algorithms commonly used in data mining tools.</a:t>
            </a:r>
          </a:p>
          <a:p>
            <a:r>
              <a:rPr lang="en-US" sz="2000" dirty="0">
                <a:latin typeface="Times New Roman" panose="02020603050405020304" pitchFamily="18" charset="0"/>
                <a:cs typeface="Times New Roman" panose="02020603050405020304" pitchFamily="18" charset="0"/>
              </a:rPr>
              <a:t>                                              It transforms raw data into useful information and actionable</a:t>
            </a:r>
          </a:p>
          <a:p>
            <a:r>
              <a:rPr lang="en-US" sz="2000" dirty="0">
                <a:latin typeface="Times New Roman" panose="02020603050405020304" pitchFamily="18" charset="0"/>
                <a:cs typeface="Times New Roman" panose="02020603050405020304" pitchFamily="18" charset="0"/>
              </a:rPr>
              <a:t>                                              knowledge</a:t>
            </a:r>
            <a:r>
              <a:rPr lang="en-US" dirty="0"/>
              <a:t>.</a:t>
            </a:r>
            <a:endParaRPr lang="en-IN" dirty="0"/>
          </a:p>
        </p:txBody>
      </p:sp>
      <p:sp>
        <p:nvSpPr>
          <p:cNvPr id="4" name="TextBox 3">
            <a:extLst>
              <a:ext uri="{FF2B5EF4-FFF2-40B4-BE49-F238E27FC236}">
                <a16:creationId xmlns:a16="http://schemas.microsoft.com/office/drawing/2014/main" id="{938405E0-24FE-4B8C-AA6E-EA984C25593C}"/>
              </a:ext>
            </a:extLst>
          </p:cNvPr>
          <p:cNvSpPr txBox="1"/>
          <p:nvPr/>
        </p:nvSpPr>
        <p:spPr>
          <a:xfrm>
            <a:off x="646111" y="3296479"/>
            <a:ext cx="9809853" cy="255454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Android Application</a:t>
            </a:r>
          </a:p>
          <a:p>
            <a:r>
              <a:rPr lang="en-US" sz="2000" dirty="0">
                <a:latin typeface="Times New Roman" panose="02020603050405020304" pitchFamily="18" charset="0"/>
                <a:cs typeface="Times New Roman" panose="02020603050405020304" pitchFamily="18" charset="0"/>
              </a:rPr>
              <a:t>    module                        :-    It contains a user model where the location of the place</a:t>
            </a:r>
          </a:p>
          <a:p>
            <a:r>
              <a:rPr lang="en-US" sz="2000" dirty="0">
                <a:latin typeface="Times New Roman" panose="02020603050405020304" pitchFamily="18" charset="0"/>
                <a:cs typeface="Times New Roman" panose="02020603050405020304" pitchFamily="18" charset="0"/>
              </a:rPr>
              <a:t>                                                uploading images, and analysis is done. The location of the</a:t>
            </a:r>
          </a:p>
          <a:p>
            <a:r>
              <a:rPr lang="en-US" sz="2000" dirty="0">
                <a:latin typeface="Times New Roman" panose="02020603050405020304" pitchFamily="18" charset="0"/>
                <a:cs typeface="Times New Roman" panose="02020603050405020304" pitchFamily="18" charset="0"/>
              </a:rPr>
              <a:t>                                                place is acquired by using GPS. The latitude and longitude </a:t>
            </a:r>
          </a:p>
          <a:p>
            <a:r>
              <a:rPr lang="en-US" sz="2000" dirty="0">
                <a:latin typeface="Times New Roman" panose="02020603050405020304" pitchFamily="18" charset="0"/>
                <a:cs typeface="Times New Roman" panose="02020603050405020304" pitchFamily="18" charset="0"/>
              </a:rPr>
              <a:t>                                                is stored in the database server. Such that, images of the </a:t>
            </a:r>
          </a:p>
          <a:p>
            <a:r>
              <a:rPr lang="en-US" sz="2000" dirty="0">
                <a:latin typeface="Times New Roman" panose="02020603050405020304" pitchFamily="18" charset="0"/>
                <a:cs typeface="Times New Roman" panose="02020603050405020304" pitchFamily="18" charset="0"/>
              </a:rPr>
              <a:t>                                                potholes are also stored. They are alerted with a message</a:t>
            </a:r>
          </a:p>
          <a:p>
            <a:r>
              <a:rPr lang="en-US" sz="2000" dirty="0">
                <a:latin typeface="Times New Roman" panose="02020603050405020304" pitchFamily="18" charset="0"/>
                <a:cs typeface="Times New Roman" panose="02020603050405020304" pitchFamily="18" charset="0"/>
              </a:rPr>
              <a:t>                                                about the road conditions so that they can take measures</a:t>
            </a:r>
          </a:p>
          <a:p>
            <a:r>
              <a:rPr lang="en-US" sz="2000" dirty="0">
                <a:latin typeface="Times New Roman" panose="02020603050405020304" pitchFamily="18" charset="0"/>
                <a:cs typeface="Times New Roman" panose="02020603050405020304" pitchFamily="18" charset="0"/>
              </a:rPr>
              <a:t>                                                while travelling.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221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24E0-9082-4E45-BFC7-03BDD7264058}"/>
              </a:ext>
            </a:extLst>
          </p:cNvPr>
          <p:cNvSpPr>
            <a:spLocks noGrp="1"/>
          </p:cNvSpPr>
          <p:nvPr>
            <p:ph type="title"/>
          </p:nvPr>
        </p:nvSpPr>
        <p:spPr>
          <a:xfrm>
            <a:off x="646111" y="678005"/>
            <a:ext cx="9404723" cy="1400530"/>
          </a:xfrm>
        </p:spPr>
        <p:txBody>
          <a:bodyPr/>
          <a:lstStyle/>
          <a:p>
            <a:r>
              <a:rPr lang="en-US" sz="3200" dirty="0">
                <a:latin typeface="Times New Roman" panose="02020603050405020304" pitchFamily="18" charset="0"/>
                <a:cs typeface="Times New Roman" panose="02020603050405020304" pitchFamily="18" charset="0"/>
              </a:rPr>
              <a:t>Future Enhancement</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6B2920-4C54-4C83-ACB2-7E5AC9B2D5F5}"/>
              </a:ext>
            </a:extLst>
          </p:cNvPr>
          <p:cNvSpPr txBox="1"/>
          <p:nvPr/>
        </p:nvSpPr>
        <p:spPr>
          <a:xfrm>
            <a:off x="646111" y="2173356"/>
            <a:ext cx="10900741" cy="3139321"/>
          </a:xfrm>
          <a:prstGeom prst="rect">
            <a:avLst/>
          </a:prstGeom>
          <a:noFill/>
        </p:spPr>
        <p:txBody>
          <a:bodyPr wrap="none" rtlCol="0">
            <a:spAutoFit/>
          </a:bodyPr>
          <a:lstStyle/>
          <a:p>
            <a:pPr marL="285750" indent="-285750">
              <a:buFont typeface="Wingdings" panose="05000000000000000000" pitchFamily="2" charset="2"/>
              <a:buChar char="q"/>
            </a:pPr>
            <a:r>
              <a:rPr lang="en-US" dirty="0"/>
              <a:t> Within the techniques and algorithms reviewed, Geographic data set can be highlighted</a:t>
            </a:r>
          </a:p>
          <a:p>
            <a:r>
              <a:rPr lang="en-US" dirty="0"/>
              <a:t>      to increase the accuracy to classify data.</a:t>
            </a:r>
          </a:p>
          <a:p>
            <a:endParaRPr lang="en-US" dirty="0"/>
          </a:p>
          <a:p>
            <a:pPr marL="285750" indent="-285750">
              <a:buFont typeface="Wingdings" panose="05000000000000000000" pitchFamily="2" charset="2"/>
              <a:buChar char="q"/>
            </a:pPr>
            <a:r>
              <a:rPr lang="en-IN" dirty="0"/>
              <a:t> This research did not use any deep learning techniques, so they can be used to predict</a:t>
            </a:r>
          </a:p>
          <a:p>
            <a:r>
              <a:rPr lang="en-IN" dirty="0"/>
              <a:t>      road traffic accidents with high precision.</a:t>
            </a:r>
          </a:p>
          <a:p>
            <a:endParaRPr lang="en-IN" dirty="0"/>
          </a:p>
          <a:p>
            <a:pPr marL="285750" indent="-285750">
              <a:buFont typeface="Wingdings" panose="05000000000000000000" pitchFamily="2" charset="2"/>
              <a:buChar char="q"/>
            </a:pPr>
            <a:r>
              <a:rPr lang="en-IN" dirty="0"/>
              <a:t> Road infrastructure, weather conditions and demographic information needs to be updated</a:t>
            </a:r>
          </a:p>
          <a:p>
            <a:r>
              <a:rPr lang="en-IN" dirty="0"/>
              <a:t>      till date.</a:t>
            </a:r>
          </a:p>
          <a:p>
            <a:endParaRPr lang="en-IN" dirty="0"/>
          </a:p>
          <a:p>
            <a:pPr marL="285750" indent="-285750">
              <a:buFont typeface="Wingdings" panose="05000000000000000000" pitchFamily="2" charset="2"/>
              <a:buChar char="q"/>
            </a:pPr>
            <a:r>
              <a:rPr lang="en-IN" dirty="0"/>
              <a:t> Use of neural networks comes with great precision, so that can be a novel approach to this</a:t>
            </a:r>
          </a:p>
          <a:p>
            <a:r>
              <a:rPr lang="en-IN" dirty="0"/>
              <a:t>      project.</a:t>
            </a:r>
          </a:p>
        </p:txBody>
      </p:sp>
    </p:spTree>
    <p:extLst>
      <p:ext uri="{BB962C8B-B14F-4D97-AF65-F5344CB8AC3E}">
        <p14:creationId xmlns:p14="http://schemas.microsoft.com/office/powerpoint/2010/main" val="237175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2A63-99C5-455B-8909-EFF0C90A4A94}"/>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1343171-B7F7-4D0A-8A46-20B3C898E4CE}"/>
              </a:ext>
            </a:extLst>
          </p:cNvPr>
          <p:cNvSpPr txBox="1"/>
          <p:nvPr/>
        </p:nvSpPr>
        <p:spPr>
          <a:xfrm>
            <a:off x="742122" y="1853248"/>
            <a:ext cx="10298140" cy="2831544"/>
          </a:xfrm>
          <a:prstGeom prst="rect">
            <a:avLst/>
          </a:prstGeom>
          <a:noFill/>
        </p:spPr>
        <p:txBody>
          <a:bodyPr wrap="none" rtlCol="0">
            <a:spAutoFit/>
          </a:bodyPr>
          <a:lstStyle/>
          <a:p>
            <a:pPr marL="285750" indent="-285750">
              <a:buFont typeface="Wingdings" panose="05000000000000000000" pitchFamily="2" charset="2"/>
              <a:buChar char="q"/>
            </a:pPr>
            <a:r>
              <a:rPr lang="en-US" dirty="0"/>
              <a:t> </a:t>
            </a:r>
            <a:r>
              <a:rPr lang="en-US" sz="2000" dirty="0">
                <a:latin typeface="Times New Roman" panose="02020603050405020304" pitchFamily="18" charset="0"/>
                <a:cs typeface="Times New Roman" panose="02020603050405020304" pitchFamily="18" charset="0"/>
              </a:rPr>
              <a:t>ML has been helping us to solve many problems in our day-to-day life. It has helped to analyze</a:t>
            </a:r>
          </a:p>
          <a:p>
            <a:r>
              <a:rPr lang="en-US" sz="2000" dirty="0">
                <a:latin typeface="Times New Roman" panose="02020603050405020304" pitchFamily="18" charset="0"/>
                <a:cs typeface="Times New Roman" panose="02020603050405020304" pitchFamily="18" charset="0"/>
              </a:rPr>
              <a:t>     data provided and provide appropriate solutions to problems that occur. Due to which, the</a:t>
            </a:r>
          </a:p>
          <a:p>
            <a:r>
              <a:rPr lang="en-US" sz="2000" dirty="0">
                <a:latin typeface="Times New Roman" panose="02020603050405020304" pitchFamily="18" charset="0"/>
                <a:cs typeface="Times New Roman" panose="02020603050405020304" pitchFamily="18" charset="0"/>
              </a:rPr>
              <a:t>     study uses k-means algorithm. This study aimed to determine the reason behind the major</a:t>
            </a:r>
          </a:p>
          <a:p>
            <a:r>
              <a:rPr lang="en-US" sz="2000" dirty="0">
                <a:latin typeface="Times New Roman" panose="02020603050405020304" pitchFamily="18" charset="0"/>
                <a:cs typeface="Times New Roman" panose="02020603050405020304" pitchFamily="18" charset="0"/>
              </a:rPr>
              <a:t>     cause of the increase in the number of road accidents happening around. For the past few</a:t>
            </a:r>
          </a:p>
          <a:p>
            <a:r>
              <a:rPr lang="en-US" sz="2000" dirty="0">
                <a:latin typeface="Times New Roman" panose="02020603050405020304" pitchFamily="18" charset="0"/>
                <a:cs typeface="Times New Roman" panose="02020603050405020304" pitchFamily="18" charset="0"/>
              </a:rPr>
              <a:t>     years, it was noticed that the rate of road accidents had been increasing at an alarming rate</a:t>
            </a:r>
          </a:p>
          <a:p>
            <a:r>
              <a:rPr lang="en-US" sz="2000" dirty="0">
                <a:latin typeface="Times New Roman" panose="02020603050405020304" pitchFamily="18" charset="0"/>
                <a:cs typeface="Times New Roman" panose="02020603050405020304" pitchFamily="18" charset="0"/>
              </a:rPr>
              <a:t>     due to various factors like drunk driving, problems related to climate, human error, etc.</a:t>
            </a:r>
          </a:p>
          <a:p>
            <a:endParaRPr lang="en-US" dirty="0"/>
          </a:p>
          <a:p>
            <a:pPr marL="285750" indent="-285750">
              <a:buFont typeface="Wingdings" panose="05000000000000000000" pitchFamily="2" charset="2"/>
              <a:buChar char="q"/>
            </a:pPr>
            <a:r>
              <a:rPr lang="en-US" dirty="0"/>
              <a:t> </a:t>
            </a:r>
            <a:r>
              <a:rPr lang="en-US" sz="2000" dirty="0">
                <a:latin typeface="Times New Roman" panose="02020603050405020304" pitchFamily="18" charset="0"/>
                <a:cs typeface="Times New Roman" panose="02020603050405020304" pitchFamily="18" charset="0"/>
              </a:rPr>
              <a:t>Considering this, the study of road accidents can play an important role to prevent road</a:t>
            </a:r>
          </a:p>
          <a:p>
            <a:r>
              <a:rPr lang="en-US" sz="2000" dirty="0">
                <a:latin typeface="Times New Roman" panose="02020603050405020304" pitchFamily="18" charset="0"/>
                <a:cs typeface="Times New Roman" panose="02020603050405020304" pitchFamily="18" charset="0"/>
              </a:rPr>
              <a:t>     accidents that would have happened in the near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8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Accidents through roadways have been a great threat to developed as well as underdeveloped countries. Road accidents and its safety have been a major concern for the world, and everyone is trying to handle this since years. Road traffic and reckless driving occur in every part of the world. Because of this, many pedestrians are affected too. With no fault, they become victims. Many road accidents occur because of numerous factors like atmospheric changes, sharp curves, and human faults. Injuries caused by road accidents are major but sometimes imperceptible, which later on affect health too. This study aims to analyze road accidents in one of the popular metropolitan cities, through k-means algorithm and machine learning by scrutinizing accident-prone or hotspot areas and their root causes.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Finding accurate and reliable technique or method through which extraction of data and information can be analyzed effectively and efficiently through the provided data set by concerned authorities. In this research work we focused on finding accident patterns in road accidents based on causes using various classification algorithms.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AB42-51F0-48C4-BA9A-468078C188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93F6F-AABC-4C26-8E0D-B8E404DBCD8D}"/>
              </a:ext>
            </a:extLst>
          </p:cNvPr>
          <p:cNvSpPr>
            <a:spLocks noGrp="1"/>
          </p:cNvSpPr>
          <p:nvPr>
            <p:ph idx="1"/>
          </p:nvPr>
        </p:nvSpPr>
        <p:spPr>
          <a:xfrm>
            <a:off x="1104293" y="1496326"/>
            <a:ext cx="8946541" cy="4195481"/>
          </a:xfrm>
        </p:spPr>
        <p:txBody>
          <a:bodyPr>
            <a:normAutofit fontScale="92500" lnSpcReduction="10000"/>
          </a:bodyPr>
          <a:lstStyle/>
          <a:p>
            <a:pPr marL="0" indent="0">
              <a:buNone/>
            </a:pPr>
            <a:r>
              <a:rPr lang="en-US" sz="2100" u="sng" dirty="0" err="1">
                <a:latin typeface="Times New Roman" panose="02020603050405020304" pitchFamily="18" charset="0"/>
                <a:cs typeface="Times New Roman" panose="02020603050405020304" pitchFamily="18" charset="0"/>
              </a:rPr>
              <a:t>Sachin</a:t>
            </a:r>
            <a:r>
              <a:rPr lang="en-US" sz="2100" u="sng" dirty="0">
                <a:latin typeface="Times New Roman" panose="02020603050405020304" pitchFamily="18" charset="0"/>
                <a:cs typeface="Times New Roman" panose="02020603050405020304" pitchFamily="18" charset="0"/>
              </a:rPr>
              <a:t> Kumar</a:t>
            </a:r>
            <a:r>
              <a:rPr lang="en-US" dirty="0"/>
              <a:t> :-</a:t>
            </a:r>
          </a:p>
          <a:p>
            <a:pPr marL="0" indent="0">
              <a:buNone/>
            </a:pPr>
            <a:r>
              <a:rPr lang="en-US" sz="1900" dirty="0">
                <a:latin typeface="Times New Roman" panose="02020603050405020304" pitchFamily="18" charset="0"/>
                <a:cs typeface="Times New Roman" panose="02020603050405020304" pitchFamily="18" charset="0"/>
              </a:rPr>
              <a:t>Used data mining techniques to identify the locations where high frequency accidents are occurred and then analyses them to identify the factors that have an effect on road accidents at that locations. The first task is to divide the accident location into k groups using the k-means clustering algorithm based on road accident frequency counts. Then, association rule mining algorithm applied in order to find out the relationship between distinct attributes which are in accident data set and according to that know the characteristics of  location.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AB45A2DE-2002-4177-8BE8-78E7BC5BE4C7}"/>
              </a:ext>
            </a:extLst>
          </p:cNvPr>
          <p:cNvSpPr txBox="1"/>
          <p:nvPr/>
        </p:nvSpPr>
        <p:spPr>
          <a:xfrm>
            <a:off x="1104293" y="3906703"/>
            <a:ext cx="8613913" cy="1508105"/>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S Shanthi :-</a:t>
            </a:r>
          </a:p>
          <a:p>
            <a:r>
              <a:rPr lang="en-US" dirty="0">
                <a:latin typeface="Times New Roman" panose="02020603050405020304" pitchFamily="18" charset="0"/>
                <a:cs typeface="Times New Roman" panose="02020603050405020304" pitchFamily="18" charset="0"/>
              </a:rPr>
              <a:t>Proposed data mining classification technology based on gender classification, in which </a:t>
            </a:r>
            <a:r>
              <a:rPr lang="en-US" dirty="0" err="1">
                <a:latin typeface="Times New Roman" panose="02020603050405020304" pitchFamily="18" charset="0"/>
                <a:cs typeface="Times New Roman" panose="02020603050405020304" pitchFamily="18" charset="0"/>
              </a:rPr>
              <a:t>RndTree</a:t>
            </a:r>
            <a:r>
              <a:rPr lang="en-US" dirty="0">
                <a:latin typeface="Times New Roman" panose="02020603050405020304" pitchFamily="18" charset="0"/>
                <a:cs typeface="Times New Roman" panose="02020603050405020304" pitchFamily="18" charset="0"/>
              </a:rPr>
              <a:t> and C4.S use AdaBoost Meta classifier to provide high-precision results. From the Critical Analysis Reporting Environment (CARE) system provided by the Fatal Analysis Reporting System (FARS) used by the training data 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03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find the road accident patterns using various classification algorithms.</a:t>
            </a:r>
          </a:p>
          <a:p>
            <a:r>
              <a:rPr lang="en-US" dirty="0">
                <a:latin typeface="Times New Roman" panose="02020603050405020304" pitchFamily="18" charset="0"/>
                <a:cs typeface="Times New Roman" panose="02020603050405020304" pitchFamily="18" charset="0"/>
              </a:rPr>
              <a:t>To study Data Mining Techniques, and how information can be extracted from the raw data.</a:t>
            </a:r>
          </a:p>
          <a:p>
            <a:r>
              <a:rPr lang="en-US" dirty="0">
                <a:latin typeface="Times New Roman" panose="02020603050405020304" pitchFamily="18" charset="0"/>
                <a:cs typeface="Times New Roman" panose="02020603050405020304" pitchFamily="18" charset="0"/>
              </a:rPr>
              <a:t>To find a robust, reliable and accurate technique or classifier for better understanding accident patterns and predicting them.</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28687" y="2813365"/>
            <a:ext cx="10447873" cy="1494116"/>
          </a:xfrm>
        </p:spPr>
        <p:txBody>
          <a:bodyPr anchor="b">
            <a:normAutofit/>
          </a:bodyPr>
          <a:lstStyle/>
          <a:p>
            <a:r>
              <a:rPr lang="en-US" sz="3200" b="1" dirty="0">
                <a:latin typeface="Times New Roman" panose="02020603050405020304" pitchFamily="18" charset="0"/>
                <a:cs typeface="Times New Roman" panose="02020603050405020304" pitchFamily="18" charset="0"/>
              </a:rPr>
              <a:t>Literature Survey - Road Accident Analysis Using Machine Learning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- 1</a:t>
            </a:r>
          </a:p>
        </p:txBody>
      </p:sp>
      <p:graphicFrame>
        <p:nvGraphicFramePr>
          <p:cNvPr id="4" name="Table 4"/>
          <p:cNvGraphicFramePr>
            <a:graphicFrameLocks noGrp="1"/>
          </p:cNvGraphicFramePr>
          <p:nvPr>
            <p:ph idx="1"/>
          </p:nvPr>
        </p:nvGraphicFramePr>
        <p:xfrm>
          <a:off x="831713" y="1273953"/>
          <a:ext cx="10639852" cy="5131329"/>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2220155">
                  <a:extLst>
                    <a:ext uri="{9D8B030D-6E8A-4147-A177-3AD203B41FA5}">
                      <a16:colId xmlns:a16="http://schemas.microsoft.com/office/drawing/2014/main" val="20001"/>
                    </a:ext>
                  </a:extLst>
                </a:gridCol>
                <a:gridCol w="1908134">
                  <a:extLst>
                    <a:ext uri="{9D8B030D-6E8A-4147-A177-3AD203B41FA5}">
                      <a16:colId xmlns:a16="http://schemas.microsoft.com/office/drawing/2014/main" val="20002"/>
                    </a:ext>
                  </a:extLst>
                </a:gridCol>
                <a:gridCol w="1680117">
                  <a:extLst>
                    <a:ext uri="{9D8B030D-6E8A-4147-A177-3AD203B41FA5}">
                      <a16:colId xmlns:a16="http://schemas.microsoft.com/office/drawing/2014/main" val="20003"/>
                    </a:ext>
                  </a:extLst>
                </a:gridCol>
                <a:gridCol w="2234974">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199409">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2561374">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Using Machine Learning to Predict Car Accident Risk</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Daniel Wilson,</a:t>
                      </a:r>
                    </a:p>
                    <a:p>
                      <a:r>
                        <a:rPr lang="en-US" dirty="0">
                          <a:latin typeface="Times New Roman" panose="02020603050405020304" pitchFamily="18" charset="0"/>
                          <a:cs typeface="Times New Roman" panose="02020603050405020304" pitchFamily="18" charset="0"/>
                        </a:rPr>
                        <a:t>medium.com, 2018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Link:</a:t>
                      </a:r>
                    </a:p>
                    <a:p>
                      <a:r>
                        <a:rPr lang="en-US" u="sng" dirty="0">
                          <a:solidFill>
                            <a:srgbClr val="0070C0"/>
                          </a:solidFill>
                          <a:latin typeface="Times New Roman" panose="02020603050405020304" pitchFamily="18" charset="0"/>
                          <a:cs typeface="Times New Roman" panose="02020603050405020304" pitchFamily="18" charset="0"/>
                        </a:rPr>
                        <a:t>https://medium.com/geoai/using-machine-learning-to-predict-car-accident-risk-4d92c91a7d57</a:t>
                      </a:r>
                    </a:p>
                  </a:txBody>
                  <a:tcPr/>
                </a:tc>
                <a:tc>
                  <a:txBody>
                    <a:bodyPr/>
                    <a:lstStyle/>
                    <a:p>
                      <a:r>
                        <a:rPr lang="en-US" dirty="0">
                          <a:latin typeface="Times New Roman" panose="02020603050405020304" pitchFamily="18" charset="0"/>
                          <a:cs typeface="Times New Roman" panose="02020603050405020304" pitchFamily="18" charset="0"/>
                        </a:rPr>
                        <a:t>Making use of machine learning to save lives and prevent accidents.</a:t>
                      </a:r>
                    </a:p>
                  </a:txBody>
                  <a:tcPr/>
                </a:tc>
                <a:tc>
                  <a:txBody>
                    <a:bodyPr/>
                    <a:lstStyle/>
                    <a:p>
                      <a:r>
                        <a:rPr lang="en-US" b="1" dirty="0">
                          <a:latin typeface="Times New Roman" panose="02020603050405020304" pitchFamily="18" charset="0"/>
                          <a:cs typeface="Times New Roman" panose="02020603050405020304" pitchFamily="18" charset="0"/>
                        </a:rPr>
                        <a:t>Dataset: Static features</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Weather </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Time features</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Speed limit</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Road curvature</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Average traffic volumes etc.</a:t>
                      </a:r>
                    </a:p>
                    <a:p>
                      <a:pPr marL="342900" indent="-342900">
                        <a:buAutoNum type="arabicParenR"/>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buNone/>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Techniques used:</a:t>
                      </a:r>
                    </a:p>
                    <a:p>
                      <a:pPr marL="0" inden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ArcGIS platform</a:t>
                      </a:r>
                    </a:p>
                    <a:p>
                      <a:pPr marL="0" inden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(location-focused platform-as-a-service - (PaaS))</a:t>
                      </a:r>
                    </a:p>
                  </a:txBody>
                  <a:tcPr/>
                </a:tc>
                <a:tc>
                  <a:txBody>
                    <a:bodyPr/>
                    <a:lstStyle/>
                    <a:p>
                      <a:r>
                        <a:rPr lang="en-US" dirty="0">
                          <a:latin typeface="Times New Roman" panose="02020603050405020304" pitchFamily="18" charset="0"/>
                          <a:cs typeface="Times New Roman" panose="02020603050405020304" pitchFamily="18" charset="0"/>
                        </a:rPr>
                        <a:t>As this theory is published on considering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Static features, real time traffic information in which we can plan better routes is not recorded.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6066" cy="734814"/>
          </a:xfrm>
        </p:spPr>
        <p:txBody>
          <a:bodyPr/>
          <a:lstStyle/>
          <a:p>
            <a:r>
              <a:rPr lang="en-US" sz="2800" b="1" dirty="0">
                <a:latin typeface="Times New Roman" panose="02020603050405020304" pitchFamily="18" charset="0"/>
                <a:cs typeface="Times New Roman" panose="02020603050405020304" pitchFamily="18" charset="0"/>
              </a:rPr>
              <a:t>Survey - </a:t>
            </a:r>
            <a:r>
              <a:rPr lang="en-IN" altLang="en-US" sz="2800" b="1" dirty="0">
                <a:latin typeface="Times New Roman" panose="02020603050405020304" pitchFamily="18" charset="0"/>
                <a:cs typeface="Times New Roman" panose="02020603050405020304" pitchFamily="18" charset="0"/>
              </a:rPr>
              <a:t>2</a:t>
            </a:r>
          </a:p>
        </p:txBody>
      </p:sp>
      <p:graphicFrame>
        <p:nvGraphicFramePr>
          <p:cNvPr id="4" name="Table 4"/>
          <p:cNvGraphicFramePr>
            <a:graphicFrameLocks noGrp="1"/>
          </p:cNvGraphicFramePr>
          <p:nvPr>
            <p:ph idx="1"/>
          </p:nvPr>
        </p:nvGraphicFramePr>
        <p:xfrm>
          <a:off x="831713" y="1273953"/>
          <a:ext cx="10639852" cy="4806213"/>
        </p:xfrm>
        <a:graphic>
          <a:graphicData uri="http://schemas.openxmlformats.org/drawingml/2006/table">
            <a:tbl>
              <a:tblPr firstRow="1" bandRow="1">
                <a:tableStyleId>{5C22544A-7EE6-4342-B048-85BDC9FD1C3A}</a:tableStyleId>
              </a:tblPr>
              <a:tblGrid>
                <a:gridCol w="823164">
                  <a:extLst>
                    <a:ext uri="{9D8B030D-6E8A-4147-A177-3AD203B41FA5}">
                      <a16:colId xmlns:a16="http://schemas.microsoft.com/office/drawing/2014/main" val="20000"/>
                    </a:ext>
                  </a:extLst>
                </a:gridCol>
                <a:gridCol w="1313954">
                  <a:extLst>
                    <a:ext uri="{9D8B030D-6E8A-4147-A177-3AD203B41FA5}">
                      <a16:colId xmlns:a16="http://schemas.microsoft.com/office/drawing/2014/main" val="20001"/>
                    </a:ext>
                  </a:extLst>
                </a:gridCol>
                <a:gridCol w="2790701">
                  <a:extLst>
                    <a:ext uri="{9D8B030D-6E8A-4147-A177-3AD203B41FA5}">
                      <a16:colId xmlns:a16="http://schemas.microsoft.com/office/drawing/2014/main" val="20002"/>
                    </a:ext>
                  </a:extLst>
                </a:gridCol>
                <a:gridCol w="1703751">
                  <a:extLst>
                    <a:ext uri="{9D8B030D-6E8A-4147-A177-3AD203B41FA5}">
                      <a16:colId xmlns:a16="http://schemas.microsoft.com/office/drawing/2014/main" val="20003"/>
                    </a:ext>
                  </a:extLst>
                </a:gridCol>
                <a:gridCol w="2234974">
                  <a:extLst>
                    <a:ext uri="{9D8B030D-6E8A-4147-A177-3AD203B41FA5}">
                      <a16:colId xmlns:a16="http://schemas.microsoft.com/office/drawing/2014/main" val="20004"/>
                    </a:ext>
                  </a:extLst>
                </a:gridCol>
                <a:gridCol w="1773308">
                  <a:extLst>
                    <a:ext uri="{9D8B030D-6E8A-4147-A177-3AD203B41FA5}">
                      <a16:colId xmlns:a16="http://schemas.microsoft.com/office/drawing/2014/main" val="20005"/>
                    </a:ext>
                  </a:extLst>
                </a:gridCol>
              </a:tblGrid>
              <a:tr h="1338004">
                <a:tc>
                  <a:txBody>
                    <a:bodyPr/>
                    <a:lstStyle/>
                    <a:p>
                      <a:r>
                        <a:rPr lang="en-US" dirty="0">
                          <a:latin typeface="Times New Roman" panose="02020603050405020304" pitchFamily="18" charset="0"/>
                          <a:cs typeface="Times New Roman" panose="02020603050405020304" pitchFamily="18" charset="0"/>
                        </a:rPr>
                        <a:t>S. 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Author name, Journal name,</a:t>
                      </a:r>
                    </a:p>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Objective</a:t>
                      </a:r>
                    </a:p>
                  </a:txBody>
                  <a:tcPr/>
                </a:tc>
                <a:tc>
                  <a:txBody>
                    <a:bodyPr/>
                    <a:lstStyle/>
                    <a:p>
                      <a:r>
                        <a:rPr lang="en-US" dirty="0">
                          <a:latin typeface="Times New Roman" panose="02020603050405020304" pitchFamily="18" charset="0"/>
                          <a:cs typeface="Times New Roman" panose="02020603050405020304" pitchFamily="18" charset="0"/>
                        </a:rPr>
                        <a:t>Name of the techniques used and dataset </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468209">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Analyzing road accident data using machine learning paradigms</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 Priyanka A. </a:t>
                      </a:r>
                      <a:r>
                        <a:rPr lang="en-US" dirty="0" err="1">
                          <a:latin typeface="Times New Roman" panose="02020603050405020304" pitchFamily="18" charset="0"/>
                          <a:cs typeface="Times New Roman" panose="02020603050405020304" pitchFamily="18" charset="0"/>
                        </a:rPr>
                        <a:t>Nandurge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Nagaraj V. </a:t>
                      </a:r>
                      <a:r>
                        <a:rPr lang="en-US" dirty="0" err="1">
                          <a:latin typeface="Times New Roman" panose="02020603050405020304" pitchFamily="18" charset="0"/>
                          <a:cs typeface="Times New Roman" panose="02020603050405020304" pitchFamily="18" charset="0"/>
                        </a:rPr>
                        <a:t>Dharawadkar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IEEE, 2017</a:t>
                      </a:r>
                    </a:p>
                  </a:txBody>
                  <a:tcPr/>
                </a:tc>
                <a:tc>
                  <a:txBody>
                    <a:bodyPr/>
                    <a:lstStyle/>
                    <a:p>
                      <a:r>
                        <a:rPr lang="en-US" dirty="0">
                          <a:latin typeface="Times New Roman" panose="02020603050405020304" pitchFamily="18" charset="0"/>
                          <a:cs typeface="Times New Roman" panose="02020603050405020304" pitchFamily="18" charset="0"/>
                        </a:rPr>
                        <a:t>To determine the main factors associated with road traffic accidents and to prevent them accordingly.</a:t>
                      </a:r>
                    </a:p>
                  </a:txBody>
                  <a:tcPr/>
                </a:tc>
                <a:tc>
                  <a:txBody>
                    <a:bodyPr/>
                    <a:lstStyle/>
                    <a:p>
                      <a:r>
                        <a:rPr lang="en-US" b="1" dirty="0">
                          <a:latin typeface="Times New Roman" panose="02020603050405020304" pitchFamily="18" charset="0"/>
                          <a:cs typeface="Times New Roman" panose="02020603050405020304" pitchFamily="18" charset="0"/>
                        </a:rPr>
                        <a:t>Dataset:</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Time</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Number injured</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Light condition</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Weather condition</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Type of area</a:t>
                      </a:r>
                    </a:p>
                    <a:p>
                      <a:pPr marL="342900" indent="-342900">
                        <a:buAutoNum type="arabicParen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Road type, etc.</a:t>
                      </a: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buNone/>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Techniques used:</a:t>
                      </a:r>
                    </a:p>
                    <a:p>
                      <a:pPr marL="0" inden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K-means clustering and association</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requires to specify the number of clusters (k) in advance and</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can not handle noisy data and outliers. </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2892</Words>
  <Application>Microsoft Office PowerPoint</Application>
  <PresentationFormat>Widescreen</PresentationFormat>
  <Paragraphs>464</Paragraphs>
  <Slides>27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Arial Black</vt:lpstr>
      <vt:lpstr>Century Gothic</vt:lpstr>
      <vt:lpstr>Times New Roman</vt:lpstr>
      <vt:lpstr>Verdana</vt:lpstr>
      <vt:lpstr>Wingdings</vt:lpstr>
      <vt:lpstr>Wingdings 3</vt:lpstr>
      <vt:lpstr>BrushVTI</vt:lpstr>
      <vt:lpstr>Ion</vt:lpstr>
      <vt:lpstr>Road Accident Analysis Using Machine Learning</vt:lpstr>
      <vt:lpstr>Introduction</vt:lpstr>
      <vt:lpstr>Abstract</vt:lpstr>
      <vt:lpstr>Project Statement</vt:lpstr>
      <vt:lpstr>Existing System</vt:lpstr>
      <vt:lpstr>Objective</vt:lpstr>
      <vt:lpstr>Literature Survey - Road Accident Analysis Using Machine Learning</vt:lpstr>
      <vt:lpstr>Survey - 1</vt:lpstr>
      <vt:lpstr>Survey - 2</vt:lpstr>
      <vt:lpstr>Survey - 3</vt:lpstr>
      <vt:lpstr>Survey - 4</vt:lpstr>
      <vt:lpstr>Survey - 5</vt:lpstr>
      <vt:lpstr>Survey - 6.</vt:lpstr>
      <vt:lpstr>Survey - 7</vt:lpstr>
      <vt:lpstr>Survey - 8</vt:lpstr>
      <vt:lpstr>Survey - 9</vt:lpstr>
      <vt:lpstr>Survey - 10</vt:lpstr>
      <vt:lpstr>Survey - 11</vt:lpstr>
      <vt:lpstr>Survey - 12</vt:lpstr>
      <vt:lpstr>Survey - 13</vt:lpstr>
      <vt:lpstr>Survey - 14</vt:lpstr>
      <vt:lpstr>Proposed System</vt:lpstr>
      <vt:lpstr>Architecture Diagram</vt:lpstr>
      <vt:lpstr>Algorithms Used</vt:lpstr>
      <vt:lpstr>Module Description</vt:lpstr>
      <vt:lpstr>Future Enhancement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 - Road Accident Analysis Using Machine Learning</dc:title>
  <dc:creator>Manne Jahnavi</dc:creator>
  <cp:lastModifiedBy>Naveen</cp:lastModifiedBy>
  <cp:revision>17</cp:revision>
  <dcterms:created xsi:type="dcterms:W3CDTF">2021-08-12T14:33:00Z</dcterms:created>
  <dcterms:modified xsi:type="dcterms:W3CDTF">2021-11-22T18:20:12Z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b46c77-3b58-4101-b463-cd3b3d516e4a_Enabled">
    <vt:lpwstr>true</vt:lpwstr>
  </property>
  <property fmtid="{D5CDD505-2E9C-101B-9397-08002B2CF9AE}" pid="3" name="MSIP_Label_3bb46c77-3b58-4101-b463-cd3b3d516e4a_SetDate">
    <vt:lpwstr>2021-08-12T14:40:37Z</vt:lpwstr>
  </property>
  <property fmtid="{D5CDD505-2E9C-101B-9397-08002B2CF9AE}" pid="4" name="MSIP_Label_3bb46c77-3b58-4101-b463-cd3b3d516e4a_Method">
    <vt:lpwstr>Privileged</vt:lpwstr>
  </property>
  <property fmtid="{D5CDD505-2E9C-101B-9397-08002B2CF9AE}" pid="5" name="MSIP_Label_3bb46c77-3b58-4101-b463-cd3b3d516e4a_Name">
    <vt:lpwstr>Non-Business</vt:lpwstr>
  </property>
  <property fmtid="{D5CDD505-2E9C-101B-9397-08002B2CF9AE}" pid="6" name="MSIP_Label_3bb46c77-3b58-4101-b463-cd3b3d516e4a_SiteId">
    <vt:lpwstr>311b3378-8e8a-4b5e-a33f-e80a3d8ba60a</vt:lpwstr>
  </property>
  <property fmtid="{D5CDD505-2E9C-101B-9397-08002B2CF9AE}" pid="7" name="MSIP_Label_3bb46c77-3b58-4101-b463-cd3b3d516e4a_ActionId">
    <vt:lpwstr>a3378149-86a9-4e4b-b1f8-0000fb6a1bf2</vt:lpwstr>
  </property>
  <property fmtid="{D5CDD505-2E9C-101B-9397-08002B2CF9AE}" pid="8" name="MSIP_Label_3bb46c77-3b58-4101-b463-cd3b3d516e4a_ContentBits">
    <vt:lpwstr>0</vt:lpwstr>
  </property>
  <property fmtid="{D5CDD505-2E9C-101B-9397-08002B2CF9AE}" pid="9" name="KSOProductBuildVer">
    <vt:lpwstr>1033-11.2.0.10233</vt:lpwstr>
  </property>
</Properties>
</file>