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17"/>
  </p:notesMasterIdLst>
  <p:sldIdLst>
    <p:sldId id="26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7A9A0-CD30-4382-A667-74EA37D03440}" type="datetimeFigureOut">
              <a:rPr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3B963-5C0D-40BB-97A1-7083A85052A4}" type="slidenum">
              <a:rPr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833020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285039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800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4746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/>
              <a:t>     </a:t>
            </a:r>
            <a:r>
              <a:rPr lang="en-US">
                <a:latin typeface="Times New Roman" panose="02020603050405020304"/>
                <a:cs typeface="Times New Roman" panose="02020603050405020304"/>
              </a:rPr>
              <a:t>Diabetes Prediction Using Machine Learning</a:t>
            </a:r>
            <a:br>
              <a:rPr lang="en-US">
                <a:latin typeface="Times New Roman" panose="02020603050405020304"/>
              </a:rPr>
            </a:br>
            <a:br>
              <a:rPr lang="en-US">
                <a:latin typeface="Times New Roman" panose="02020603050405020304"/>
              </a:rPr>
            </a:br>
            <a:r>
              <a:rPr lang="en-US">
                <a:latin typeface="Times New Roman" panose="02020603050405020304"/>
                <a:cs typeface="Times New Roman" panose="02020603050405020304"/>
              </a:rPr>
              <a:t>				  Batch 10</a:t>
            </a:r>
            <a:endParaRPr lang="en-IN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18931" y="2713349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RA1911026020076 - V Viswa</a:t>
            </a:r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RA1911026020090 - K Naveen Chaitanya</a:t>
            </a:r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RA1911026020103 - M Naveen</a:t>
            </a:r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800109" y="3429000"/>
            <a:ext cx="5181600" cy="3952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DETAILS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Mr. Gowtham </a:t>
            </a:r>
            <a:r>
              <a:rPr lang="en-IN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Sethupathi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Placement Co-ordinator</a:t>
            </a:r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SRMIST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>
                <a:latin typeface="Times New Roman" panose="02020603050405020304"/>
                <a:cs typeface="Calibri Light" panose="020F0302020204030204"/>
              </a:rPr>
              <a:t>Proposed System</a:t>
            </a:r>
            <a:endParaRPr lang="en-US" sz="2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>
                <a:latin typeface="Arial" panose="020B0604020202020204"/>
                <a:cs typeface="Arial" panose="020B0604020202020204"/>
              </a:rPr>
              <a:t> </a:t>
            </a:r>
            <a:r>
              <a:rPr lang="en-IN" sz="2600">
                <a:latin typeface="Times New Roman" panose="02020603050405020304"/>
                <a:cs typeface="Arial" panose="020B0604020202020204"/>
              </a:rPr>
              <a:t>Increase the accuracy of the algorithms. </a:t>
            </a:r>
            <a:endParaRPr lang="en-IN" sz="2600">
              <a:latin typeface="Times New Roman" panose="02020603050405020304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2600">
              <a:latin typeface="Times New Roman" panose="02020603050405020304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600">
                <a:latin typeface="Times New Roman" panose="02020603050405020304"/>
                <a:cs typeface="Arial" panose="020B0604020202020204"/>
              </a:rPr>
              <a:t> Improvising the algorithms to add more efficiency of the system and enhance its working. </a:t>
            </a:r>
            <a:endParaRPr lang="en-IN" sz="2600">
              <a:latin typeface="Times New Roman" panose="02020603050405020304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2600">
              <a:latin typeface="Times New Roman" panose="02020603050405020304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600">
                <a:latin typeface="Times New Roman" panose="02020603050405020304"/>
                <a:cs typeface="Arial" panose="020B0604020202020204"/>
              </a:rPr>
              <a:t> Working on some more attributes so to tackle diabetes even more. </a:t>
            </a:r>
            <a:endParaRPr lang="en-IN" sz="2600">
              <a:latin typeface="Times New Roman" panose="02020603050405020304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2600">
              <a:latin typeface="Times New Roman" panose="02020603050405020304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600">
                <a:latin typeface="Times New Roman" panose="02020603050405020304"/>
                <a:cs typeface="Arial" panose="020B0604020202020204"/>
              </a:rPr>
              <a:t> Used  More Datasets.</a:t>
            </a:r>
            <a:endParaRPr lang="en-IN" sz="2600">
              <a:latin typeface="Times New Roman" panose="02020603050405020304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00">
              <a:latin typeface="Times New Roman" panose="02020603050405020304"/>
              <a:ea typeface="+mn-lt"/>
              <a:cs typeface="+mn-lt"/>
            </a:endParaRPr>
          </a:p>
          <a:p>
            <a:endParaRPr lang="en-US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>
                <a:latin typeface="Times New Roman" panose="02020603050405020304"/>
                <a:cs typeface="Times New Roman" panose="02020603050405020304"/>
              </a:rPr>
              <a:t>Advantages of Proposed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600">
                <a:latin typeface="Times New Roman" panose="02020603050405020304"/>
                <a:ea typeface="+mn-lt"/>
                <a:cs typeface="+mn-lt"/>
              </a:rPr>
              <a:t>It </a:t>
            </a:r>
            <a:r>
              <a:rPr lang="en-US" sz="2600">
                <a:latin typeface="Times New Roman" panose="02020603050405020304"/>
                <a:ea typeface="+mn-lt"/>
                <a:cs typeface="+mn-lt"/>
              </a:rPr>
              <a:t>can perform early prediction of diabetes for a patient with a higher accuracy</a:t>
            </a:r>
            <a:endParaRPr lang="en-US" sz="2600">
              <a:latin typeface="Times New Roman" panose="02020603050405020304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00">
              <a:latin typeface="Times New Roman" panose="02020603050405020304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600">
                <a:latin typeface="Times New Roman" panose="02020603050405020304"/>
                <a:ea typeface="+mn-lt"/>
                <a:cs typeface="+mn-lt"/>
              </a:rPr>
              <a:t>Access to everyone</a:t>
            </a:r>
            <a:endParaRPr lang="en-US" sz="2600">
              <a:latin typeface="Times New Roman" panose="02020603050405020304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2600">
              <a:latin typeface="Times New Roman" panose="02020603050405020304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600">
                <a:latin typeface="Times New Roman" panose="02020603050405020304"/>
                <a:ea typeface="+mn-lt"/>
                <a:cs typeface="+mn-lt"/>
              </a:rPr>
              <a:t>Identify the global disease before it become risk</a:t>
            </a:r>
            <a:endParaRPr lang="en-US" sz="2600">
              <a:latin typeface="Times New Roman" panose="02020603050405020304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2600">
              <a:latin typeface="Times New Roman" panose="02020603050405020304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600">
                <a:latin typeface="Times New Roman" panose="02020603050405020304"/>
                <a:ea typeface="+mn-lt"/>
                <a:cs typeface="+mn-lt"/>
              </a:rPr>
              <a:t>Without Medical test we can Predict the diabetes.</a:t>
            </a:r>
            <a:endParaRPr lang="en-US" sz="2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>
                <a:latin typeface="Times New Roman" panose="02020603050405020304"/>
                <a:cs typeface="Calibri Light" panose="020F0302020204030204"/>
              </a:rPr>
              <a:t>System Architecture</a:t>
            </a:r>
            <a:endParaRPr lang="en-US" sz="2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3455" y="365125"/>
            <a:ext cx="1264920" cy="86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/>
              <a:t>Data set</a:t>
            </a:r>
            <a:endParaRPr lang="en-IN" altLang="en-US"/>
          </a:p>
        </p:txBody>
      </p:sp>
      <p:sp>
        <p:nvSpPr>
          <p:cNvPr id="6" name="Rectangle: Rounded Corners 5"/>
          <p:cNvSpPr/>
          <p:nvPr/>
        </p:nvSpPr>
        <p:spPr>
          <a:xfrm>
            <a:off x="4210685" y="2089150"/>
            <a:ext cx="2410460" cy="631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50927" y="2220172"/>
            <a:ext cx="2743200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IN" altLang="en-US">
                <a:solidFill>
                  <a:schemeClr val="bg1"/>
                </a:solidFill>
                <a:cs typeface="Calibri" panose="020F0502020204030204"/>
              </a:rPr>
              <a:t>Data </a:t>
            </a:r>
            <a:r>
              <a:rPr lang="en-US">
                <a:solidFill>
                  <a:schemeClr val="bg1"/>
                </a:solidFill>
                <a:cs typeface="Calibri" panose="020F0502020204030204"/>
              </a:rPr>
              <a:t>Pre-Processing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3585" y="4592320"/>
            <a:ext cx="1191895" cy="9156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1400"/>
              <a:t>Input data</a:t>
            </a:r>
            <a:endParaRPr lang="en-IN" altLang="en-US" sz="1400"/>
          </a:p>
        </p:txBody>
      </p:sp>
      <p:sp>
        <p:nvSpPr>
          <p:cNvPr id="11" name="Rectangle 10"/>
          <p:cNvSpPr/>
          <p:nvPr/>
        </p:nvSpPr>
        <p:spPr>
          <a:xfrm>
            <a:off x="3871595" y="4620260"/>
            <a:ext cx="3366770" cy="91567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2000"/>
              <a:t>Random forest model</a:t>
            </a:r>
            <a:endParaRPr lang="en-IN" altLang="en-US" sz="2000"/>
          </a:p>
        </p:txBody>
      </p:sp>
      <p:sp>
        <p:nvSpPr>
          <p:cNvPr id="12" name="Rectangle: Rounded Corners 11"/>
          <p:cNvSpPr/>
          <p:nvPr/>
        </p:nvSpPr>
        <p:spPr>
          <a:xfrm>
            <a:off x="3977640" y="3204210"/>
            <a:ext cx="1434040" cy="947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 panose="020F0502020204030204"/>
              </a:rPr>
              <a:t>Training  </a:t>
            </a:r>
            <a:r>
              <a:rPr lang="en-IN" altLang="en-US">
                <a:cs typeface="Calibri" panose="020F0502020204030204"/>
              </a:rPr>
              <a:t> set</a:t>
            </a:r>
            <a:endParaRPr lang="en-IN" altLang="en-US">
              <a:cs typeface="Calibri" panose="020F0502020204030204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5760084" y="3268980"/>
            <a:ext cx="1434040" cy="947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altLang="en-US"/>
              <a:t>Test set</a:t>
            </a:r>
            <a:endParaRPr lang="en-IN" alt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4929927" y="5909945"/>
            <a:ext cx="1434040" cy="947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 panose="020F0502020204030204"/>
              </a:rPr>
              <a:t>Result</a:t>
            </a:r>
            <a:endParaRPr lang="en-US"/>
          </a:p>
        </p:txBody>
      </p:sp>
      <p:cxnSp>
        <p:nvCxnSpPr>
          <p:cNvPr id="18" name="Straight Arrow Connector 17"/>
          <p:cNvCxnSpPr>
            <a:endCxn id="12" idx="0"/>
          </p:cNvCxnSpPr>
          <p:nvPr/>
        </p:nvCxnSpPr>
        <p:spPr>
          <a:xfrm>
            <a:off x="4676775" y="2794635"/>
            <a:ext cx="17780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99835" y="2722245"/>
            <a:ext cx="0" cy="496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99835" y="4039870"/>
            <a:ext cx="0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5490210" y="1232535"/>
            <a:ext cx="10795" cy="856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4869815" y="4212590"/>
            <a:ext cx="3175" cy="34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60085" y="5563870"/>
            <a:ext cx="13970" cy="23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89935" y="5043170"/>
            <a:ext cx="497205" cy="13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br>
              <a:rPr lang="en-IN" altLang="en-US"/>
            </a:br>
            <a:endParaRPr lang="en-IN" altLang="en-US" sz="2665"/>
          </a:p>
        </p:txBody>
      </p:sp>
      <p:sp>
        <p:nvSpPr>
          <p:cNvPr id="3" name="Text Box 2"/>
          <p:cNvSpPr txBox="1"/>
          <p:nvPr/>
        </p:nvSpPr>
        <p:spPr>
          <a:xfrm>
            <a:off x="1176655" y="1691005"/>
            <a:ext cx="1088707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u="sng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IN" alt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1..Dataset used in this paper is based on the various symptoms faced by diabetes affected people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2.Include glucose levels, hunger feelings, vision loss, healing speed etc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3.Using a mixed-methods approach can provide the most comprehensive information to answer specific evaluation questions.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000"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31825" y="1251585"/>
            <a:ext cx="11159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 u="sng">
                <a:latin typeface="Times New Roman" panose="02020603050405020304" pitchFamily="18" charset="0"/>
                <a:cs typeface="Times New Roman" panose="02020603050405020304" pitchFamily="18" charset="0"/>
              </a:rPr>
              <a:t>Data Pre Processing</a:t>
            </a:r>
            <a:endParaRPr lang="en-IN" altLang="en-US" sz="36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31825" y="2157095"/>
            <a:ext cx="11442700" cy="2676525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1. Remove Irrelevant data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 Training set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 Converting to Lower case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4. Verify data using test data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IN" alt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03250" y="2138045"/>
            <a:ext cx="114427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1.We used Random Forest Algorithm for better accuracy compared to other models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2. It is developed with different number of trees in order to define the optimum size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3.Random Forest is a classifier that contains a number of decision trees on various subsets of the given dataset and takes the average to improve the predictive accuracy of that dataset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33425" y="582422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2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 panose="02020603050405020304"/>
                <a:cs typeface="Times New Roman" panose="02020603050405020304"/>
              </a:rPr>
              <a:t>Machine learning classification approaches are well accepted by researchers for developing disease risk prediction models.</a:t>
            </a:r>
            <a:endParaRPr lang="en-US">
              <a:latin typeface="Times New Roman" panose="02020603050405020304"/>
              <a:cs typeface="Times New Roman" panose="02020603050405020304"/>
            </a:endParaRPr>
          </a:p>
          <a:p>
            <a:r>
              <a:rPr lang="en-US">
                <a:latin typeface="Times New Roman" panose="02020603050405020304"/>
                <a:cs typeface="Times New Roman" panose="02020603050405020304"/>
              </a:rPr>
              <a:t>The objective is to use those approaches and develop a prediction model for Diabetes disease detection.</a:t>
            </a:r>
            <a:endParaRPr lang="en-US">
              <a:latin typeface="Times New Roman" panose="02020603050405020304"/>
              <a:cs typeface="Times New Roman" panose="02020603050405020304"/>
            </a:endParaRPr>
          </a:p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IN" sz="2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 panose="02020603050405020304"/>
                <a:cs typeface="Times New Roman" panose="02020603050405020304"/>
              </a:rPr>
              <a:t>The model can be used to determine whether a person has diabetes accurately.</a:t>
            </a:r>
            <a:endParaRPr lang="en-US">
              <a:latin typeface="Times New Roman" panose="02020603050405020304"/>
              <a:cs typeface="Times New Roman" panose="02020603050405020304"/>
            </a:endParaRPr>
          </a:p>
          <a:p>
            <a:r>
              <a:rPr lang="en-US">
                <a:latin typeface="Times New Roman" panose="02020603050405020304"/>
                <a:cs typeface="Times New Roman" panose="02020603050405020304"/>
              </a:rPr>
              <a:t>It can help the people who do not have proper medical knowledge or guidance to detect diabetes at an early stage.</a:t>
            </a:r>
            <a:endParaRPr lang="en-US">
              <a:latin typeface="Times New Roman" panose="02020603050405020304"/>
              <a:cs typeface="Times New Roman" panose="02020603050405020304"/>
            </a:endParaRPr>
          </a:p>
          <a:p>
            <a:r>
              <a:rPr lang="en-US">
                <a:latin typeface="Times New Roman" panose="02020603050405020304"/>
                <a:cs typeface="Times New Roman" panose="02020603050405020304"/>
              </a:rPr>
              <a:t>It can be made available to all by making this model into a website or an app. </a:t>
            </a:r>
            <a:endParaRPr lang="en-IN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2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7660"/>
            <a:ext cx="10515600" cy="4351338"/>
          </a:xfrm>
        </p:spPr>
        <p:txBody>
          <a:bodyPr>
            <a:normAutofit/>
          </a:bodyPr>
          <a:lstStyle/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Diabetes has become one of the rapidly expanding chronic diseases all over the world.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If we do not take proper steps to diagnose diabetes at an early stage, eventually we have to face serious health issues.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So we have used the relation of different symptoms and diseases that cause diabetes so that we can help a person to diagnose diabetes at an early stage.</a:t>
            </a:r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Diabetes is a very common disease all over the world.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Many of the patients do not even know that they have this disease, so it is important to have a means through which we can know that we have diabetes.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time people make an assessment based on their experience and symptoms and consult a doctor.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So to make it easy and accurate, we need a prediction model to predict diabetes at an early stage.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0283" y="-201652"/>
            <a:ext cx="4331435" cy="1338158"/>
          </a:xfrm>
        </p:spPr>
        <p:txBody>
          <a:bodyPr/>
          <a:lstStyle/>
          <a:p>
            <a:r>
              <a:rPr lang="en-US">
                <a:latin typeface="Times New Roman" panose="02020603050405020304"/>
                <a:cs typeface="Times New Roman" panose="02020603050405020304"/>
              </a:rPr>
              <a:t>Literature survey</a:t>
            </a:r>
            <a:endParaRPr lang="en-US"/>
          </a:p>
        </p:txBody>
      </p:sp>
      <p:graphicFrame>
        <p:nvGraphicFramePr>
          <p:cNvPr id="8" name="Table 8"/>
          <p:cNvGraphicFramePr>
            <a:graphicFrameLocks noGrp="1"/>
          </p:cNvGraphicFramePr>
          <p:nvPr>
            <p:ph idx="1"/>
          </p:nvPr>
        </p:nvGraphicFramePr>
        <p:xfrm>
          <a:off x="245603" y="1108363"/>
          <a:ext cx="11787684" cy="497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119"/>
                <a:gridCol w="2576798"/>
                <a:gridCol w="1556303"/>
                <a:gridCol w="1574379"/>
                <a:gridCol w="1410641"/>
                <a:gridCol w="1990016"/>
                <a:gridCol w="1888428"/>
              </a:tblGrid>
              <a:tr h="667537">
                <a:tc>
                  <a:txBody>
                    <a:bodyPr/>
                    <a:lstStyle/>
                    <a:p>
                      <a:r>
                        <a:rPr lang="en-US"/>
                        <a:t>S.NO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TITLE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AUTHOR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/>
                        <a:t>JOURNAL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TECHNOLOGY USED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ADVANTAGES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DISADVANTAGES</a:t>
                      </a:r>
                      <a:endParaRPr lang="en-US"/>
                    </a:p>
                  </a:txBody>
                  <a:tcPr/>
                </a:tc>
              </a:tr>
              <a:tr h="138607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Diabetes data analysis and prediction model discovery using RapidMiner.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Jianchao Han, Juan C. Rodriguze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IEEE Computer society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RapidMiner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Predicts early diabetes, Contains many algorithms for data integration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Low accuracy,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68.9%</a:t>
                      </a:r>
                      <a:endParaRPr lang="en-US"/>
                    </a:p>
                  </a:txBody>
                  <a:tcPr/>
                </a:tc>
              </a:tr>
              <a:tr h="138607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Diabetes data prediction using data mining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Deeraj Shetty, Nikita Patil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IEEE Xplore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 Mining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Initiates automated predictions and discover hidden patterns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Requires Large data set,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Not cost efficient</a:t>
                      </a:r>
                      <a:endParaRPr lang="en-US"/>
                    </a:p>
                  </a:txBody>
                  <a:tcPr/>
                </a:tc>
              </a:tr>
              <a:tr h="138607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 first attempt to develop a Diabetes Prediction Method based on Global Diabetes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Anjli Negi, Varun Jaiswal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Researchgate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SVM for classifier, LIBSVM for implementation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SVM has faster prediction along with better accuracy.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SVM is not suitable for large datasets. It gives less accuracy.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0283" y="-201652"/>
            <a:ext cx="4331435" cy="1338158"/>
          </a:xfrm>
        </p:spPr>
        <p:txBody>
          <a:bodyPr/>
          <a:lstStyle/>
          <a:p>
            <a:r>
              <a:rPr lang="en-US">
                <a:latin typeface="Times New Roman" panose="02020603050405020304"/>
                <a:cs typeface="Times New Roman" panose="02020603050405020304"/>
              </a:rPr>
              <a:t>Literature survey</a:t>
            </a:r>
            <a:endParaRPr lang="en-US"/>
          </a:p>
        </p:txBody>
      </p:sp>
      <p:graphicFrame>
        <p:nvGraphicFramePr>
          <p:cNvPr id="8" name="Table 8"/>
          <p:cNvGraphicFramePr>
            <a:graphicFrameLocks noGrp="1"/>
          </p:cNvGraphicFramePr>
          <p:nvPr>
            <p:ph idx="1"/>
          </p:nvPr>
        </p:nvGraphicFramePr>
        <p:xfrm>
          <a:off x="157438" y="957222"/>
          <a:ext cx="11875822" cy="5802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436"/>
                <a:gridCol w="2443377"/>
                <a:gridCol w="1711669"/>
                <a:gridCol w="1646337"/>
                <a:gridCol w="2128561"/>
                <a:gridCol w="1476257"/>
                <a:gridCol w="1790185"/>
              </a:tblGrid>
              <a:tr h="667537">
                <a:tc>
                  <a:txBody>
                    <a:bodyPr/>
                    <a:lstStyle/>
                    <a:p>
                      <a:r>
                        <a:rPr lang="en-US"/>
                        <a:t>S.NO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TITLE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AUTHOR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/>
                        <a:t>JOURNAL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TECHNOLOGY USED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ADVANTAGES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DISADVANTAGES</a:t>
                      </a:r>
                      <a:endParaRPr lang="en-US"/>
                    </a:p>
                  </a:txBody>
                  <a:tcPr/>
                </a:tc>
              </a:tr>
              <a:tr h="138607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Predicting Diabetes in Healthy population through Machine Learning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Hasan T. Abbas, Marelyn Rios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IEEE Xplore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SVM kernel by utilizing the Matlab's "svmtrain" function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Predicted diabetes with best accuracy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Blood sample is collected from around 5000 people physically.</a:t>
                      </a:r>
                      <a:endParaRPr lang="en-US"/>
                    </a:p>
                  </a:txBody>
                  <a:tcPr/>
                </a:tc>
              </a:tr>
              <a:tr h="138607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Diabetes disease prediction using data mining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Kishore Rit, Sohail Shaikh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IEEE Computer society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 Mining.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Naive bayes algorithm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It doesn't require much training data.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This systems work is done on a small dataset.</a:t>
                      </a:r>
                      <a:endParaRPr lang="en-US"/>
                    </a:p>
                  </a:txBody>
                  <a:tcPr/>
                </a:tc>
              </a:tr>
              <a:tr h="138607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Survey of different feature selection algorithms for Diabetes Prediction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Prof. Rajesh Lomie, Sheetal Dagale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IEEE Xplore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Hadoop Framework, HDFS, Map Reduce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It predicts the best algorithm to use, based on the different attributes given to the algorithms.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It does not predict diabetes. 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>
                <a:latin typeface="Times New Roman" panose="02020603050405020304"/>
                <a:cs typeface="Times New Roman" panose="02020603050405020304"/>
              </a:rPr>
              <a:t>Existing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600">
                <a:latin typeface="Times New Roman" panose="02020603050405020304"/>
                <a:cs typeface="Times New Roman" panose="02020603050405020304"/>
              </a:rPr>
              <a:t>Mostly they are using the Naive Bayes algorithm.</a:t>
            </a:r>
            <a:endParaRPr lang="en-US" sz="26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26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600">
                <a:latin typeface="Times New Roman" panose="02020603050405020304"/>
                <a:cs typeface="Times New Roman" panose="02020603050405020304"/>
              </a:rPr>
              <a:t>Datasets used are BMS, Age, Glucose, </a:t>
            </a:r>
            <a:r>
              <a:rPr lang="en-IN" sz="2600" err="1">
                <a:latin typeface="Times New Roman" panose="02020603050405020304"/>
                <a:cs typeface="Times New Roman" panose="02020603050405020304"/>
              </a:rPr>
              <a:t>BP,Insulin</a:t>
            </a:r>
            <a:r>
              <a:rPr lang="en-IN" sz="2600">
                <a:latin typeface="Times New Roman" panose="02020603050405020304"/>
                <a:cs typeface="Times New Roman" panose="02020603050405020304"/>
              </a:rPr>
              <a:t> levels.</a:t>
            </a:r>
            <a:endParaRPr lang="en-US" sz="26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26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600">
                <a:latin typeface="Times New Roman" panose="02020603050405020304"/>
                <a:cs typeface="Times New Roman" panose="02020603050405020304"/>
              </a:rPr>
              <a:t>Based on User ‘s medical test reports.</a:t>
            </a:r>
            <a:endParaRPr lang="en-US" sz="260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 panose="020F0302020204030204"/>
              </a:rPr>
              <a:t>Drawbacks in Existing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600">
                <a:latin typeface="Times New Roman" panose="02020603050405020304"/>
                <a:ea typeface="+mn-lt"/>
                <a:cs typeface="+mn-lt"/>
              </a:rPr>
              <a:t>Accuracy of the algorithm is low</a:t>
            </a:r>
            <a:endParaRPr lang="en-US" sz="2600">
              <a:latin typeface="Times New Roman" panose="02020603050405020304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2600">
              <a:latin typeface="Times New Roman" panose="02020603050405020304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600">
                <a:latin typeface="Times New Roman" panose="02020603050405020304"/>
                <a:ea typeface="+mn-lt"/>
                <a:cs typeface="+mn-lt"/>
              </a:rPr>
              <a:t>It is similar to Medical test taken by the user</a:t>
            </a:r>
            <a:endParaRPr lang="en-IN" sz="2600">
              <a:latin typeface="Times New Roman" panose="02020603050405020304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2600">
              <a:latin typeface="Times New Roman" panose="02020603050405020304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600">
                <a:latin typeface="Times New Roman" panose="02020603050405020304"/>
                <a:ea typeface="+mn-lt"/>
                <a:cs typeface="+mn-lt"/>
              </a:rPr>
              <a:t>Used less data sets.</a:t>
            </a:r>
            <a:endParaRPr lang="en-US" sz="2600">
              <a:latin typeface="Times New Roman" panose="02020603050405020304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4764</Words>
  <Application>WPS Presentation</Application>
  <PresentationFormat>Widescreen</PresentationFormat>
  <Paragraphs>246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SimSun</vt:lpstr>
      <vt:lpstr>Wingdings</vt:lpstr>
      <vt:lpstr>Calibri</vt:lpstr>
      <vt:lpstr>Arial</vt:lpstr>
      <vt:lpstr>Times New Roman</vt:lpstr>
      <vt:lpstr>Times New Roman</vt:lpstr>
      <vt:lpstr>Calibri Light</vt:lpstr>
      <vt:lpstr>Microsoft YaHei</vt:lpstr>
      <vt:lpstr>Arial Unicode MS</vt:lpstr>
      <vt:lpstr>Calibri</vt:lpstr>
      <vt:lpstr>Calibri Light</vt:lpstr>
      <vt:lpstr>Bahnschrift</vt:lpstr>
      <vt:lpstr>Tahoma</vt:lpstr>
      <vt:lpstr>Office Theme</vt:lpstr>
      <vt:lpstr>Office Theme</vt:lpstr>
      <vt:lpstr>     Diabetes Prediction Using Machine Learning  				  Batch 10</vt:lpstr>
      <vt:lpstr>Objective</vt:lpstr>
      <vt:lpstr>Scope</vt:lpstr>
      <vt:lpstr>Abstract</vt:lpstr>
      <vt:lpstr>Introduction</vt:lpstr>
      <vt:lpstr>Literature survey</vt:lpstr>
      <vt:lpstr>Literature survey</vt:lpstr>
      <vt:lpstr>Existing System</vt:lpstr>
      <vt:lpstr>Drawbacks in Existing System</vt:lpstr>
      <vt:lpstr>Proposed System</vt:lpstr>
      <vt:lpstr>Advantages of Proposed System</vt:lpstr>
      <vt:lpstr>System Architecture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Diabetes Prediction Using Machine Learning        Batch 10</dc:title>
  <dc:creator>Naveen</dc:creator>
  <cp:lastModifiedBy>navee</cp:lastModifiedBy>
  <cp:revision>5</cp:revision>
  <dcterms:created xsi:type="dcterms:W3CDTF">2022-01-24T05:01:00Z</dcterms:created>
  <dcterms:modified xsi:type="dcterms:W3CDTF">2022-04-04T10:03:24Z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5C58372416C9453A89CC4ACE641013A3</vt:lpwstr>
  </property>
  <property fmtid="{D5CDD505-2E9C-101B-9397-08002B2CF9AE}" pid="3" name="KSOProductBuildVer">
    <vt:lpwstr>1033-11.2.0.11042</vt:lpwstr>
  </property>
</Properties>
</file>