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6" r:id="rId6"/>
    <p:sldId id="272" r:id="rId7"/>
    <p:sldId id="289" r:id="rId8"/>
    <p:sldId id="290" r:id="rId9"/>
    <p:sldId id="266" r:id="rId10"/>
    <p:sldId id="270" r:id="rId11"/>
    <p:sldId id="275" r:id="rId12"/>
    <p:sldId id="278" r:id="rId13"/>
    <p:sldId id="279" r:id="rId14"/>
    <p:sldId id="287" r:id="rId15"/>
    <p:sldId id="288" r:id="rId16"/>
    <p:sldId id="292" r:id="rId17"/>
    <p:sldId id="293" r:id="rId18"/>
    <p:sldId id="291" r:id="rId19"/>
    <p:sldId id="294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498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3/20/2018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3/20/2018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44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90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32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5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045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15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31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66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8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43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7000" y="2296159"/>
            <a:ext cx="6819900" cy="115824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an </a:t>
            </a:r>
            <a:r>
              <a:rPr lang="en-US" sz="3600" dirty="0" err="1" smtClean="0"/>
              <a:t>iot</a:t>
            </a:r>
            <a:r>
              <a:rPr lang="en-US" sz="3600" dirty="0" smtClean="0"/>
              <a:t> approach </a:t>
            </a:r>
            <a:r>
              <a:rPr lang="en-US" sz="3600" dirty="0"/>
              <a:t>for </a:t>
            </a:r>
            <a:r>
              <a:rPr lang="en-US" sz="3600" dirty="0" smtClean="0"/>
              <a:t>detection </a:t>
            </a:r>
            <a:r>
              <a:rPr lang="en-US" sz="3600" dirty="0"/>
              <a:t>of </a:t>
            </a:r>
            <a:r>
              <a:rPr lang="en-US" sz="3600" dirty="0" smtClean="0"/>
              <a:t>movement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3632200"/>
            <a:ext cx="3276600" cy="1244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				</a:t>
            </a: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Under Guidance Of:</a:t>
            </a:r>
            <a:endParaRPr lang="en-GB" dirty="0" smtClean="0"/>
          </a:p>
          <a:p>
            <a:r>
              <a:rPr lang="en-US" dirty="0" smtClean="0"/>
              <a:t>				</a:t>
            </a:r>
            <a:r>
              <a:rPr lang="nb-NO" dirty="0" smtClean="0"/>
              <a:t>Dr Venkatesulu Dondeti</a:t>
            </a:r>
            <a:br>
              <a:rPr lang="nb-NO" dirty="0" smtClean="0"/>
            </a:br>
            <a:r>
              <a:rPr lang="nb-NO" dirty="0" smtClean="0"/>
              <a:t>				Prof. &amp; HoD, CSE Dept.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8895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670300" y="4305300"/>
            <a:ext cx="3276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Project member’s</a:t>
            </a:r>
            <a:endParaRPr lang="en-US" dirty="0" smtClean="0"/>
          </a:p>
          <a:p>
            <a:r>
              <a:rPr lang="en-US" dirty="0" smtClean="0">
                <a:solidFill>
                  <a:srgbClr val="514843"/>
                </a:solidFill>
              </a:rPr>
              <a:t>	</a:t>
            </a:r>
            <a:r>
              <a:rPr lang="en-US" sz="1600" dirty="0" smtClean="0">
                <a:solidFill>
                  <a:srgbClr val="514843"/>
                </a:solidFill>
              </a:rPr>
              <a:t>M </a:t>
            </a:r>
            <a:r>
              <a:rPr lang="en-US" sz="1600" dirty="0" err="1" smtClean="0">
                <a:solidFill>
                  <a:srgbClr val="514843"/>
                </a:solidFill>
              </a:rPr>
              <a:t>Naveen</a:t>
            </a:r>
            <a:r>
              <a:rPr lang="en-US" sz="1600" dirty="0" smtClean="0">
                <a:solidFill>
                  <a:srgbClr val="514843"/>
                </a:solidFill>
              </a:rPr>
              <a:t>(141fa04189)</a:t>
            </a:r>
          </a:p>
          <a:p>
            <a:r>
              <a:rPr lang="en-US" sz="1600" dirty="0" smtClean="0">
                <a:solidFill>
                  <a:srgbClr val="514843"/>
                </a:solidFill>
              </a:rPr>
              <a:t>	P Mahesh(141fa04039)</a:t>
            </a:r>
            <a:endParaRPr lang="en-US" sz="1600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6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vignan\Downloads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200274"/>
            <a:ext cx="4590608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92900" y="1502688"/>
            <a:ext cx="441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Pir</a:t>
            </a:r>
            <a:r>
              <a:rPr lang="en-US" dirty="0" smtClean="0"/>
              <a:t> Ground – </a:t>
            </a:r>
            <a:r>
              <a:rPr lang="en-US" dirty="0" err="1" smtClean="0"/>
              <a:t>gpio</a:t>
            </a:r>
            <a:r>
              <a:rPr lang="en-US" dirty="0" smtClean="0"/>
              <a:t> pin6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Pir</a:t>
            </a:r>
            <a:r>
              <a:rPr lang="en-US" dirty="0" smtClean="0"/>
              <a:t> </a:t>
            </a:r>
            <a:r>
              <a:rPr lang="en-US" dirty="0" err="1" smtClean="0"/>
              <a:t>vcc</a:t>
            </a:r>
            <a:r>
              <a:rPr lang="en-US" dirty="0" smtClean="0"/>
              <a:t>(power)- </a:t>
            </a:r>
            <a:r>
              <a:rPr lang="en-US" dirty="0" err="1" smtClean="0"/>
              <a:t>gpio</a:t>
            </a:r>
            <a:r>
              <a:rPr lang="en-US" dirty="0" smtClean="0"/>
              <a:t> pin4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Pir</a:t>
            </a:r>
            <a:r>
              <a:rPr lang="en-US" dirty="0" smtClean="0"/>
              <a:t> output – </a:t>
            </a:r>
            <a:r>
              <a:rPr lang="en-US" dirty="0" err="1" smtClean="0"/>
              <a:t>Gpio</a:t>
            </a:r>
            <a:r>
              <a:rPr lang="en-US" dirty="0" smtClean="0"/>
              <a:t> pin 16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AutoShape 7" descr="Image result for circuit diagram of pir and raspberry pi conn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Image result for circuit diagram of pir and raspberry pi connec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D:\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590086"/>
            <a:ext cx="4724400" cy="397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62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49400"/>
            <a:ext cx="9982200" cy="457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D:\Screenshot - 3_20_2018 , 3_36_54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09" y="1515625"/>
            <a:ext cx="9845291" cy="456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6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Screenshot - 3_20_2018 , 3_41_59 P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186" y="1600200"/>
            <a:ext cx="875162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58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pic>
        <p:nvPicPr>
          <p:cNvPr id="4098" name="Picture 2" descr="D:\Screenshot - 3_20_2018 , 3_44_58 P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03" y="1600200"/>
            <a:ext cx="961599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74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interface</a:t>
            </a:r>
            <a:endParaRPr lang="en-US" dirty="0"/>
          </a:p>
        </p:txBody>
      </p:sp>
      <p:pic>
        <p:nvPicPr>
          <p:cNvPr id="5122" name="Picture 2" descr="D:\Screenshot - 3_20_2018 , 3_46_30 P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92" y="1600200"/>
            <a:ext cx="950641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14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321564">
            <a:off x="3180585" y="2731168"/>
            <a:ext cx="578294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6444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uxton Sketch" pitchFamily="66" charset="0"/>
              </a:rPr>
              <a:t>Requirments</a:t>
            </a:r>
            <a:r>
              <a:rPr lang="en-US" dirty="0" smtClean="0">
                <a:latin typeface="Buxton Sketch"/>
              </a:rPr>
              <a:t> gathering</a:t>
            </a:r>
            <a:endParaRPr lang="en-US" dirty="0">
              <a:latin typeface="Buxton Sketch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0" y="1600200"/>
            <a:ext cx="99822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	</a:t>
            </a:r>
            <a:r>
              <a:rPr lang="en-US" sz="2400" dirty="0" smtClean="0"/>
              <a:t> This project aims to describe a security alarm system using low processing power chips using Internet of things which helps to monitor and get </a:t>
            </a:r>
            <a:r>
              <a:rPr lang="en-US" sz="2400" dirty="0" smtClean="0"/>
              <a:t>alarms(email) </a:t>
            </a:r>
            <a:r>
              <a:rPr lang="en-US" sz="2400" dirty="0" smtClean="0"/>
              <a:t>when </a:t>
            </a:r>
            <a:r>
              <a:rPr lang="en-US" sz="2400" dirty="0" smtClean="0"/>
              <a:t>movement </a:t>
            </a:r>
            <a:r>
              <a:rPr lang="en-US" sz="2400" dirty="0" smtClean="0"/>
              <a:t>is detected </a:t>
            </a:r>
            <a:r>
              <a:rPr lang="en-US" sz="2400" dirty="0" smtClean="0"/>
              <a:t>.</a:t>
            </a:r>
            <a:r>
              <a:rPr lang="en-US" sz="2400" dirty="0" smtClean="0"/>
              <a:t>T</a:t>
            </a:r>
            <a:r>
              <a:rPr lang="en-US" sz="2400" dirty="0" smtClean="0"/>
              <a:t>he email will be sent with </a:t>
            </a:r>
            <a:r>
              <a:rPr lang="en-US" sz="2400" dirty="0" err="1" smtClean="0"/>
              <a:t>attachement</a:t>
            </a:r>
            <a:r>
              <a:rPr lang="en-US" sz="2400" dirty="0" smtClean="0"/>
              <a:t> of photo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specification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3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uxton Sketch" pitchFamily="66" charset="0"/>
              </a:rPr>
              <a:t>Proposed system</a:t>
            </a:r>
            <a:endParaRPr lang="en-US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</a:t>
            </a:r>
            <a:r>
              <a:rPr lang="en-US" dirty="0"/>
              <a:t>based human motion detection is an embedded system which we are </a:t>
            </a:r>
            <a:r>
              <a:rPr lang="en-US" dirty="0" smtClean="0"/>
              <a:t>used </a:t>
            </a:r>
            <a:r>
              <a:rPr lang="en-US" dirty="0"/>
              <a:t>to provide security. </a:t>
            </a:r>
          </a:p>
          <a:p>
            <a:r>
              <a:rPr lang="en-US" dirty="0" smtClean="0"/>
              <a:t>Instead </a:t>
            </a:r>
            <a:r>
              <a:rPr lang="en-US" dirty="0"/>
              <a:t>of manual security if we use alarm based detection system for </a:t>
            </a:r>
            <a:r>
              <a:rPr lang="en-US" dirty="0" smtClean="0"/>
              <a:t>detecting </a:t>
            </a:r>
            <a:r>
              <a:rPr lang="en-US" dirty="0"/>
              <a:t>human motions to provide security which reduces man power and is very cheap.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person moving around this circuit, </a:t>
            </a:r>
            <a:r>
              <a:rPr lang="en-US" dirty="0" smtClean="0"/>
              <a:t>PIR sensor detects </a:t>
            </a:r>
            <a:r>
              <a:rPr lang="en-US" dirty="0"/>
              <a:t>the change in the IR levels of </a:t>
            </a:r>
            <a:r>
              <a:rPr lang="en-US" dirty="0" smtClean="0"/>
              <a:t>surroundings </a:t>
            </a:r>
            <a:r>
              <a:rPr lang="en-US" dirty="0"/>
              <a:t>and sends a signal to the microcontroller</a:t>
            </a:r>
            <a:r>
              <a:rPr lang="en-US" dirty="0" smtClean="0"/>
              <a:t>.</a:t>
            </a:r>
          </a:p>
          <a:p>
            <a:r>
              <a:rPr lang="en-US" dirty="0"/>
              <a:t>Features of proposed system are:</a:t>
            </a:r>
          </a:p>
          <a:p>
            <a:pPr lvl="1"/>
            <a:r>
              <a:rPr lang="en-US" sz="1800" dirty="0"/>
              <a:t>It is very cheap and affordable.</a:t>
            </a:r>
          </a:p>
          <a:p>
            <a:pPr lvl="1"/>
            <a:r>
              <a:rPr lang="en-US" sz="1800" dirty="0"/>
              <a:t>It is </a:t>
            </a:r>
            <a:r>
              <a:rPr lang="en-US" sz="1800" dirty="0" smtClean="0"/>
              <a:t>efficient </a:t>
            </a:r>
            <a:r>
              <a:rPr lang="en-US" sz="1800" dirty="0"/>
              <a:t>and portable that means we can place this circuit at any place easily.</a:t>
            </a:r>
          </a:p>
          <a:p>
            <a:pPr lvl="1"/>
            <a:r>
              <a:rPr lang="en-US" sz="1800" dirty="0"/>
              <a:t>Very easy to use.</a:t>
            </a:r>
          </a:p>
          <a:p>
            <a:pPr lvl="1"/>
            <a:r>
              <a:rPr lang="en-US" sz="1800" dirty="0"/>
              <a:t>Maintenance cost is 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uxton Sketch" pitchFamily="66" charset="0"/>
              </a:rPr>
              <a:t>Functional </a:t>
            </a:r>
            <a:r>
              <a:rPr lang="en-US" dirty="0" err="1" smtClean="0">
                <a:latin typeface="Buxton Sketch" pitchFamily="66" charset="0"/>
              </a:rPr>
              <a:t>requirments</a:t>
            </a:r>
            <a:endParaRPr lang="en-US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Hardware components</a:t>
            </a:r>
          </a:p>
          <a:p>
            <a:pPr lvl="1"/>
            <a:r>
              <a:rPr lang="en-US" sz="2000" dirty="0"/>
              <a:t>Raspberry pi</a:t>
            </a:r>
          </a:p>
          <a:p>
            <a:pPr lvl="1"/>
            <a:r>
              <a:rPr lang="en-US" sz="2000" dirty="0"/>
              <a:t>Camera </a:t>
            </a:r>
          </a:p>
          <a:p>
            <a:pPr lvl="1"/>
            <a:r>
              <a:rPr lang="en-US" sz="2000" dirty="0" err="1"/>
              <a:t>pirsensor</a:t>
            </a:r>
            <a:endParaRPr lang="en-US" sz="2000" dirty="0"/>
          </a:p>
          <a:p>
            <a:r>
              <a:rPr lang="en-US" sz="2400" dirty="0"/>
              <a:t>Software components</a:t>
            </a:r>
          </a:p>
          <a:p>
            <a:pPr lvl="1"/>
            <a:r>
              <a:rPr lang="en-US" sz="2000" dirty="0" err="1" smtClean="0"/>
              <a:t>Rasperrian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endParaRPr lang="en-US" sz="2000" dirty="0"/>
          </a:p>
          <a:p>
            <a:pPr lvl="1"/>
            <a:r>
              <a:rPr lang="en-US" sz="2000" dirty="0" smtClean="0"/>
              <a:t>Python </a:t>
            </a:r>
          </a:p>
          <a:p>
            <a:pPr lvl="1"/>
            <a:r>
              <a:rPr lang="en-US" sz="2000" dirty="0" err="1" smtClean="0"/>
              <a:t>Html,css</a:t>
            </a:r>
            <a:endParaRPr lang="en-US" sz="2000" dirty="0" smtClean="0"/>
          </a:p>
          <a:p>
            <a:pPr lvl="1"/>
            <a:r>
              <a:rPr lang="en-US" sz="2000" dirty="0" err="1" smtClean="0"/>
              <a:t>Mysqldb</a:t>
            </a:r>
            <a:endParaRPr lang="en-US" sz="2000" dirty="0" smtClean="0"/>
          </a:p>
          <a:p>
            <a:pPr lvl="1"/>
            <a:r>
              <a:rPr lang="en-US" sz="2000" dirty="0" err="1" smtClean="0"/>
              <a:t>Xampp</a:t>
            </a:r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1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uxton Sketch" pitchFamily="66" charset="0"/>
                <a:cs typeface="Browallia New" pitchFamily="34" charset="-34"/>
              </a:rPr>
              <a:t>RASBERRY PI</a:t>
            </a:r>
            <a:endParaRPr lang="en-US" dirty="0">
              <a:latin typeface="Buxton Sketch" pitchFamily="66" charset="0"/>
              <a:cs typeface="Browallia New" pitchFamily="34" charset="-3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880" y="1539240"/>
            <a:ext cx="3535680" cy="504444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Raspberry Pi 3 Model B is the third generation Raspberry </a:t>
            </a:r>
            <a:r>
              <a:rPr lang="en-US" dirty="0" smtClean="0"/>
              <a:t>Pi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Additionally it adds wireless LAN &amp; Bluetooth </a:t>
            </a:r>
            <a:r>
              <a:rPr lang="en-US" dirty="0" smtClean="0"/>
              <a:t>connectivity making </a:t>
            </a:r>
            <a:r>
              <a:rPr lang="en-US" dirty="0"/>
              <a:t>it the ideal solution for powerful connected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" r="3156"/>
          <a:stretch>
            <a:fillRect/>
          </a:stretch>
        </p:blipFill>
        <p:spPr/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1692" y="1609058"/>
            <a:ext cx="6719887" cy="465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uxton Sketch" pitchFamily="66" charset="0"/>
              </a:rPr>
              <a:t>PIR SENSOR</a:t>
            </a:r>
            <a:endParaRPr lang="en-US" dirty="0">
              <a:latin typeface="Buxton Sketch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90600" y="1371600"/>
            <a:ext cx="4498848" cy="510540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PIR sensors allow you to sense motion, almost always used to detect whether a human has moved in or out of the sensors range.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They are often referred to as PIR, "Passive Infrared", "</a:t>
            </a:r>
            <a:r>
              <a:rPr lang="en-US" dirty="0" err="1"/>
              <a:t>Pyroelectric</a:t>
            </a:r>
            <a:r>
              <a:rPr lang="en-US" dirty="0"/>
              <a:t>", or "IR </a:t>
            </a:r>
            <a:r>
              <a:rPr lang="en-US" dirty="0" smtClean="0"/>
              <a:t>motion</a:t>
            </a:r>
            <a:r>
              <a:rPr lang="en-US" dirty="0"/>
              <a:t>" sensors</a:t>
            </a:r>
            <a:r>
              <a:rPr lang="en-US" dirty="0" smtClean="0"/>
              <a:t>.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Specifications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Size</a:t>
            </a:r>
            <a:r>
              <a:rPr lang="en-US" dirty="0"/>
              <a:t>: Rectangular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Output</a:t>
            </a:r>
            <a:r>
              <a:rPr lang="en-US" dirty="0"/>
              <a:t>: Digital pulse high (3V) when triggered (motion detected)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Sensitivity </a:t>
            </a:r>
            <a:r>
              <a:rPr lang="en-US" b="1" dirty="0"/>
              <a:t>range</a:t>
            </a:r>
            <a:r>
              <a:rPr lang="en-US" dirty="0"/>
              <a:t>: up to 20 feet (6 meters) 110° x 70° detection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Power supply</a:t>
            </a:r>
            <a:r>
              <a:rPr lang="en-US" dirty="0"/>
              <a:t>: 5V-12V input voltage </a:t>
            </a: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2175" y="1465018"/>
            <a:ext cx="3858882" cy="3296992"/>
          </a:xfrm>
          <a:prstGeom prst="rect">
            <a:avLst/>
          </a:prstGeom>
          <a:gradFill>
            <a:gsLst>
              <a:gs pos="55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77" y="1940407"/>
            <a:ext cx="2318198" cy="179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15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uxton Sketch" pitchFamily="66" charset="0"/>
              </a:rPr>
              <a:t>Working of </a:t>
            </a:r>
            <a:r>
              <a:rPr lang="en-US" dirty="0" err="1">
                <a:latin typeface="Buxton Sketch" pitchFamily="66" charset="0"/>
              </a:rPr>
              <a:t>pir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8086" y="1600200"/>
            <a:ext cx="6567414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663700"/>
            <a:ext cx="2941411" cy="249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4235273"/>
            <a:ext cx="2941411" cy="228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76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538723"/>
            <a:ext cx="8089900" cy="565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93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Theme1" id="{88B7BE2B-9D3F-46F8-9BAB-A2D69E74671C}" vid="{89B6F537-3EB8-409F-BADD-B8207D7704AF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documentManagement/types"/>
    <ds:schemaRef ds:uri="http://purl.org/dc/elements/1.1/"/>
    <ds:schemaRef ds:uri="4873beb7-5857-4685-be1f-d57550cc96cc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513</TotalTime>
  <Words>327</Words>
  <Application>Microsoft Office PowerPoint</Application>
  <PresentationFormat>Custom</PresentationFormat>
  <Paragraphs>59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Theme1</vt:lpstr>
      <vt:lpstr>an iot approach for detection of movement</vt:lpstr>
      <vt:lpstr>Requirments gathering</vt:lpstr>
      <vt:lpstr>Software specification</vt:lpstr>
      <vt:lpstr>Proposed system</vt:lpstr>
      <vt:lpstr>Functional requirments</vt:lpstr>
      <vt:lpstr>RASBERRY PI</vt:lpstr>
      <vt:lpstr>PIR SENSOR</vt:lpstr>
      <vt:lpstr>Working of pir</vt:lpstr>
      <vt:lpstr>PowerPoint Presentation</vt:lpstr>
      <vt:lpstr>SYSTEM DESIGN</vt:lpstr>
      <vt:lpstr>Circuit connection</vt:lpstr>
      <vt:lpstr>Python Code</vt:lpstr>
      <vt:lpstr>output</vt:lpstr>
      <vt:lpstr>PowerPoint Presentation</vt:lpstr>
      <vt:lpstr>frontend</vt:lpstr>
      <vt:lpstr>Admin interface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iot approach for motion detection</dc:title>
  <dc:creator>vignan</dc:creator>
  <cp:lastModifiedBy>vignan</cp:lastModifiedBy>
  <cp:revision>125</cp:revision>
  <dcterms:created xsi:type="dcterms:W3CDTF">2018-02-17T04:00:08Z</dcterms:created>
  <dcterms:modified xsi:type="dcterms:W3CDTF">2018-03-20T10:17:20Z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