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10044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204" algn="l" defTabSz="10044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4405" algn="l" defTabSz="10044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6609" algn="l" defTabSz="10044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08812" algn="l" defTabSz="10044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1015" algn="l" defTabSz="10044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3217" algn="l" defTabSz="10044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5420" algn="l" defTabSz="10044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17623" algn="l" defTabSz="10044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2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6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1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17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DE15-0C9C-4BEB-97E2-E7F79EE638C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C00B-36CD-43A2-A9EF-ACD6A3B8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DE15-0C9C-4BEB-97E2-E7F79EE638C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C00B-36CD-43A2-A9EF-ACD6A3B8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DE15-0C9C-4BEB-97E2-E7F79EE638C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C00B-36CD-43A2-A9EF-ACD6A3B8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DE15-0C9C-4BEB-97E2-E7F79EE638C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C00B-36CD-43A2-A9EF-ACD6A3B8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4"/>
            <a:ext cx="10360501" cy="1362076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6"/>
            <a:ext cx="10360501" cy="150018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2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506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088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11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13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154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176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DE15-0C9C-4BEB-97E2-E7F79EE638C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C00B-36CD-43A2-A9EF-ACD6A3B8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DE15-0C9C-4BEB-97E2-E7F79EE638C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C00B-36CD-43A2-A9EF-ACD6A3B8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5" y="1535115"/>
            <a:ext cx="5385515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2204" indent="0">
              <a:buNone/>
              <a:defRPr sz="2200" b="1"/>
            </a:lvl2pPr>
            <a:lvl3pPr marL="1004405" indent="0">
              <a:buNone/>
              <a:defRPr sz="2000" b="1"/>
            </a:lvl3pPr>
            <a:lvl4pPr marL="1506609" indent="0">
              <a:buNone/>
              <a:defRPr sz="1700" b="1"/>
            </a:lvl4pPr>
            <a:lvl5pPr marL="2008812" indent="0">
              <a:buNone/>
              <a:defRPr sz="1700" b="1"/>
            </a:lvl5pPr>
            <a:lvl6pPr marL="2511015" indent="0">
              <a:buNone/>
              <a:defRPr sz="1700" b="1"/>
            </a:lvl6pPr>
            <a:lvl7pPr marL="3013217" indent="0">
              <a:buNone/>
              <a:defRPr sz="1700" b="1"/>
            </a:lvl7pPr>
            <a:lvl8pPr marL="3515420" indent="0">
              <a:buNone/>
              <a:defRPr sz="1700" b="1"/>
            </a:lvl8pPr>
            <a:lvl9pPr marL="4017623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5" y="2174877"/>
            <a:ext cx="538551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8" y="1535115"/>
            <a:ext cx="5387630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2204" indent="0">
              <a:buNone/>
              <a:defRPr sz="2200" b="1"/>
            </a:lvl2pPr>
            <a:lvl3pPr marL="1004405" indent="0">
              <a:buNone/>
              <a:defRPr sz="2000" b="1"/>
            </a:lvl3pPr>
            <a:lvl4pPr marL="1506609" indent="0">
              <a:buNone/>
              <a:defRPr sz="1700" b="1"/>
            </a:lvl4pPr>
            <a:lvl5pPr marL="2008812" indent="0">
              <a:buNone/>
              <a:defRPr sz="1700" b="1"/>
            </a:lvl5pPr>
            <a:lvl6pPr marL="2511015" indent="0">
              <a:buNone/>
              <a:defRPr sz="1700" b="1"/>
            </a:lvl6pPr>
            <a:lvl7pPr marL="3013217" indent="0">
              <a:buNone/>
              <a:defRPr sz="1700" b="1"/>
            </a:lvl7pPr>
            <a:lvl8pPr marL="3515420" indent="0">
              <a:buNone/>
              <a:defRPr sz="1700" b="1"/>
            </a:lvl8pPr>
            <a:lvl9pPr marL="4017623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8" y="2174877"/>
            <a:ext cx="5387630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DE15-0C9C-4BEB-97E2-E7F79EE638C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C00B-36CD-43A2-A9EF-ACD6A3B8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6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DE15-0C9C-4BEB-97E2-E7F79EE638C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C00B-36CD-43A2-A9EF-ACD6A3B8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DE15-0C9C-4BEB-97E2-E7F79EE638C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C00B-36CD-43A2-A9EF-ACD6A3B8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2"/>
            <a:ext cx="4010040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4" y="273053"/>
            <a:ext cx="6813893" cy="585311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40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02204" indent="0">
              <a:buNone/>
              <a:defRPr sz="1200"/>
            </a:lvl2pPr>
            <a:lvl3pPr marL="1004405" indent="0">
              <a:buNone/>
              <a:defRPr sz="1100"/>
            </a:lvl3pPr>
            <a:lvl4pPr marL="1506609" indent="0">
              <a:buNone/>
              <a:defRPr sz="1000"/>
            </a:lvl4pPr>
            <a:lvl5pPr marL="2008812" indent="0">
              <a:buNone/>
              <a:defRPr sz="1000"/>
            </a:lvl5pPr>
            <a:lvl6pPr marL="2511015" indent="0">
              <a:buNone/>
              <a:defRPr sz="1000"/>
            </a:lvl6pPr>
            <a:lvl7pPr marL="3013217" indent="0">
              <a:buNone/>
              <a:defRPr sz="1000"/>
            </a:lvl7pPr>
            <a:lvl8pPr marL="3515420" indent="0">
              <a:buNone/>
              <a:defRPr sz="1000"/>
            </a:lvl8pPr>
            <a:lvl9pPr marL="40176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DE15-0C9C-4BEB-97E2-E7F79EE638C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C00B-36CD-43A2-A9EF-ACD6A3B8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6"/>
            <a:ext cx="7313295" cy="4114800"/>
          </a:xfrm>
        </p:spPr>
        <p:txBody>
          <a:bodyPr/>
          <a:lstStyle>
            <a:lvl1pPr marL="0" indent="0">
              <a:buNone/>
              <a:defRPr sz="3500"/>
            </a:lvl1pPr>
            <a:lvl2pPr marL="502204" indent="0">
              <a:buNone/>
              <a:defRPr sz="3100"/>
            </a:lvl2pPr>
            <a:lvl3pPr marL="1004405" indent="0">
              <a:buNone/>
              <a:defRPr sz="2700"/>
            </a:lvl3pPr>
            <a:lvl4pPr marL="1506609" indent="0">
              <a:buNone/>
              <a:defRPr sz="2200"/>
            </a:lvl4pPr>
            <a:lvl5pPr marL="2008812" indent="0">
              <a:buNone/>
              <a:defRPr sz="2200"/>
            </a:lvl5pPr>
            <a:lvl6pPr marL="2511015" indent="0">
              <a:buNone/>
              <a:defRPr sz="2200"/>
            </a:lvl6pPr>
            <a:lvl7pPr marL="3013217" indent="0">
              <a:buNone/>
              <a:defRPr sz="2200"/>
            </a:lvl7pPr>
            <a:lvl8pPr marL="3515420" indent="0">
              <a:buNone/>
              <a:defRPr sz="2200"/>
            </a:lvl8pPr>
            <a:lvl9pPr marL="401762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2"/>
          </a:xfrm>
        </p:spPr>
        <p:txBody>
          <a:bodyPr/>
          <a:lstStyle>
            <a:lvl1pPr marL="0" indent="0">
              <a:buNone/>
              <a:defRPr sz="1600"/>
            </a:lvl1pPr>
            <a:lvl2pPr marL="502204" indent="0">
              <a:buNone/>
              <a:defRPr sz="1200"/>
            </a:lvl2pPr>
            <a:lvl3pPr marL="1004405" indent="0">
              <a:buNone/>
              <a:defRPr sz="1100"/>
            </a:lvl3pPr>
            <a:lvl4pPr marL="1506609" indent="0">
              <a:buNone/>
              <a:defRPr sz="1000"/>
            </a:lvl4pPr>
            <a:lvl5pPr marL="2008812" indent="0">
              <a:buNone/>
              <a:defRPr sz="1000"/>
            </a:lvl5pPr>
            <a:lvl6pPr marL="2511015" indent="0">
              <a:buNone/>
              <a:defRPr sz="1000"/>
            </a:lvl6pPr>
            <a:lvl7pPr marL="3013217" indent="0">
              <a:buNone/>
              <a:defRPr sz="1000"/>
            </a:lvl7pPr>
            <a:lvl8pPr marL="3515420" indent="0">
              <a:buNone/>
              <a:defRPr sz="1000"/>
            </a:lvl8pPr>
            <a:lvl9pPr marL="40176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DE15-0C9C-4BEB-97E2-E7F79EE638C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C00B-36CD-43A2-A9EF-ACD6A3B8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100441" tIns="50220" rIns="100441" bIns="502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4"/>
          </a:xfrm>
          <a:prstGeom prst="rect">
            <a:avLst/>
          </a:prstGeom>
        </p:spPr>
        <p:txBody>
          <a:bodyPr vert="horz" lIns="100441" tIns="50220" rIns="100441" bIns="502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6"/>
          </a:xfrm>
          <a:prstGeom prst="rect">
            <a:avLst/>
          </a:prstGeom>
        </p:spPr>
        <p:txBody>
          <a:bodyPr vert="horz" lIns="100441" tIns="50220" rIns="100441" bIns="502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DE15-0C9C-4BEB-97E2-E7F79EE638C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6"/>
          </a:xfrm>
          <a:prstGeom prst="rect">
            <a:avLst/>
          </a:prstGeom>
        </p:spPr>
        <p:txBody>
          <a:bodyPr vert="horz" lIns="100441" tIns="50220" rIns="100441" bIns="502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3"/>
            <a:ext cx="2844059" cy="365126"/>
          </a:xfrm>
          <a:prstGeom prst="rect">
            <a:avLst/>
          </a:prstGeom>
        </p:spPr>
        <p:txBody>
          <a:bodyPr vert="horz" lIns="100441" tIns="50220" rIns="100441" bIns="502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CC00B-36CD-43A2-A9EF-ACD6A3B8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4405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652" indent="-376652" algn="l" defTabSz="100440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6079" indent="-313877" algn="l" defTabSz="10044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508" indent="-251101" algn="l" defTabSz="10044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57711" indent="-251101" algn="l" defTabSz="10044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9913" indent="-251101" algn="l" defTabSz="10044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2116" indent="-251101" algn="l" defTabSz="10044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19" indent="-251101" algn="l" defTabSz="10044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66522" indent="-251101" algn="l" defTabSz="10044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68724" indent="-251101" algn="l" defTabSz="10044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4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204" algn="l" defTabSz="1004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405" algn="l" defTabSz="1004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6609" algn="l" defTabSz="1004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8812" algn="l" defTabSz="1004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015" algn="l" defTabSz="1004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3217" algn="l" defTabSz="1004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5420" algn="l" defTabSz="1004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17623" algn="l" defTabSz="1004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685800"/>
            <a:ext cx="10360501" cy="1524000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b="1" dirty="0" smtClean="0"/>
              <a:t>Prediction of Household sales price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Using Linear Regression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1" y="4800600"/>
            <a:ext cx="5484971" cy="1676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Presented by-</a:t>
            </a:r>
          </a:p>
          <a:p>
            <a:pPr algn="l"/>
            <a:r>
              <a:rPr lang="en-US" sz="2100" dirty="0" smtClean="0">
                <a:solidFill>
                  <a:schemeClr val="tx1"/>
                </a:solidFill>
              </a:rPr>
              <a:t>Naveen </a:t>
            </a:r>
            <a:r>
              <a:rPr lang="en-US" sz="2100" dirty="0" err="1" smtClean="0">
                <a:solidFill>
                  <a:schemeClr val="tx1"/>
                </a:solidFill>
              </a:rPr>
              <a:t>Mechu</a:t>
            </a:r>
            <a:endParaRPr lang="en-US" sz="21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3352800"/>
            <a:ext cx="5638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7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886"/>
            <a:ext cx="12188825" cy="684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8140" y="365128"/>
            <a:ext cx="10512862" cy="6224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Description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3C90-34DB-4359-9A49-E3F2214DA036}" type="slidenum">
              <a:rPr lang="en-IN" smtClean="0"/>
              <a:t>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903249"/>
            <a:ext cx="2362200" cy="577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xplosion 2 9"/>
          <p:cNvSpPr/>
          <p:nvPr/>
        </p:nvSpPr>
        <p:spPr>
          <a:xfrm>
            <a:off x="7008812" y="1905000"/>
            <a:ext cx="2286000" cy="1295400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Missing Values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732" y="1219200"/>
            <a:ext cx="6905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Our goal for this project was to use linear Regression technique</a:t>
            </a:r>
            <a:br>
              <a:rPr lang="en-US" b="1" dirty="0" smtClean="0"/>
            </a:br>
            <a:r>
              <a:rPr lang="en-US" b="1" dirty="0" smtClean="0"/>
              <a:t> to predict/estimate the sale price of house. </a:t>
            </a:r>
            <a:endParaRPr lang="en-US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0" y="2943570"/>
            <a:ext cx="4330359" cy="277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85213" y="2133600"/>
            <a:ext cx="6434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Data set have 81 variables and 1459 observations. 80 explanatory</a:t>
            </a:r>
            <a:br>
              <a:rPr lang="en-US" sz="1800" dirty="0" smtClean="0"/>
            </a:br>
            <a:r>
              <a:rPr lang="en-US" sz="1800" dirty="0" smtClean="0"/>
              <a:t> variables describes almost every aspect to predict sale price</a:t>
            </a:r>
            <a:r>
              <a:rPr lang="en-US" sz="1800" b="1" dirty="0" smtClean="0"/>
              <a:t>.</a:t>
            </a:r>
            <a:endParaRPr lang="en-US" sz="1800" b="1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276600"/>
            <a:ext cx="2114550" cy="219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Bent Arrow 11"/>
          <p:cNvSpPr/>
          <p:nvPr/>
        </p:nvSpPr>
        <p:spPr>
          <a:xfrm>
            <a:off x="8128453" y="1349514"/>
            <a:ext cx="1239211" cy="784086"/>
          </a:xfrm>
          <a:prstGeom prst="ben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51212" y="6067985"/>
            <a:ext cx="6016452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Okay, will ignore variables having more missing values and use KNN to remove where missing values are less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6704012" y="5562599"/>
            <a:ext cx="228600" cy="50538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/>
      <p:bldP spid="18" grpId="0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69" y="32657"/>
            <a:ext cx="10969943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Cleaning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4" descr="C:\Users\Administrator\Pictures\1st l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838200"/>
            <a:ext cx="44958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7" y="5818414"/>
            <a:ext cx="7543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" y="4523014"/>
            <a:ext cx="7546673" cy="63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81" y="1876859"/>
            <a:ext cx="2541388" cy="193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838200"/>
            <a:ext cx="4356920" cy="401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xplosion 2 7"/>
          <p:cNvSpPr/>
          <p:nvPr/>
        </p:nvSpPr>
        <p:spPr>
          <a:xfrm>
            <a:off x="8990012" y="5334000"/>
            <a:ext cx="2514600" cy="1524000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After Cleaning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8228012" y="5887130"/>
            <a:ext cx="990600" cy="417739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515035"/>
            <a:ext cx="6553200" cy="359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61841" y="24267"/>
            <a:ext cx="10969943" cy="661533"/>
          </a:xfrm>
          <a:prstGeom prst="rect">
            <a:avLst/>
          </a:prstGeom>
        </p:spPr>
        <p:txBody>
          <a:bodyPr vert="horz" lIns="100441" tIns="50220" rIns="100441" bIns="50220" rtlCol="0" anchor="ctr">
            <a:normAutofit fontScale="92500" lnSpcReduction="20000"/>
          </a:bodyPr>
          <a:lstStyle>
            <a:lvl1pPr algn="ctr" defTabSz="1004405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Variables Correlation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8" y="4417657"/>
            <a:ext cx="3197512" cy="228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645095"/>
            <a:ext cx="4724400" cy="400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412" y="2222784"/>
            <a:ext cx="1484313" cy="97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12" y="1956084"/>
            <a:ext cx="11906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27812" y="5110227"/>
            <a:ext cx="537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Scatterplot between </a:t>
            </a:r>
            <a:r>
              <a:rPr lang="en-US" sz="1800" dirty="0" err="1"/>
              <a:t>S</a:t>
            </a:r>
            <a:r>
              <a:rPr lang="en-US" sz="1800" dirty="0" err="1" smtClean="0"/>
              <a:t>ale_Price</a:t>
            </a:r>
            <a:r>
              <a:rPr lang="en-US" sz="1800" dirty="0" smtClean="0"/>
              <a:t> and Construction_Year</a:t>
            </a:r>
            <a:br>
              <a:rPr lang="en-US" sz="1800" dirty="0" smtClean="0"/>
            </a:br>
            <a:r>
              <a:rPr lang="en-US" sz="1800" dirty="0" smtClean="0"/>
              <a:t> shows </a:t>
            </a:r>
            <a:r>
              <a:rPr lang="en-US" sz="1800" dirty="0" err="1" smtClean="0"/>
              <a:t>Sale_Price</a:t>
            </a:r>
            <a:r>
              <a:rPr lang="en-US" sz="1800" dirty="0" smtClean="0"/>
              <a:t> Increases with increase in construction year and Basement heights of houses is also increasing</a:t>
            </a:r>
            <a:endParaRPr lang="en-US" sz="1800" dirty="0"/>
          </a:p>
        </p:txBody>
      </p:sp>
      <p:sp>
        <p:nvSpPr>
          <p:cNvPr id="4" name="Cloud 3"/>
          <p:cNvSpPr/>
          <p:nvPr/>
        </p:nvSpPr>
        <p:spPr>
          <a:xfrm>
            <a:off x="3732212" y="4727909"/>
            <a:ext cx="2019300" cy="129189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all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variables are positively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correlated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0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1841" y="24267"/>
            <a:ext cx="10969943" cy="1143000"/>
          </a:xfrm>
          <a:prstGeom prst="rect">
            <a:avLst/>
          </a:prstGeom>
        </p:spPr>
        <p:txBody>
          <a:bodyPr vert="horz" lIns="100441" tIns="50220" rIns="100441" bIns="50220" rtlCol="0" anchor="ctr">
            <a:normAutofit/>
          </a:bodyPr>
          <a:lstStyle>
            <a:lvl1pPr algn="ctr" defTabSz="1004405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Data Processing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38" y="1058752"/>
            <a:ext cx="52673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53" y="995933"/>
            <a:ext cx="44767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38" y="3158276"/>
            <a:ext cx="5435064" cy="183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loud 13"/>
          <p:cNvSpPr/>
          <p:nvPr/>
        </p:nvSpPr>
        <p:spPr>
          <a:xfrm>
            <a:off x="9767352" y="5029200"/>
            <a:ext cx="1673451" cy="138053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Barplot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just for fun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16432902">
            <a:off x="9182251" y="5025988"/>
            <a:ext cx="489760" cy="690265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861405"/>
            <a:ext cx="1757362" cy="56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3" y="3457218"/>
            <a:ext cx="1786539" cy="58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3912254"/>
            <a:ext cx="13620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3612" y="3512144"/>
            <a:ext cx="1536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 dataset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17650" y="5833456"/>
            <a:ext cx="2708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 dataset predictions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430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5" grpId="0" animBg="1"/>
      <p:bldP spid="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1841" y="24267"/>
            <a:ext cx="10969943" cy="1143000"/>
          </a:xfrm>
          <a:prstGeom prst="rect">
            <a:avLst/>
          </a:prstGeom>
        </p:spPr>
        <p:txBody>
          <a:bodyPr vert="horz" lIns="100441" tIns="50220" rIns="100441" bIns="50220" rtlCol="0" anchor="ctr">
            <a:normAutofit/>
          </a:bodyPr>
          <a:lstStyle>
            <a:lvl1pPr algn="ctr" defTabSz="1004405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Selection of variables for Models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29087"/>
              </p:ext>
            </p:extLst>
          </p:nvPr>
        </p:nvGraphicFramePr>
        <p:xfrm>
          <a:off x="227012" y="2743200"/>
          <a:ext cx="42672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r>
                        <a:rPr lang="en-US" baseline="0" dirty="0" smtClean="0"/>
                        <a:t>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effectLst/>
                        </a:rPr>
                        <a:t>Overall_Material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smtClean="0">
                          <a:effectLst/>
                        </a:rPr>
                        <a:t>Total_Basement_Area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3. Grade_Living_Area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4. Garage_Size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5. Construction_Year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2412" y="218293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Model 1</a:t>
            </a:r>
            <a:endParaRPr lang="en-US" sz="24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12721"/>
              </p:ext>
            </p:extLst>
          </p:nvPr>
        </p:nvGraphicFramePr>
        <p:xfrm>
          <a:off x="7466012" y="2651760"/>
          <a:ext cx="44958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r>
                        <a:rPr lang="en-US" baseline="0" dirty="0" smtClean="0"/>
                        <a:t>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effectLst/>
                        </a:rPr>
                        <a:t>Grade_Living_Area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smtClean="0">
                          <a:effectLst/>
                        </a:rPr>
                        <a:t>Total_Basement_Area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3. Overall_Material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69770" y="217545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Model 2</a:t>
            </a:r>
            <a:endParaRPr lang="en-US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370012" y="1167267"/>
            <a:ext cx="9973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selected 5 Independent and 1 dependent variables for Model 1 and 3 Independent </a:t>
            </a:r>
            <a:br>
              <a:rPr lang="en-US" dirty="0" smtClean="0"/>
            </a:br>
            <a:r>
              <a:rPr lang="en-US" dirty="0" smtClean="0"/>
              <a:t>and 1 Dependent variable for Model 2. We screens variables based on correlation coefficients </a:t>
            </a:r>
            <a:br>
              <a:rPr lang="en-US" dirty="0" smtClean="0"/>
            </a:br>
            <a:r>
              <a:rPr lang="en-US" dirty="0" smtClean="0"/>
              <a:t>with Sales_Price and amount of variability explained by the model(R-Square).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28629"/>
              </p:ext>
            </p:extLst>
          </p:nvPr>
        </p:nvGraphicFramePr>
        <p:xfrm>
          <a:off x="1065212" y="5715000"/>
          <a:ext cx="2895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005"/>
                <a:gridCol w="7825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Model1 R-Square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10204"/>
              </p:ext>
            </p:extLst>
          </p:nvPr>
        </p:nvGraphicFramePr>
        <p:xfrm>
          <a:off x="8609012" y="5290457"/>
          <a:ext cx="2895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005"/>
                <a:gridCol w="7825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Model2 R-Square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3" y="2667000"/>
            <a:ext cx="287654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92" y="1167267"/>
            <a:ext cx="6351020" cy="386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61841" y="24267"/>
            <a:ext cx="10969943" cy="1143000"/>
          </a:xfrm>
          <a:prstGeom prst="rect">
            <a:avLst/>
          </a:prstGeom>
        </p:spPr>
        <p:txBody>
          <a:bodyPr vert="horz" lIns="100441" tIns="50220" rIns="100441" bIns="50220" rtlCol="0" anchor="ctr">
            <a:normAutofit/>
          </a:bodyPr>
          <a:lstStyle>
            <a:lvl1pPr algn="ctr" defTabSz="1004405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Prediction using Model 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" y="3389102"/>
            <a:ext cx="5348287" cy="139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" y="2488746"/>
            <a:ext cx="534828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4" y="1752600"/>
            <a:ext cx="5304517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45291"/>
              </p:ext>
            </p:extLst>
          </p:nvPr>
        </p:nvGraphicFramePr>
        <p:xfrm>
          <a:off x="60324" y="4953000"/>
          <a:ext cx="31833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3"/>
                <a:gridCol w="1172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81282.09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33" y="5562600"/>
            <a:ext cx="651124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01" y="5197690"/>
            <a:ext cx="1818347" cy="156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6" y="1143000"/>
            <a:ext cx="41624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7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16" y="1143000"/>
            <a:ext cx="647509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4212" y="0"/>
            <a:ext cx="10969943" cy="1143000"/>
          </a:xfrm>
          <a:prstGeom prst="rect">
            <a:avLst/>
          </a:prstGeom>
        </p:spPr>
        <p:txBody>
          <a:bodyPr vert="horz" lIns="100441" tIns="50220" rIns="100441" bIns="50220" rtlCol="0" anchor="ctr">
            <a:normAutofit/>
          </a:bodyPr>
          <a:lstStyle>
            <a:lvl1pPr algn="ctr" defTabSz="1004405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Prediction using Model 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724025"/>
            <a:ext cx="51816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2581275"/>
            <a:ext cx="51816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4" y="3461657"/>
            <a:ext cx="520496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06688"/>
              </p:ext>
            </p:extLst>
          </p:nvPr>
        </p:nvGraphicFramePr>
        <p:xfrm>
          <a:off x="167821" y="4800600"/>
          <a:ext cx="31833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3"/>
                <a:gridCol w="1172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80611.54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" y="5638800"/>
            <a:ext cx="654231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5334000"/>
            <a:ext cx="3505199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" y="1143000"/>
            <a:ext cx="3981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68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0"/>
            <a:ext cx="10969943" cy="1143000"/>
          </a:xfrm>
          <a:prstGeom prst="rect">
            <a:avLst/>
          </a:prstGeom>
        </p:spPr>
        <p:txBody>
          <a:bodyPr vert="horz" lIns="100441" tIns="50220" rIns="100441" bIns="50220" rtlCol="0" anchor="ctr">
            <a:normAutofit/>
          </a:bodyPr>
          <a:lstStyle>
            <a:lvl1pPr algn="ctr" defTabSz="1004405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44" y="1371600"/>
            <a:ext cx="55816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5524500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07680" y="990599"/>
            <a:ext cx="3460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Error while using Model 2</a:t>
            </a:r>
            <a:endParaRPr lang="en-US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00185" y="990600"/>
            <a:ext cx="3460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Error while using Model 1</a:t>
            </a:r>
            <a:endParaRPr lang="en-US" sz="2400" b="1" u="sn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3212" y="4171007"/>
            <a:ext cx="10969943" cy="838200"/>
          </a:xfrm>
          <a:prstGeom prst="rect">
            <a:avLst/>
          </a:prstGeom>
        </p:spPr>
        <p:txBody>
          <a:bodyPr vert="horz" lIns="100441" tIns="50220" rIns="100441" bIns="50220" rtlCol="0" anchor="ctr">
            <a:normAutofit/>
          </a:bodyPr>
          <a:lstStyle>
            <a:lvl1pPr algn="ctr" defTabSz="1004405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0418" y="3457545"/>
            <a:ext cx="8035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Scatter Plot of Errors using Model1 and Model2 shows both model follows- </a:t>
            </a:r>
            <a:br>
              <a:rPr lang="en-US" dirty="0" smtClean="0"/>
            </a:br>
            <a:r>
              <a:rPr lang="en-US" dirty="0" smtClean="0"/>
              <a:t>Normality, Linearity, Independence of Error and Constant of variance.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185" y="5181600"/>
            <a:ext cx="7821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presented Models for predicting Sales_Price of houses are good and</a:t>
            </a:r>
            <a:br>
              <a:rPr lang="en-US" dirty="0" smtClean="0"/>
            </a:br>
            <a:r>
              <a:rPr lang="en-US" dirty="0" smtClean="0"/>
              <a:t>will give more scientific approach to predict.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3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191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Prediction of Household sales price Using Linear Regression </vt:lpstr>
      <vt:lpstr>Data Description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Naveen mechu</cp:lastModifiedBy>
  <cp:revision>46</cp:revision>
  <dcterms:created xsi:type="dcterms:W3CDTF">2020-04-07T06:02:48Z</dcterms:created>
  <dcterms:modified xsi:type="dcterms:W3CDTF">2020-07-17T03:04:22Z</dcterms:modified>
</cp:coreProperties>
</file>