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D10D"/>
    <a:srgbClr val="6600FF"/>
    <a:srgbClr val="FF00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344"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86F5FD-917D-4F9D-AAE6-A04E73778BEB}" type="datetimeFigureOut">
              <a:rPr lang="en-US" smtClean="0"/>
              <a:t>30/03/2017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CD8F2-2D55-4977-B94D-43E84A810D1A}" type="slidenum">
              <a:rPr lang="en-US" smtClean="0"/>
              <a:t>‹#›</a:t>
            </a:fld>
            <a:endParaRPr lang="en-US"/>
          </a:p>
        </p:txBody>
      </p:sp>
    </p:spTree>
    <p:extLst>
      <p:ext uri="{BB962C8B-B14F-4D97-AF65-F5344CB8AC3E}">
        <p14:creationId xmlns:p14="http://schemas.microsoft.com/office/powerpoint/2010/main" val="4111048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6F5FD-917D-4F9D-AAE6-A04E73778BEB}" type="datetimeFigureOut">
              <a:rPr lang="en-US" smtClean="0"/>
              <a:t>30/03/2017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CD8F2-2D55-4977-B94D-43E84A810D1A}" type="slidenum">
              <a:rPr lang="en-US" smtClean="0"/>
              <a:t>‹#›</a:t>
            </a:fld>
            <a:endParaRPr lang="en-US"/>
          </a:p>
        </p:txBody>
      </p:sp>
    </p:spTree>
    <p:extLst>
      <p:ext uri="{BB962C8B-B14F-4D97-AF65-F5344CB8AC3E}">
        <p14:creationId xmlns:p14="http://schemas.microsoft.com/office/powerpoint/2010/main" val="425250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6F5FD-917D-4F9D-AAE6-A04E73778BEB}" type="datetimeFigureOut">
              <a:rPr lang="en-US" smtClean="0"/>
              <a:t>30/03/2017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CD8F2-2D55-4977-B94D-43E84A810D1A}" type="slidenum">
              <a:rPr lang="en-US" smtClean="0"/>
              <a:t>‹#›</a:t>
            </a:fld>
            <a:endParaRPr lang="en-US"/>
          </a:p>
        </p:txBody>
      </p:sp>
    </p:spTree>
    <p:extLst>
      <p:ext uri="{BB962C8B-B14F-4D97-AF65-F5344CB8AC3E}">
        <p14:creationId xmlns:p14="http://schemas.microsoft.com/office/powerpoint/2010/main" val="328053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6F5FD-917D-4F9D-AAE6-A04E73778BEB}" type="datetimeFigureOut">
              <a:rPr lang="en-US" smtClean="0"/>
              <a:t>30/03/2017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CD8F2-2D55-4977-B94D-43E84A810D1A}" type="slidenum">
              <a:rPr lang="en-US" smtClean="0"/>
              <a:t>‹#›</a:t>
            </a:fld>
            <a:endParaRPr lang="en-US"/>
          </a:p>
        </p:txBody>
      </p:sp>
    </p:spTree>
    <p:extLst>
      <p:ext uri="{BB962C8B-B14F-4D97-AF65-F5344CB8AC3E}">
        <p14:creationId xmlns:p14="http://schemas.microsoft.com/office/powerpoint/2010/main" val="321010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6F5FD-917D-4F9D-AAE6-A04E73778BEB}" type="datetimeFigureOut">
              <a:rPr lang="en-US" smtClean="0"/>
              <a:t>30/03/2017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CD8F2-2D55-4977-B94D-43E84A810D1A}" type="slidenum">
              <a:rPr lang="en-US" smtClean="0"/>
              <a:t>‹#›</a:t>
            </a:fld>
            <a:endParaRPr lang="en-US"/>
          </a:p>
        </p:txBody>
      </p:sp>
    </p:spTree>
    <p:extLst>
      <p:ext uri="{BB962C8B-B14F-4D97-AF65-F5344CB8AC3E}">
        <p14:creationId xmlns:p14="http://schemas.microsoft.com/office/powerpoint/2010/main" val="73668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86F5FD-917D-4F9D-AAE6-A04E73778BEB}" type="datetimeFigureOut">
              <a:rPr lang="en-US" smtClean="0"/>
              <a:t>30/03/2017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CD8F2-2D55-4977-B94D-43E84A810D1A}" type="slidenum">
              <a:rPr lang="en-US" smtClean="0"/>
              <a:t>‹#›</a:t>
            </a:fld>
            <a:endParaRPr lang="en-US"/>
          </a:p>
        </p:txBody>
      </p:sp>
    </p:spTree>
    <p:extLst>
      <p:ext uri="{BB962C8B-B14F-4D97-AF65-F5344CB8AC3E}">
        <p14:creationId xmlns:p14="http://schemas.microsoft.com/office/powerpoint/2010/main" val="15834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86F5FD-917D-4F9D-AAE6-A04E73778BEB}" type="datetimeFigureOut">
              <a:rPr lang="en-US" smtClean="0"/>
              <a:t>30/03/2017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9CD8F2-2D55-4977-B94D-43E84A810D1A}" type="slidenum">
              <a:rPr lang="en-US" smtClean="0"/>
              <a:t>‹#›</a:t>
            </a:fld>
            <a:endParaRPr lang="en-US"/>
          </a:p>
        </p:txBody>
      </p:sp>
    </p:spTree>
    <p:extLst>
      <p:ext uri="{BB962C8B-B14F-4D97-AF65-F5344CB8AC3E}">
        <p14:creationId xmlns:p14="http://schemas.microsoft.com/office/powerpoint/2010/main" val="79361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86F5FD-917D-4F9D-AAE6-A04E73778BEB}" type="datetimeFigureOut">
              <a:rPr lang="en-US" smtClean="0"/>
              <a:t>30/03/2017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9CD8F2-2D55-4977-B94D-43E84A810D1A}" type="slidenum">
              <a:rPr lang="en-US" smtClean="0"/>
              <a:t>‹#›</a:t>
            </a:fld>
            <a:endParaRPr lang="en-US"/>
          </a:p>
        </p:txBody>
      </p:sp>
    </p:spTree>
    <p:extLst>
      <p:ext uri="{BB962C8B-B14F-4D97-AF65-F5344CB8AC3E}">
        <p14:creationId xmlns:p14="http://schemas.microsoft.com/office/powerpoint/2010/main" val="165312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6F5FD-917D-4F9D-AAE6-A04E73778BEB}" type="datetimeFigureOut">
              <a:rPr lang="en-US" smtClean="0"/>
              <a:t>30/03/2017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9CD8F2-2D55-4977-B94D-43E84A810D1A}" type="slidenum">
              <a:rPr lang="en-US" smtClean="0"/>
              <a:t>‹#›</a:t>
            </a:fld>
            <a:endParaRPr lang="en-US"/>
          </a:p>
        </p:txBody>
      </p:sp>
    </p:spTree>
    <p:extLst>
      <p:ext uri="{BB962C8B-B14F-4D97-AF65-F5344CB8AC3E}">
        <p14:creationId xmlns:p14="http://schemas.microsoft.com/office/powerpoint/2010/main" val="102620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86F5FD-917D-4F9D-AAE6-A04E73778BEB}" type="datetimeFigureOut">
              <a:rPr lang="en-US" smtClean="0"/>
              <a:t>30/03/2017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CD8F2-2D55-4977-B94D-43E84A810D1A}" type="slidenum">
              <a:rPr lang="en-US" smtClean="0"/>
              <a:t>‹#›</a:t>
            </a:fld>
            <a:endParaRPr lang="en-US"/>
          </a:p>
        </p:txBody>
      </p:sp>
    </p:spTree>
    <p:extLst>
      <p:ext uri="{BB962C8B-B14F-4D97-AF65-F5344CB8AC3E}">
        <p14:creationId xmlns:p14="http://schemas.microsoft.com/office/powerpoint/2010/main" val="178061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86F5FD-917D-4F9D-AAE6-A04E73778BEB}" type="datetimeFigureOut">
              <a:rPr lang="en-US" smtClean="0"/>
              <a:t>30/03/2017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CD8F2-2D55-4977-B94D-43E84A810D1A}" type="slidenum">
              <a:rPr lang="en-US" smtClean="0"/>
              <a:t>‹#›</a:t>
            </a:fld>
            <a:endParaRPr lang="en-US"/>
          </a:p>
        </p:txBody>
      </p:sp>
    </p:spTree>
    <p:extLst>
      <p:ext uri="{BB962C8B-B14F-4D97-AF65-F5344CB8AC3E}">
        <p14:creationId xmlns:p14="http://schemas.microsoft.com/office/powerpoint/2010/main" val="356883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6F5FD-917D-4F9D-AAE6-A04E73778BEB}" type="datetimeFigureOut">
              <a:rPr lang="en-US" smtClean="0"/>
              <a:t>30/03/2017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CD8F2-2D55-4977-B94D-43E84A810D1A}" type="slidenum">
              <a:rPr lang="en-US" smtClean="0"/>
              <a:t>‹#›</a:t>
            </a:fld>
            <a:endParaRPr lang="en-US"/>
          </a:p>
        </p:txBody>
      </p:sp>
    </p:spTree>
    <p:extLst>
      <p:ext uri="{BB962C8B-B14F-4D97-AF65-F5344CB8AC3E}">
        <p14:creationId xmlns:p14="http://schemas.microsoft.com/office/powerpoint/2010/main" val="1745231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Homepage" TargetMode="External"/><Relationship Id="rId3" Type="http://schemas.openxmlformats.org/officeDocument/2006/relationships/hyperlink" Target="http://en.wikipedia.org/wiki/Web_server" TargetMode="External"/><Relationship Id="rId7" Type="http://schemas.openxmlformats.org/officeDocument/2006/relationships/hyperlink" Target="http://en.wikipedia.org/wiki/URL" TargetMode="External"/><Relationship Id="rId2" Type="http://schemas.openxmlformats.org/officeDocument/2006/relationships/hyperlink" Target="http://en.wikipedia.org/wiki/Web_page" TargetMode="External"/><Relationship Id="rId1" Type="http://schemas.openxmlformats.org/officeDocument/2006/relationships/slideLayout" Target="../slideLayouts/slideLayout2.xml"/><Relationship Id="rId6" Type="http://schemas.openxmlformats.org/officeDocument/2006/relationships/hyperlink" Target="http://en.wikipedia.org/wiki/LAN" TargetMode="External"/><Relationship Id="rId5" Type="http://schemas.openxmlformats.org/officeDocument/2006/relationships/hyperlink" Target="http://en.wikipedia.org/wiki/Cell_phone" TargetMode="External"/><Relationship Id="rId10" Type="http://schemas.openxmlformats.org/officeDocument/2006/relationships/hyperlink" Target="http://en.wikipedia.org/wiki/Web_traffic" TargetMode="External"/><Relationship Id="rId4" Type="http://schemas.openxmlformats.org/officeDocument/2006/relationships/hyperlink" Target="http://en.wikipedia.org/wiki/Internet" TargetMode="External"/><Relationship Id="rId9" Type="http://schemas.openxmlformats.org/officeDocument/2006/relationships/hyperlink" Target="http://en.wikipedia.org/wiki/Hyper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www.bookshare.org/browse/book/257531?returnPath=L3NlYXJjaD9rZXl3b3JkPURyLiBOb3JtYW4gQ29vbWJzJnNlYXJjaD1TZWFyY2g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981199"/>
          </a:xfrm>
        </p:spPr>
        <p:txBody>
          <a:bodyPr>
            <a:noAutofit/>
          </a:bodyPr>
          <a:lstStyle/>
          <a:p>
            <a:r>
              <a:rPr lang="en-IN" sz="6600" dirty="0"/>
              <a:t> </a:t>
            </a:r>
            <a:r>
              <a:rPr lang="en-IN" sz="6600" b="1" u="sng" dirty="0">
                <a:solidFill>
                  <a:srgbClr val="FF0000"/>
                </a:solidFill>
              </a:rPr>
              <a:t>Design of  College Webpage</a:t>
            </a:r>
            <a:endParaRPr lang="en-US" sz="6600" dirty="0">
              <a:solidFill>
                <a:srgbClr val="FF0000"/>
              </a:solidFill>
            </a:endParaRPr>
          </a:p>
        </p:txBody>
      </p:sp>
      <p:sp>
        <p:nvSpPr>
          <p:cNvPr id="3" name="Subtitle 2"/>
          <p:cNvSpPr>
            <a:spLocks noGrp="1"/>
          </p:cNvSpPr>
          <p:nvPr>
            <p:ph type="subTitle" idx="1"/>
          </p:nvPr>
        </p:nvSpPr>
        <p:spPr>
          <a:xfrm>
            <a:off x="1371600" y="2590800"/>
            <a:ext cx="6400800" cy="1143000"/>
          </a:xfrm>
        </p:spPr>
        <p:txBody>
          <a:bodyPr>
            <a:normAutofit fontScale="70000" lnSpcReduction="20000"/>
          </a:bodyPr>
          <a:lstStyle/>
          <a:p>
            <a:r>
              <a:rPr lang="en-IN" sz="7000" dirty="0">
                <a:solidFill>
                  <a:srgbClr val="00FFFF"/>
                </a:solidFill>
              </a:rPr>
              <a:t>Mini Modelling Project </a:t>
            </a:r>
            <a:endParaRPr lang="en-IN" sz="7000" dirty="0" smtClean="0">
              <a:solidFill>
                <a:srgbClr val="00FFFF"/>
              </a:solidFill>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86232035"/>
              </p:ext>
            </p:extLst>
          </p:nvPr>
        </p:nvGraphicFramePr>
        <p:xfrm>
          <a:off x="762000" y="3810000"/>
          <a:ext cx="7162800" cy="2743200"/>
        </p:xfrm>
        <a:graphic>
          <a:graphicData uri="http://schemas.openxmlformats.org/drawingml/2006/table">
            <a:tbl>
              <a:tblPr firstRow="1" firstCol="1" bandRow="1">
                <a:tableStyleId>{5C22544A-7EE6-4342-B048-85BDC9FD1C3A}</a:tableStyleId>
              </a:tblPr>
              <a:tblGrid>
                <a:gridCol w="3810000"/>
                <a:gridCol w="3352800"/>
              </a:tblGrid>
              <a:tr h="457200">
                <a:tc>
                  <a:txBody>
                    <a:bodyPr/>
                    <a:lstStyle/>
                    <a:p>
                      <a:pPr marL="0" marR="0" algn="ctr">
                        <a:lnSpc>
                          <a:spcPct val="115000"/>
                        </a:lnSpc>
                        <a:spcBef>
                          <a:spcPts val="0"/>
                        </a:spcBef>
                        <a:spcAft>
                          <a:spcPts val="0"/>
                        </a:spcAft>
                      </a:pPr>
                      <a:r>
                        <a:rPr lang="en-IN" sz="2800" dirty="0">
                          <a:effectLst/>
                        </a:rPr>
                        <a:t>Name</a:t>
                      </a:r>
                      <a:endParaRPr lang="en-US" sz="2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800" dirty="0">
                          <a:effectLst/>
                        </a:rPr>
                        <a:t>Class/Roll No</a:t>
                      </a:r>
                      <a:endParaRPr lang="en-US" sz="2800" dirty="0">
                        <a:effectLst/>
                        <a:latin typeface="Calibri"/>
                        <a:ea typeface="Calibri"/>
                        <a:cs typeface="Times New Roman"/>
                      </a:endParaRPr>
                    </a:p>
                  </a:txBody>
                  <a:tcPr marL="68580" marR="68580" marT="0" marB="0"/>
                </a:tc>
              </a:tr>
              <a:tr h="457200">
                <a:tc>
                  <a:txBody>
                    <a:bodyPr/>
                    <a:lstStyle/>
                    <a:p>
                      <a:pPr marL="0" marR="0" algn="l">
                        <a:lnSpc>
                          <a:spcPct val="115000"/>
                        </a:lnSpc>
                        <a:spcBef>
                          <a:spcPts val="0"/>
                        </a:spcBef>
                        <a:spcAft>
                          <a:spcPts val="0"/>
                        </a:spcAft>
                      </a:pPr>
                      <a:r>
                        <a:rPr lang="en-IN" sz="2400" dirty="0">
                          <a:effectLst/>
                        </a:rPr>
                        <a:t>Sachin Mane</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A-28</a:t>
                      </a:r>
                      <a:endParaRPr lang="en-US" sz="2000" dirty="0">
                        <a:effectLst/>
                        <a:latin typeface="Calibri"/>
                        <a:ea typeface="Calibri"/>
                        <a:cs typeface="Times New Roman"/>
                      </a:endParaRPr>
                    </a:p>
                  </a:txBody>
                  <a:tcPr marL="68580" marR="68580" marT="0" marB="0"/>
                </a:tc>
              </a:tr>
              <a:tr h="42367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2400" dirty="0">
                          <a:effectLst/>
                        </a:rPr>
                        <a:t>Naveen </a:t>
                      </a:r>
                      <a:r>
                        <a:rPr lang="en-IN" sz="2400" dirty="0" err="1" smtClean="0">
                          <a:effectLst/>
                        </a:rPr>
                        <a:t>Menon</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A-29</a:t>
                      </a:r>
                      <a:endParaRPr lang="en-US" sz="2000" dirty="0">
                        <a:effectLst/>
                        <a:latin typeface="Calibri"/>
                        <a:ea typeface="Calibri"/>
                        <a:cs typeface="Times New Roman"/>
                      </a:endParaRPr>
                    </a:p>
                  </a:txBody>
                  <a:tcPr marL="68580" marR="68580" marT="0" marB="0"/>
                </a:tc>
              </a:tr>
              <a:tr h="457200">
                <a:tc>
                  <a:txBody>
                    <a:bodyPr/>
                    <a:lstStyle/>
                    <a:p>
                      <a:pPr marL="0" marR="0">
                        <a:lnSpc>
                          <a:spcPct val="115000"/>
                        </a:lnSpc>
                        <a:spcBef>
                          <a:spcPts val="0"/>
                        </a:spcBef>
                        <a:spcAft>
                          <a:spcPts val="0"/>
                        </a:spcAft>
                      </a:pPr>
                      <a:r>
                        <a:rPr lang="en-IN" sz="2400" dirty="0" err="1">
                          <a:effectLst/>
                        </a:rPr>
                        <a:t>Arbaz</a:t>
                      </a:r>
                      <a:r>
                        <a:rPr lang="en-IN" sz="2400" dirty="0">
                          <a:effectLst/>
                        </a:rPr>
                        <a:t> </a:t>
                      </a:r>
                      <a:r>
                        <a:rPr lang="en-IN" sz="2400" dirty="0" err="1">
                          <a:effectLst/>
                        </a:rPr>
                        <a:t>Naikude</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A-30</a:t>
                      </a:r>
                      <a:endParaRPr lang="en-US" sz="2000" dirty="0">
                        <a:effectLst/>
                        <a:latin typeface="Calibri"/>
                        <a:ea typeface="Calibri"/>
                        <a:cs typeface="Times New Roman"/>
                      </a:endParaRPr>
                    </a:p>
                  </a:txBody>
                  <a:tcPr marL="68580" marR="68580" marT="0" marB="0"/>
                </a:tc>
              </a:tr>
              <a:tr h="457200">
                <a:tc>
                  <a:txBody>
                    <a:bodyPr/>
                    <a:lstStyle/>
                    <a:p>
                      <a:pPr marL="0" marR="0">
                        <a:lnSpc>
                          <a:spcPct val="115000"/>
                        </a:lnSpc>
                        <a:spcBef>
                          <a:spcPts val="0"/>
                        </a:spcBef>
                        <a:spcAft>
                          <a:spcPts val="0"/>
                        </a:spcAft>
                      </a:pPr>
                      <a:r>
                        <a:rPr lang="en-IN" sz="2400" dirty="0" err="1">
                          <a:effectLst/>
                        </a:rPr>
                        <a:t>Divyank</a:t>
                      </a:r>
                      <a:r>
                        <a:rPr lang="en-IN" sz="2400" dirty="0">
                          <a:effectLst/>
                        </a:rPr>
                        <a:t> </a:t>
                      </a:r>
                      <a:r>
                        <a:rPr lang="en-IN" sz="2400" dirty="0" err="1">
                          <a:effectLst/>
                        </a:rPr>
                        <a:t>Nigade</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A-31</a:t>
                      </a:r>
                      <a:endParaRPr lang="en-US" sz="2000" dirty="0">
                        <a:effectLst/>
                        <a:latin typeface="Calibri"/>
                        <a:ea typeface="Calibri"/>
                        <a:cs typeface="Times New Roman"/>
                      </a:endParaRPr>
                    </a:p>
                  </a:txBody>
                  <a:tcPr marL="68580" marR="68580" marT="0" marB="0"/>
                </a:tc>
              </a:tr>
              <a:tr h="457200">
                <a:tc>
                  <a:txBody>
                    <a:bodyPr/>
                    <a:lstStyle/>
                    <a:p>
                      <a:pPr marL="0" marR="0" algn="l">
                        <a:lnSpc>
                          <a:spcPct val="115000"/>
                        </a:lnSpc>
                        <a:spcBef>
                          <a:spcPts val="0"/>
                        </a:spcBef>
                        <a:spcAft>
                          <a:spcPts val="0"/>
                        </a:spcAft>
                      </a:pPr>
                      <a:r>
                        <a:rPr lang="en-IN" sz="2400" dirty="0" err="1">
                          <a:effectLst/>
                        </a:rPr>
                        <a:t>Aayuka</a:t>
                      </a:r>
                      <a:r>
                        <a:rPr lang="en-IN" sz="2400" dirty="0">
                          <a:effectLst/>
                        </a:rPr>
                        <a:t> </a:t>
                      </a:r>
                      <a:r>
                        <a:rPr lang="en-IN" sz="2400" dirty="0" err="1">
                          <a:effectLst/>
                        </a:rPr>
                        <a:t>Nirawde</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A-32</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0082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74638"/>
            <a:ext cx="8305800" cy="6049962"/>
          </a:xfrm>
        </p:spPr>
        <p:txBody>
          <a:bodyPr>
            <a:normAutofit/>
          </a:bodyPr>
          <a:lstStyle/>
          <a:p>
            <a:r>
              <a:rPr lang="en-US" sz="9600" b="1" i="1" dirty="0" smtClean="0">
                <a:solidFill>
                  <a:srgbClr val="FF0000"/>
                </a:solidFill>
                <a:effectLst>
                  <a:outerShdw blurRad="38100" dist="38100" dir="2700000" algn="tl">
                    <a:srgbClr val="000000">
                      <a:alpha val="43137"/>
                    </a:srgbClr>
                  </a:outerShdw>
                </a:effectLst>
              </a:rPr>
              <a:t>THANK   YOU</a:t>
            </a:r>
            <a:endParaRPr lang="en-US" sz="96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119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248400"/>
          </a:xfrm>
        </p:spPr>
        <p:txBody>
          <a:bodyPr>
            <a:normAutofit fontScale="85000" lnSpcReduction="20000"/>
          </a:bodyPr>
          <a:lstStyle/>
          <a:p>
            <a:pPr marL="0" indent="0" algn="ctr">
              <a:buNone/>
            </a:pPr>
            <a:r>
              <a:rPr lang="en-IN" sz="7100" b="1" dirty="0" err="1" smtClean="0">
                <a:solidFill>
                  <a:srgbClr val="7030A0"/>
                </a:solidFill>
              </a:rPr>
              <a:t>G.H.Raisoni</a:t>
            </a:r>
            <a:r>
              <a:rPr lang="en-IN" sz="7100" b="1" dirty="0" smtClean="0">
                <a:solidFill>
                  <a:srgbClr val="7030A0"/>
                </a:solidFill>
              </a:rPr>
              <a:t> </a:t>
            </a:r>
            <a:r>
              <a:rPr lang="en-IN" sz="7100" b="1" dirty="0">
                <a:solidFill>
                  <a:srgbClr val="7030A0"/>
                </a:solidFill>
              </a:rPr>
              <a:t>College Of Engineering &amp; </a:t>
            </a:r>
            <a:r>
              <a:rPr lang="en-IN" sz="7100" b="1" dirty="0" smtClean="0">
                <a:solidFill>
                  <a:srgbClr val="7030A0"/>
                </a:solidFill>
              </a:rPr>
              <a:t>Management    </a:t>
            </a:r>
            <a:r>
              <a:rPr lang="en-IN" sz="7100" b="1" dirty="0" err="1" smtClean="0">
                <a:solidFill>
                  <a:srgbClr val="7030A0"/>
                </a:solidFill>
              </a:rPr>
              <a:t>Wagholi,Pune</a:t>
            </a:r>
            <a:r>
              <a:rPr lang="en-IN" sz="7100" dirty="0" smtClean="0">
                <a:solidFill>
                  <a:srgbClr val="7030A0"/>
                </a:solidFill>
              </a:rPr>
              <a:t>        </a:t>
            </a:r>
          </a:p>
          <a:p>
            <a:pPr marL="0" indent="0" algn="ctr">
              <a:buNone/>
            </a:pPr>
            <a:r>
              <a:rPr lang="en-IN" sz="3300" dirty="0" smtClean="0">
                <a:solidFill>
                  <a:srgbClr val="FF0000"/>
                </a:solidFill>
              </a:rPr>
              <a:t>  </a:t>
            </a:r>
            <a:r>
              <a:rPr lang="en-IN" sz="3300" dirty="0">
                <a:solidFill>
                  <a:srgbClr val="FF0000"/>
                </a:solidFill>
              </a:rPr>
              <a:t>(An Autonomous Institute Affiliated to </a:t>
            </a:r>
            <a:r>
              <a:rPr lang="en-IN" sz="3300" dirty="0" err="1">
                <a:solidFill>
                  <a:srgbClr val="FF0000"/>
                </a:solidFill>
              </a:rPr>
              <a:t>Savitribai</a:t>
            </a:r>
            <a:r>
              <a:rPr lang="en-IN" sz="3300" dirty="0">
                <a:solidFill>
                  <a:srgbClr val="FF0000"/>
                </a:solidFill>
              </a:rPr>
              <a:t> </a:t>
            </a:r>
            <a:r>
              <a:rPr lang="en-IN" sz="3300" dirty="0" err="1">
                <a:solidFill>
                  <a:srgbClr val="FF0000"/>
                </a:solidFill>
              </a:rPr>
              <a:t>Phule</a:t>
            </a:r>
            <a:r>
              <a:rPr lang="en-IN" sz="3300" dirty="0">
                <a:solidFill>
                  <a:srgbClr val="FF0000"/>
                </a:solidFill>
              </a:rPr>
              <a:t> </a:t>
            </a:r>
            <a:r>
              <a:rPr lang="en-IN" sz="3300" dirty="0" smtClean="0">
                <a:solidFill>
                  <a:srgbClr val="FF0000"/>
                </a:solidFill>
              </a:rPr>
              <a:t>                    </a:t>
            </a:r>
            <a:r>
              <a:rPr lang="en-IN" sz="3300" dirty="0" smtClean="0">
                <a:solidFill>
                  <a:srgbClr val="FF0000"/>
                </a:solidFill>
              </a:rPr>
              <a:t>                                           University)</a:t>
            </a:r>
            <a:endParaRPr lang="en-IN" sz="3300" dirty="0" smtClean="0">
              <a:solidFill>
                <a:srgbClr val="FF0000"/>
              </a:solidFill>
            </a:endParaRPr>
          </a:p>
          <a:p>
            <a:pPr marL="0" indent="0" algn="ctr">
              <a:buNone/>
            </a:pPr>
            <a:r>
              <a:rPr lang="en-IN" sz="3300" dirty="0" smtClean="0">
                <a:solidFill>
                  <a:srgbClr val="FF0000"/>
                </a:solidFill>
              </a:rPr>
              <a:t>  </a:t>
            </a:r>
            <a:r>
              <a:rPr lang="en-IN" sz="3300" dirty="0">
                <a:solidFill>
                  <a:srgbClr val="FF0000"/>
                </a:solidFill>
              </a:rPr>
              <a:t>Department of </a:t>
            </a:r>
            <a:r>
              <a:rPr lang="en-IN" sz="3300" dirty="0" err="1">
                <a:solidFill>
                  <a:srgbClr val="FF0000"/>
                </a:solidFill>
              </a:rPr>
              <a:t>F.Y.Btech</a:t>
            </a:r>
            <a:r>
              <a:rPr lang="en-IN" sz="3300" dirty="0">
                <a:solidFill>
                  <a:srgbClr val="FF0000"/>
                </a:solidFill>
              </a:rPr>
              <a:t> (</a:t>
            </a:r>
            <a:r>
              <a:rPr lang="en-IN" sz="3300" dirty="0" err="1">
                <a:solidFill>
                  <a:srgbClr val="FF0000"/>
                </a:solidFill>
              </a:rPr>
              <a:t>Sem</a:t>
            </a:r>
            <a:r>
              <a:rPr lang="en-IN" sz="3300" dirty="0">
                <a:solidFill>
                  <a:srgbClr val="FF0000"/>
                </a:solidFill>
              </a:rPr>
              <a:t> II </a:t>
            </a:r>
            <a:r>
              <a:rPr lang="en-IN" sz="3300" dirty="0" smtClean="0">
                <a:solidFill>
                  <a:srgbClr val="FF0000"/>
                </a:solidFill>
              </a:rPr>
              <a:t>2016-17)</a:t>
            </a:r>
            <a:r>
              <a:rPr lang="en-IN" sz="3300" dirty="0">
                <a:solidFill>
                  <a:srgbClr val="FF0000"/>
                </a:solidFill>
              </a:rPr>
              <a:t> </a:t>
            </a:r>
            <a:r>
              <a:rPr lang="en-IN" sz="3300" dirty="0" smtClean="0">
                <a:solidFill>
                  <a:srgbClr val="FF0000"/>
                </a:solidFill>
              </a:rPr>
              <a:t> </a:t>
            </a:r>
          </a:p>
          <a:p>
            <a:pPr marL="0" indent="0">
              <a:buNone/>
            </a:pPr>
            <a:r>
              <a:rPr lang="en-IN" sz="3300" dirty="0" smtClean="0"/>
              <a:t> </a:t>
            </a:r>
          </a:p>
          <a:p>
            <a:pPr marL="0" indent="0" algn="ctr">
              <a:buNone/>
            </a:pPr>
            <a:r>
              <a:rPr lang="en-IN" sz="2800" dirty="0"/>
              <a:t> </a:t>
            </a:r>
            <a:r>
              <a:rPr lang="en-IN" sz="2800" dirty="0" smtClean="0"/>
              <a:t>                             </a:t>
            </a:r>
          </a:p>
          <a:p>
            <a:pPr marL="0" indent="0" algn="ctr">
              <a:buNone/>
            </a:pPr>
            <a:r>
              <a:rPr lang="en-IN" sz="2800" dirty="0" smtClean="0"/>
              <a:t>                   </a:t>
            </a:r>
            <a:r>
              <a:rPr lang="en-IN" sz="2800" dirty="0">
                <a:solidFill>
                  <a:srgbClr val="00B050"/>
                </a:solidFill>
              </a:rPr>
              <a:t>Under the </a:t>
            </a:r>
            <a:r>
              <a:rPr lang="en-IN" sz="2800" dirty="0" smtClean="0">
                <a:solidFill>
                  <a:srgbClr val="00B050"/>
                </a:solidFill>
              </a:rPr>
              <a:t>Supervision of</a:t>
            </a:r>
            <a:r>
              <a:rPr lang="en-IN" sz="2800" b="1" dirty="0" smtClean="0">
                <a:solidFill>
                  <a:srgbClr val="00B050"/>
                </a:solidFill>
              </a:rPr>
              <a:t> </a:t>
            </a:r>
            <a:r>
              <a:rPr lang="en-IN" sz="2800" b="1" dirty="0" smtClean="0"/>
              <a:t>  </a:t>
            </a:r>
          </a:p>
          <a:p>
            <a:pPr marL="0" indent="0" algn="ctr">
              <a:buNone/>
            </a:pPr>
            <a:r>
              <a:rPr lang="en-IN" sz="2800" b="1" dirty="0" smtClean="0">
                <a:solidFill>
                  <a:srgbClr val="FF0066"/>
                </a:solidFill>
              </a:rPr>
              <a:t> </a:t>
            </a:r>
            <a:r>
              <a:rPr lang="en-IN" b="1" dirty="0" smtClean="0">
                <a:solidFill>
                  <a:srgbClr val="FF0066"/>
                </a:solidFill>
              </a:rPr>
              <a:t>                              Professor. </a:t>
            </a:r>
            <a:r>
              <a:rPr lang="en-IN" b="1" u="sng" dirty="0" err="1" smtClean="0">
                <a:solidFill>
                  <a:srgbClr val="FF0066"/>
                </a:solidFill>
              </a:rPr>
              <a:t>Kirti</a:t>
            </a:r>
            <a:r>
              <a:rPr lang="en-IN" b="1" u="sng" dirty="0" smtClean="0">
                <a:solidFill>
                  <a:srgbClr val="FF0066"/>
                </a:solidFill>
              </a:rPr>
              <a:t> </a:t>
            </a:r>
            <a:r>
              <a:rPr lang="en-IN" b="1" u="sng" dirty="0" err="1" smtClean="0">
                <a:solidFill>
                  <a:srgbClr val="FF0066"/>
                </a:solidFill>
              </a:rPr>
              <a:t>Amresh</a:t>
            </a:r>
            <a:endParaRPr lang="en-US" dirty="0" smtClean="0">
              <a:solidFill>
                <a:srgbClr val="FF0066"/>
              </a:solidFill>
            </a:endParaRPr>
          </a:p>
          <a:p>
            <a:pPr marL="0" indent="0" algn="ctr">
              <a:buNone/>
            </a:pPr>
            <a:r>
              <a:rPr lang="en-IN" b="1" dirty="0" smtClean="0">
                <a:solidFill>
                  <a:srgbClr val="FF0066"/>
                </a:solidFill>
              </a:rPr>
              <a:t>                          G.H.R.C.E.M, </a:t>
            </a:r>
            <a:r>
              <a:rPr lang="en-IN" b="1" dirty="0" err="1" smtClean="0">
                <a:solidFill>
                  <a:srgbClr val="FF0066"/>
                </a:solidFill>
              </a:rPr>
              <a:t>Wagholi,Pune</a:t>
            </a:r>
            <a:endParaRPr lang="en-US" dirty="0">
              <a:solidFill>
                <a:srgbClr val="FF0066"/>
              </a:solidFill>
            </a:endParaRPr>
          </a:p>
        </p:txBody>
      </p:sp>
    </p:spTree>
    <p:extLst>
      <p:ext uri="{BB962C8B-B14F-4D97-AF65-F5344CB8AC3E}">
        <p14:creationId xmlns:p14="http://schemas.microsoft.com/office/powerpoint/2010/main" val="378174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rgbClr val="00B050"/>
                </a:solidFill>
              </a:rPr>
              <a:t>ACKNOWLEDGEMENT</a:t>
            </a:r>
            <a:endParaRPr lang="en-US" sz="4800" dirty="0">
              <a:solidFill>
                <a:srgbClr val="00B050"/>
              </a:solidFill>
            </a:endParaRPr>
          </a:p>
        </p:txBody>
      </p:sp>
      <p:sp>
        <p:nvSpPr>
          <p:cNvPr id="3" name="Content Placeholder 2"/>
          <p:cNvSpPr>
            <a:spLocks noGrp="1"/>
          </p:cNvSpPr>
          <p:nvPr>
            <p:ph idx="1"/>
          </p:nvPr>
        </p:nvSpPr>
        <p:spPr/>
        <p:txBody>
          <a:bodyPr>
            <a:normAutofit fontScale="70000" lnSpcReduction="20000"/>
          </a:bodyPr>
          <a:lstStyle/>
          <a:p>
            <a:r>
              <a:rPr lang="en-IN" dirty="0" smtClean="0"/>
              <a:t>The </a:t>
            </a:r>
            <a:r>
              <a:rPr lang="en-IN" dirty="0"/>
              <a:t>most sincere thanks and gratitude to the Almighty god who has erased the difficulty and cleared the ambiguity for us to fulfil this achievement which is my first year project</a:t>
            </a:r>
            <a:endParaRPr lang="en-US" dirty="0"/>
          </a:p>
          <a:p>
            <a:r>
              <a:rPr lang="en-IN" dirty="0"/>
              <a:t>First of all. We would like to say that it has been my honour to be students of Prof. </a:t>
            </a:r>
            <a:r>
              <a:rPr lang="en-IN" dirty="0" err="1"/>
              <a:t>Kirti</a:t>
            </a:r>
            <a:r>
              <a:rPr lang="en-IN" dirty="0"/>
              <a:t> </a:t>
            </a:r>
            <a:r>
              <a:rPr lang="en-IN" dirty="0" err="1"/>
              <a:t>Amresh</a:t>
            </a:r>
            <a:r>
              <a:rPr lang="en-IN" dirty="0"/>
              <a:t> and also, we would like to thank her to be our mini model project supervisor. We would like to thank her for the guidance, support and encouragement she provided to us throughout the entire duration while we were doing and preparing our project.</a:t>
            </a:r>
            <a:endParaRPr lang="en-US" dirty="0"/>
          </a:p>
          <a:p>
            <a:r>
              <a:rPr lang="en-IN" dirty="0"/>
              <a:t>We also would like to take a moment to thank our dean sir, Dr </a:t>
            </a:r>
            <a:r>
              <a:rPr lang="en-IN" dirty="0" err="1"/>
              <a:t>R.V.Suryavanshi</a:t>
            </a:r>
            <a:r>
              <a:rPr lang="en-IN" dirty="0"/>
              <a:t> for the support and guidance he showed towards us throughout the journey whenever we needed him.</a:t>
            </a:r>
            <a:endParaRPr lang="en-US" dirty="0"/>
          </a:p>
          <a:p>
            <a:r>
              <a:rPr lang="en-IN" dirty="0"/>
              <a:t>Last but not the least, we would like to thank our parents and friends who were there for the constant support and encouragement they showed us throughout our project</a:t>
            </a:r>
            <a:endParaRPr lang="en-US" dirty="0"/>
          </a:p>
          <a:p>
            <a:endParaRPr lang="en-US" dirty="0"/>
          </a:p>
        </p:txBody>
      </p:sp>
    </p:spTree>
    <p:extLst>
      <p:ext uri="{BB962C8B-B14F-4D97-AF65-F5344CB8AC3E}">
        <p14:creationId xmlns:p14="http://schemas.microsoft.com/office/powerpoint/2010/main" val="386129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295400"/>
          </a:xfrm>
          <a:ln>
            <a:noFill/>
          </a:ln>
        </p:spPr>
        <p:txBody>
          <a:bodyPr>
            <a:noAutofit/>
          </a:bodyPr>
          <a:lstStyle/>
          <a:p>
            <a:r>
              <a:rPr lang="en-IN" sz="6000" b="1" dirty="0" smtClean="0">
                <a:solidFill>
                  <a:srgbClr val="FF3300"/>
                </a:solidFill>
              </a:rPr>
              <a:t>Introduction</a:t>
            </a:r>
            <a:endParaRPr lang="en-US" sz="6000" b="1" dirty="0">
              <a:solidFill>
                <a:srgbClr val="FF3300"/>
              </a:solidFill>
            </a:endParaRPr>
          </a:p>
        </p:txBody>
      </p:sp>
      <p:sp>
        <p:nvSpPr>
          <p:cNvPr id="3" name="Content Placeholder 2"/>
          <p:cNvSpPr>
            <a:spLocks noGrp="1"/>
          </p:cNvSpPr>
          <p:nvPr>
            <p:ph idx="1"/>
          </p:nvPr>
        </p:nvSpPr>
        <p:spPr>
          <a:xfrm>
            <a:off x="457200" y="1600200"/>
            <a:ext cx="8229600" cy="4876800"/>
          </a:xfrm>
        </p:spPr>
        <p:txBody>
          <a:bodyPr>
            <a:normAutofit fontScale="47500" lnSpcReduction="20000"/>
          </a:bodyPr>
          <a:lstStyle/>
          <a:p>
            <a:r>
              <a:rPr lang="en-US" sz="4400" dirty="0"/>
              <a:t>A </a:t>
            </a:r>
            <a:r>
              <a:rPr lang="en-US" sz="4400" b="1" dirty="0"/>
              <a:t>website </a:t>
            </a:r>
            <a:r>
              <a:rPr lang="en-US" sz="4400" dirty="0"/>
              <a:t>is a collection of</a:t>
            </a:r>
            <a:r>
              <a:rPr lang="en-US" sz="4400" u="sng" dirty="0">
                <a:hlinkClick r:id="rId2"/>
              </a:rPr>
              <a:t> Web pages,</a:t>
            </a:r>
            <a:r>
              <a:rPr lang="en-US" sz="4400" dirty="0"/>
              <a:t> images, videos and other digital assets that is hosted on one or several</a:t>
            </a:r>
            <a:r>
              <a:rPr lang="en-US" sz="4400" u="sng" dirty="0">
                <a:hlinkClick r:id="rId3"/>
              </a:rPr>
              <a:t> Web server,</a:t>
            </a:r>
            <a:r>
              <a:rPr lang="en-US" sz="4400" dirty="0"/>
              <a:t> usually accessible via the</a:t>
            </a:r>
            <a:r>
              <a:rPr lang="en-US" sz="4400" u="sng" dirty="0">
                <a:hlinkClick r:id="rId4"/>
              </a:rPr>
              <a:t> Internet,</a:t>
            </a:r>
            <a:r>
              <a:rPr lang="en-US" sz="4400" u="sng" dirty="0">
                <a:hlinkClick r:id="rId5"/>
              </a:rPr>
              <a:t> cell phone </a:t>
            </a:r>
            <a:r>
              <a:rPr lang="en-US" sz="4400" dirty="0"/>
              <a:t>or a</a:t>
            </a:r>
            <a:r>
              <a:rPr lang="en-US" sz="4400" u="sng" dirty="0">
                <a:hlinkClick r:id="rId6"/>
              </a:rPr>
              <a:t> LAN.</a:t>
            </a:r>
            <a:endParaRPr lang="en-US" sz="4400" dirty="0"/>
          </a:p>
          <a:p>
            <a:endParaRPr lang="en-US" sz="4400" dirty="0"/>
          </a:p>
          <a:p>
            <a:r>
              <a:rPr lang="en-US" sz="4400" dirty="0"/>
              <a:t>The pages of websites can usually be accessed from a common root </a:t>
            </a:r>
            <a:r>
              <a:rPr lang="en-US" sz="4400" u="sng" dirty="0">
                <a:hlinkClick r:id="rId7"/>
              </a:rPr>
              <a:t>URL </a:t>
            </a:r>
            <a:r>
              <a:rPr lang="en-US" sz="4400" dirty="0"/>
              <a:t>called the </a:t>
            </a:r>
            <a:r>
              <a:rPr lang="en-US" sz="4400" u="sng" dirty="0">
                <a:hlinkClick r:id="rId8"/>
              </a:rPr>
              <a:t>homepage,</a:t>
            </a:r>
            <a:r>
              <a:rPr lang="en-US" sz="4400" dirty="0"/>
              <a:t> and usually reside on the same physical server. The URLs of the pages organize them into a hierarchy, although the </a:t>
            </a:r>
            <a:r>
              <a:rPr lang="en-US" sz="4400" u="sng" dirty="0">
                <a:hlinkClick r:id="rId9"/>
              </a:rPr>
              <a:t>hyperlinks </a:t>
            </a:r>
            <a:r>
              <a:rPr lang="en-US" sz="4400" dirty="0"/>
              <a:t>between them control how the reader perceives the overall structure and how the</a:t>
            </a:r>
            <a:r>
              <a:rPr lang="en-US" sz="4400" u="sng" dirty="0">
                <a:hlinkClick r:id="rId10"/>
              </a:rPr>
              <a:t> traffic </a:t>
            </a:r>
            <a:r>
              <a:rPr lang="en-US" sz="4400" dirty="0"/>
              <a:t>flows between the different parts of the sites.</a:t>
            </a:r>
          </a:p>
          <a:p>
            <a:endParaRPr lang="en-US" sz="4400" dirty="0"/>
          </a:p>
          <a:p>
            <a:r>
              <a:rPr lang="en-US" sz="4400" dirty="0"/>
              <a:t>A website requires attractive design and proper arrangement of links and images, which enables a browser to easily interpret and access the properties of the site. Hence it provides the browser with adequate information and functionality about the organization, community, network etc.</a:t>
            </a:r>
          </a:p>
          <a:p>
            <a:pPr marL="0" indent="0">
              <a:buNone/>
            </a:pPr>
            <a:r>
              <a:rPr lang="en-US" sz="4400" b="1" dirty="0"/>
              <a:t> </a:t>
            </a:r>
            <a:endParaRPr lang="en-US" sz="4400" dirty="0"/>
          </a:p>
          <a:p>
            <a:endParaRPr lang="en-US" dirty="0"/>
          </a:p>
        </p:txBody>
      </p:sp>
    </p:spTree>
    <p:extLst>
      <p:ext uri="{BB962C8B-B14F-4D97-AF65-F5344CB8AC3E}">
        <p14:creationId xmlns:p14="http://schemas.microsoft.com/office/powerpoint/2010/main" val="113953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Autofit/>
          </a:bodyPr>
          <a:lstStyle/>
          <a:p>
            <a:r>
              <a:rPr lang="en-US" sz="5400" b="1" i="1" dirty="0" smtClean="0">
                <a:solidFill>
                  <a:srgbClr val="FF0066"/>
                </a:solidFill>
              </a:rPr>
              <a:t>ABOUT THE PROJECT</a:t>
            </a:r>
            <a:endParaRPr lang="en-US" sz="5400" b="1" i="1" dirty="0">
              <a:solidFill>
                <a:srgbClr val="FF0066"/>
              </a:solidFill>
            </a:endParaRPr>
          </a:p>
        </p:txBody>
      </p:sp>
      <p:sp>
        <p:nvSpPr>
          <p:cNvPr id="3" name="Content Placeholder 2"/>
          <p:cNvSpPr>
            <a:spLocks noGrp="1"/>
          </p:cNvSpPr>
          <p:nvPr>
            <p:ph idx="1"/>
          </p:nvPr>
        </p:nvSpPr>
        <p:spPr>
          <a:xfrm>
            <a:off x="381000" y="1295400"/>
            <a:ext cx="8229600" cy="5562600"/>
          </a:xfrm>
        </p:spPr>
        <p:txBody>
          <a:bodyPr>
            <a:normAutofit fontScale="25000" lnSpcReduction="20000"/>
          </a:bodyPr>
          <a:lstStyle/>
          <a:p>
            <a:pPr marL="0" indent="0">
              <a:buNone/>
            </a:pPr>
            <a:r>
              <a:rPr lang="en-US" dirty="0"/>
              <a:t>	 </a:t>
            </a:r>
          </a:p>
          <a:p>
            <a:r>
              <a:rPr lang="en-US" sz="6400" dirty="0"/>
              <a:t>The website has been developed for our college (G.H.R.C.E.M) in an effort to make it as attractive and dynamic as possible. Compared to the existing site a database has been added to our project.</a:t>
            </a:r>
          </a:p>
          <a:p>
            <a:pPr marL="0" indent="0">
              <a:buNone/>
            </a:pPr>
            <a:r>
              <a:rPr lang="en-US" sz="6400" dirty="0"/>
              <a:t> </a:t>
            </a:r>
          </a:p>
          <a:p>
            <a:r>
              <a:rPr lang="en-US" sz="6400" dirty="0"/>
              <a:t>The working of the project is as follows.</a:t>
            </a:r>
          </a:p>
          <a:p>
            <a:pPr marL="0" indent="0">
              <a:buNone/>
            </a:pPr>
            <a:r>
              <a:rPr lang="en-US" sz="6400" dirty="0"/>
              <a:t> </a:t>
            </a:r>
          </a:p>
          <a:p>
            <a:r>
              <a:rPr lang="en-US" sz="6400" dirty="0"/>
              <a:t>The first page provides several links. The Home page contains several information about the site like campus, management, facilities, infrastructure etc.</a:t>
            </a:r>
          </a:p>
          <a:p>
            <a:endParaRPr lang="en-US" sz="6400" dirty="0"/>
          </a:p>
          <a:p>
            <a:r>
              <a:rPr lang="en-US" sz="6400" dirty="0"/>
              <a:t>User Login module helps the user to login to the site. For that he must type the username and password correctly. The login provision in this page helps the already registered user to directly access the site and there is a link for registration to a user who is new to this site.</a:t>
            </a:r>
          </a:p>
          <a:p>
            <a:pPr marL="0" indent="0">
              <a:buNone/>
            </a:pPr>
            <a:r>
              <a:rPr lang="en-US" sz="6400" dirty="0"/>
              <a:t> </a:t>
            </a:r>
          </a:p>
          <a:p>
            <a:r>
              <a:rPr lang="en-US" sz="6400" dirty="0"/>
              <a:t>Member Registration module helps the new user to register into the site. The information entered by the users is added into the table registration.</a:t>
            </a:r>
          </a:p>
          <a:p>
            <a:endParaRPr lang="en-US" sz="6400" dirty="0"/>
          </a:p>
          <a:p>
            <a:r>
              <a:rPr lang="en-US" sz="6400" dirty="0"/>
              <a:t>The flash news and the events corner display the latest developments, announcements and events associated with the college activities.</a:t>
            </a:r>
          </a:p>
          <a:p>
            <a:pPr marL="0" indent="0">
              <a:buNone/>
            </a:pPr>
            <a:r>
              <a:rPr lang="en-US" sz="6400" dirty="0"/>
              <a:t> </a:t>
            </a:r>
          </a:p>
          <a:p>
            <a:r>
              <a:rPr lang="en-US" sz="6400" dirty="0"/>
              <a:t>The administrator has the responsibility for displaying the recruiters form on the notice board, in response to which student can submit his willingness to attend the drive along with his resume</a:t>
            </a:r>
            <a:r>
              <a:rPr lang="en-US" sz="6400" dirty="0" smtClean="0"/>
              <a:t>.</a:t>
            </a:r>
            <a:r>
              <a:rPr lang="en-IN" sz="6400" b="1" dirty="0"/>
              <a:t> </a:t>
            </a:r>
            <a:endParaRPr lang="en-US" sz="6400" dirty="0"/>
          </a:p>
          <a:p>
            <a:endParaRPr lang="en-US" sz="4900" dirty="0"/>
          </a:p>
        </p:txBody>
      </p:sp>
    </p:spTree>
    <p:extLst>
      <p:ext uri="{BB962C8B-B14F-4D97-AF65-F5344CB8AC3E}">
        <p14:creationId xmlns:p14="http://schemas.microsoft.com/office/powerpoint/2010/main" val="411981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Autofit/>
          </a:bodyPr>
          <a:lstStyle/>
          <a:p>
            <a:pPr algn="l"/>
            <a:r>
              <a:rPr lang="en-IN" b="1" dirty="0" smtClean="0">
                <a:solidFill>
                  <a:srgbClr val="6600FF"/>
                </a:solidFill>
              </a:rPr>
              <a:t>Outlook of our Website</a:t>
            </a:r>
            <a:endParaRPr lang="en-US" dirty="0">
              <a:solidFill>
                <a:srgbClr val="6600FF"/>
              </a:solidFill>
            </a:endParaRPr>
          </a:p>
        </p:txBody>
      </p:sp>
      <p:pic>
        <p:nvPicPr>
          <p:cNvPr id="4" name="Content Placeholder 3"/>
          <p:cNvPicPr>
            <a:picLocks noGrp="1" noChangeAspect="1"/>
          </p:cNvPicPr>
          <p:nvPr>
            <p:ph type="pic" idx="4294967295"/>
          </p:nvPr>
        </p:nvPicPr>
        <p:blipFill>
          <a:blip r:embed="rId2">
            <a:extLst>
              <a:ext uri="{28A0092B-C50C-407E-A947-70E740481C1C}">
                <a14:useLocalDpi xmlns:a14="http://schemas.microsoft.com/office/drawing/2010/main" val="0"/>
              </a:ext>
            </a:extLst>
          </a:blip>
          <a:srcRect l="12492" r="12492"/>
          <a:stretch>
            <a:fillRect/>
          </a:stretch>
        </p:blipFill>
        <p:spPr>
          <a:xfrm>
            <a:off x="685800" y="1066800"/>
            <a:ext cx="7924800" cy="28956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962400"/>
            <a:ext cx="7924800" cy="2895600"/>
          </a:xfrm>
          <a:prstGeom prst="rect">
            <a:avLst/>
          </a:prstGeom>
        </p:spPr>
      </p:pic>
    </p:spTree>
    <p:extLst>
      <p:ext uri="{BB962C8B-B14F-4D97-AF65-F5344CB8AC3E}">
        <p14:creationId xmlns:p14="http://schemas.microsoft.com/office/powerpoint/2010/main" val="261478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657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7600"/>
            <a:ext cx="9144000" cy="3200400"/>
          </a:xfrm>
          <a:prstGeom prst="rect">
            <a:avLst/>
          </a:prstGeom>
        </p:spPr>
      </p:pic>
    </p:spTree>
    <p:extLst>
      <p:ext uri="{BB962C8B-B14F-4D97-AF65-F5344CB8AC3E}">
        <p14:creationId xmlns:p14="http://schemas.microsoft.com/office/powerpoint/2010/main" val="12067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219201"/>
          </a:xfrm>
        </p:spPr>
        <p:txBody>
          <a:bodyPr>
            <a:normAutofit/>
          </a:bodyPr>
          <a:lstStyle/>
          <a:p>
            <a:r>
              <a:rPr lang="en-IN" sz="6000" b="1" u="sng" dirty="0" smtClean="0">
                <a:solidFill>
                  <a:srgbClr val="CCD10D"/>
                </a:solidFill>
              </a:rPr>
              <a:t>The Conclusion</a:t>
            </a:r>
            <a:endParaRPr lang="en-US" sz="6000" u="sng" dirty="0">
              <a:solidFill>
                <a:srgbClr val="CCD10D"/>
              </a:solidFill>
            </a:endParaRPr>
          </a:p>
        </p:txBody>
      </p:sp>
      <p:sp>
        <p:nvSpPr>
          <p:cNvPr id="3" name="Subtitle 2"/>
          <p:cNvSpPr>
            <a:spLocks noGrp="1"/>
          </p:cNvSpPr>
          <p:nvPr>
            <p:ph type="subTitle" idx="1"/>
          </p:nvPr>
        </p:nvSpPr>
        <p:spPr>
          <a:xfrm>
            <a:off x="457200" y="1524000"/>
            <a:ext cx="8077200" cy="4953000"/>
          </a:xfrm>
        </p:spPr>
        <p:txBody>
          <a:bodyPr>
            <a:noAutofit/>
          </a:bodyPr>
          <a:lstStyle/>
          <a:p>
            <a:r>
              <a:rPr lang="en-IN" sz="2000" dirty="0" smtClean="0">
                <a:solidFill>
                  <a:schemeClr val="tx1"/>
                </a:solidFill>
              </a:rPr>
              <a:t>The </a:t>
            </a:r>
            <a:r>
              <a:rPr lang="en-IN" sz="2000" dirty="0">
                <a:solidFill>
                  <a:schemeClr val="tx1"/>
                </a:solidFill>
              </a:rPr>
              <a:t>project report entitled "COLLEGE WEBSITE CREATION" has come to its final stage. The system has been developed with much care that it is free of errors and at the same time it is efficient and less time consuming. The important thing is that the system is robust. We have tried our level best to make the site as dynamic as possible. Also provision is provided for future developments in the system. The entire system is secured. This online system will be approved and implemented soon</a:t>
            </a:r>
            <a:endParaRPr lang="en-US" sz="2000" dirty="0">
              <a:solidFill>
                <a:schemeClr val="tx1"/>
              </a:solidFill>
            </a:endParaRPr>
          </a:p>
          <a:p>
            <a:r>
              <a:rPr lang="en-US" sz="2000" dirty="0">
                <a:solidFill>
                  <a:schemeClr val="tx1"/>
                </a:solidFill>
              </a:rPr>
              <a:t>The developed system is flexible and changes can be made easily. The system is developed with an insight into the necessary modification that may be required in the future. Hence the system can be maintained successfully without much rework.</a:t>
            </a:r>
          </a:p>
          <a:p>
            <a:r>
              <a:rPr lang="en-US" sz="2000" dirty="0"/>
              <a:t> </a:t>
            </a:r>
          </a:p>
          <a:p>
            <a:r>
              <a:rPr lang="en-US" sz="2000" dirty="0">
                <a:solidFill>
                  <a:schemeClr val="tx1"/>
                </a:solidFill>
              </a:rPr>
              <a:t>One of the main future enhancements of our system is to include student record that facilitates quick and easy retrieval of student details. Scope has aloes be made to add a link to the library</a:t>
            </a:r>
          </a:p>
          <a:p>
            <a:r>
              <a:rPr lang="en-US" sz="2000" dirty="0"/>
              <a:t/>
            </a:r>
            <a:br>
              <a:rPr lang="en-US" sz="2000" dirty="0"/>
            </a:br>
            <a:endParaRPr lang="en-US" sz="2000" dirty="0"/>
          </a:p>
        </p:txBody>
      </p:sp>
    </p:spTree>
    <p:extLst>
      <p:ext uri="{BB962C8B-B14F-4D97-AF65-F5344CB8AC3E}">
        <p14:creationId xmlns:p14="http://schemas.microsoft.com/office/powerpoint/2010/main" val="359588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5400" b="1" dirty="0" smtClean="0">
                <a:solidFill>
                  <a:srgbClr val="FF3300"/>
                </a:solidFill>
              </a:rPr>
              <a:t>References</a:t>
            </a:r>
            <a:endParaRPr lang="en-US" sz="5400" dirty="0">
              <a:solidFill>
                <a:srgbClr val="FF3300"/>
              </a:solidFill>
            </a:endParaRPr>
          </a:p>
        </p:txBody>
      </p:sp>
      <p:sp>
        <p:nvSpPr>
          <p:cNvPr id="3" name="Content Placeholder 2"/>
          <p:cNvSpPr>
            <a:spLocks noGrp="1"/>
          </p:cNvSpPr>
          <p:nvPr>
            <p:ph idx="1"/>
          </p:nvPr>
        </p:nvSpPr>
        <p:spPr>
          <a:xfrm>
            <a:off x="304800" y="1219200"/>
            <a:ext cx="8382000" cy="5333999"/>
          </a:xfrm>
        </p:spPr>
        <p:txBody>
          <a:bodyPr>
            <a:normAutofit/>
          </a:bodyPr>
          <a:lstStyle/>
          <a:p>
            <a:pPr lvl="0"/>
            <a:r>
              <a:rPr lang="en-IN" sz="1600" dirty="0" err="1" smtClean="0"/>
              <a:t>Blanck</a:t>
            </a:r>
            <a:r>
              <a:rPr lang="en-IN" sz="1600" dirty="0"/>
              <a:t>, Peter. </a:t>
            </a:r>
            <a:r>
              <a:rPr lang="en-IN" sz="1600" i="1" dirty="0" err="1"/>
              <a:t>eQuality</a:t>
            </a:r>
            <a:r>
              <a:rPr lang="en-IN" sz="1600" i="1" dirty="0"/>
              <a:t>: The Struggle for Web Accessibility by Persons with Cognitive Disabilities</a:t>
            </a:r>
            <a:r>
              <a:rPr lang="en-IN" sz="1600" dirty="0"/>
              <a:t>, Cambridge Disability Law and Policy Series, 2015.</a:t>
            </a:r>
            <a:endParaRPr lang="en-US" sz="1600" dirty="0"/>
          </a:p>
          <a:p>
            <a:pPr lvl="0"/>
            <a:r>
              <a:rPr lang="en-IN" sz="1600" dirty="0" err="1"/>
              <a:t>Burgstahle</a:t>
            </a:r>
            <a:r>
              <a:rPr lang="en-IN" sz="1600" dirty="0"/>
              <a:t>, Sheryl. </a:t>
            </a:r>
            <a:r>
              <a:rPr lang="en-IN" sz="1600" i="1" dirty="0"/>
              <a:t>Universal Design in Higher Education: From Principles to Practice</a:t>
            </a:r>
            <a:r>
              <a:rPr lang="en-IN" sz="1600" dirty="0"/>
              <a:t>, Harvard Education Press, 2008.</a:t>
            </a:r>
            <a:endParaRPr lang="en-US" sz="1600" dirty="0"/>
          </a:p>
          <a:p>
            <a:pPr lvl="0"/>
            <a:r>
              <a:rPr lang="en-IN" sz="1600" dirty="0"/>
              <a:t>Byrne, Jim. </a:t>
            </a:r>
            <a:r>
              <a:rPr lang="en-IN" sz="1600" i="1" dirty="0"/>
              <a:t>60 hot to touch Accessible Web Design tips – the tips no web developer can live without!</a:t>
            </a:r>
            <a:r>
              <a:rPr lang="en-IN" sz="1600" dirty="0"/>
              <a:t>, Jim Byrne, 2006, (ISBN: 978-1-4116-6729-7).</a:t>
            </a:r>
            <a:endParaRPr lang="en-US" sz="1600" dirty="0"/>
          </a:p>
          <a:p>
            <a:pPr lvl="0"/>
            <a:r>
              <a:rPr lang="en-IN" sz="1600" dirty="0"/>
              <a:t>Chisholm, and May. </a:t>
            </a:r>
            <a:r>
              <a:rPr lang="en-IN" sz="1600" i="1" dirty="0"/>
              <a:t>Universal Design for Web Applications: Web Applications That Reach Everyone</a:t>
            </a:r>
            <a:r>
              <a:rPr lang="en-IN" sz="1600" dirty="0"/>
              <a:t>, O'Reilly Media, 2008.</a:t>
            </a:r>
            <a:endParaRPr lang="en-US" sz="1600" dirty="0"/>
          </a:p>
          <a:p>
            <a:pPr lvl="0"/>
            <a:r>
              <a:rPr lang="en-IN" sz="1600" dirty="0"/>
              <a:t>Clark, Joe. </a:t>
            </a:r>
            <a:r>
              <a:rPr lang="en-IN" sz="1600" i="1" dirty="0"/>
              <a:t>Building Accessible Websites</a:t>
            </a:r>
            <a:r>
              <a:rPr lang="en-IN" sz="1600" dirty="0"/>
              <a:t>, New Riders Publishing, 2002.</a:t>
            </a:r>
            <a:endParaRPr lang="en-US" sz="1600" dirty="0"/>
          </a:p>
          <a:p>
            <a:pPr lvl="0"/>
            <a:r>
              <a:rPr lang="en-IN" sz="1600" dirty="0"/>
              <a:t>Coombs, Norman. </a:t>
            </a:r>
            <a:r>
              <a:rPr lang="en-IN" sz="1600" i="1" dirty="0"/>
              <a:t>Making Online Teaching Accessible</a:t>
            </a:r>
            <a:r>
              <a:rPr lang="en-IN" sz="1600" dirty="0"/>
              <a:t>, </a:t>
            </a:r>
            <a:r>
              <a:rPr lang="en-IN" sz="1600" dirty="0" err="1"/>
              <a:t>Jossey</a:t>
            </a:r>
            <a:r>
              <a:rPr lang="en-IN" sz="1600" dirty="0"/>
              <a:t>-Bass, 2010. </a:t>
            </a:r>
            <a:r>
              <a:rPr lang="en-IN" sz="1600" u="sng" dirty="0">
                <a:hlinkClick r:id="rId2"/>
              </a:rPr>
              <a:t>"Making Online Teaching Accessible" is downloadable from </a:t>
            </a:r>
            <a:r>
              <a:rPr lang="en-IN" sz="1600" u="sng" dirty="0" err="1">
                <a:hlinkClick r:id="rId2"/>
              </a:rPr>
              <a:t>Bookshare</a:t>
            </a:r>
            <a:r>
              <a:rPr lang="en-IN" sz="1600" dirty="0"/>
              <a:t>.</a:t>
            </a:r>
            <a:endParaRPr lang="en-US" sz="1600" dirty="0"/>
          </a:p>
          <a:p>
            <a:pPr lvl="0"/>
            <a:r>
              <a:rPr lang="en-IN" sz="1600" dirty="0"/>
              <a:t>Cunningham, Katie. </a:t>
            </a:r>
            <a:r>
              <a:rPr lang="en-IN" sz="1600" i="1" dirty="0"/>
              <a:t>The Accessibility Handbook</a:t>
            </a:r>
            <a:r>
              <a:rPr lang="en-IN" sz="1600" dirty="0"/>
              <a:t>, O'Reilly Media, 2012.</a:t>
            </a:r>
            <a:endParaRPr lang="en-US" sz="1600" dirty="0"/>
          </a:p>
          <a:p>
            <a:pPr lvl="0"/>
            <a:r>
              <a:rPr lang="en-IN" sz="1600" dirty="0" err="1"/>
              <a:t>Duckett</a:t>
            </a:r>
            <a:r>
              <a:rPr lang="en-IN" sz="1600" dirty="0"/>
              <a:t>, Jon. </a:t>
            </a:r>
            <a:r>
              <a:rPr lang="en-IN" sz="1600" i="1" dirty="0"/>
              <a:t>Accessible XHTML and CSS Web Sites Problem Design Solution</a:t>
            </a:r>
            <a:r>
              <a:rPr lang="en-IN" sz="1600" dirty="0"/>
              <a:t>, </a:t>
            </a:r>
            <a:r>
              <a:rPr lang="en-IN" sz="1600" dirty="0" err="1"/>
              <a:t>Wrox</a:t>
            </a:r>
            <a:r>
              <a:rPr lang="en-IN" sz="1600" dirty="0"/>
              <a:t>, 2005.</a:t>
            </a:r>
            <a:endParaRPr lang="en-US" sz="1600" dirty="0"/>
          </a:p>
          <a:p>
            <a:pPr lvl="0"/>
            <a:r>
              <a:rPr lang="en-IN" sz="1600" dirty="0" err="1"/>
              <a:t>Hassell</a:t>
            </a:r>
            <a:r>
              <a:rPr lang="en-IN" sz="1600" dirty="0"/>
              <a:t>, Jonathan. </a:t>
            </a:r>
            <a:r>
              <a:rPr lang="en-IN" sz="1600" i="1" dirty="0"/>
              <a:t>Including your missing 20% by embedding web and mobile accessibility</a:t>
            </a:r>
            <a:r>
              <a:rPr lang="en-IN" sz="1600" dirty="0"/>
              <a:t>, BSI British Standards Institution, 2014.</a:t>
            </a:r>
            <a:endParaRPr lang="en-US" sz="1600" dirty="0"/>
          </a:p>
          <a:p>
            <a:pPr lvl="0"/>
            <a:r>
              <a:rPr lang="en-IN" sz="1600" dirty="0"/>
              <a:t>Henry, Shawn Lawton. </a:t>
            </a:r>
            <a:r>
              <a:rPr lang="en-IN" sz="1600" i="1" dirty="0"/>
              <a:t>Just Ask: Integrating Accessibility Throughout Design</a:t>
            </a:r>
            <a:r>
              <a:rPr lang="en-IN" sz="1600" dirty="0"/>
              <a:t>, ET\Lawton, 2007.</a:t>
            </a:r>
            <a:endParaRPr lang="en-US" sz="1600" dirty="0"/>
          </a:p>
          <a:p>
            <a:pPr lvl="0"/>
            <a:r>
              <a:rPr lang="en-IN" sz="1600" dirty="0"/>
              <a:t>Horton, Sarah and </a:t>
            </a:r>
            <a:r>
              <a:rPr lang="en-IN" sz="1600" dirty="0" err="1"/>
              <a:t>Quesenbery</a:t>
            </a:r>
            <a:r>
              <a:rPr lang="en-IN" sz="1600" dirty="0"/>
              <a:t>, Whitney. </a:t>
            </a:r>
            <a:r>
              <a:rPr lang="en-IN" sz="1600" i="1" dirty="0"/>
              <a:t>Universal Design for Web Accessibility</a:t>
            </a:r>
            <a:r>
              <a:rPr lang="en-IN" sz="1600" dirty="0"/>
              <a:t>, Rosenfeld Media, 2014.</a:t>
            </a:r>
            <a:endParaRPr lang="en-US" sz="1600" dirty="0"/>
          </a:p>
          <a:p>
            <a:pPr lvl="0"/>
            <a:r>
              <a:rPr lang="en-IN" sz="1600" dirty="0"/>
              <a:t>Horton, Sarah and </a:t>
            </a:r>
            <a:r>
              <a:rPr lang="en-IN" sz="1600" dirty="0" err="1"/>
              <a:t>Quesenbery</a:t>
            </a:r>
            <a:r>
              <a:rPr lang="en-IN" sz="1600" dirty="0"/>
              <a:t>, Whitney. </a:t>
            </a:r>
            <a:r>
              <a:rPr lang="en-IN" sz="1600" i="1" dirty="0"/>
              <a:t>A Web for Everyone</a:t>
            </a:r>
            <a:r>
              <a:rPr lang="en-IN" sz="1600" dirty="0"/>
              <a:t>, Rosenfeld Media, 2012.</a:t>
            </a:r>
            <a:endParaRPr lang="en-US" sz="1600" dirty="0"/>
          </a:p>
          <a:p>
            <a:endParaRPr lang="en-US" sz="1600" dirty="0"/>
          </a:p>
        </p:txBody>
      </p:sp>
    </p:spTree>
    <p:extLst>
      <p:ext uri="{BB962C8B-B14F-4D97-AF65-F5344CB8AC3E}">
        <p14:creationId xmlns:p14="http://schemas.microsoft.com/office/powerpoint/2010/main" val="1777628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520</Words>
  <Application>Microsoft Office PowerPoint</Application>
  <PresentationFormat>On-screen Show (4:3)</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Design of  College Webpage</vt:lpstr>
      <vt:lpstr>PowerPoint Presentation</vt:lpstr>
      <vt:lpstr>ACKNOWLEDGEMENT</vt:lpstr>
      <vt:lpstr>Introduction</vt:lpstr>
      <vt:lpstr>ABOUT THE PROJECT</vt:lpstr>
      <vt:lpstr>Outlook of our Website</vt:lpstr>
      <vt:lpstr>PowerPoint Presentation</vt:lpstr>
      <vt:lpstr>The 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College Webpage</dc:title>
  <dc:creator>user</dc:creator>
  <cp:lastModifiedBy>user</cp:lastModifiedBy>
  <cp:revision>13</cp:revision>
  <dcterms:created xsi:type="dcterms:W3CDTF">2017-03-30T15:04:50Z</dcterms:created>
  <dcterms:modified xsi:type="dcterms:W3CDTF">2017-03-30T20:08:07Z</dcterms:modified>
</cp:coreProperties>
</file>