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C30FEE-4C5C-4B0E-8DBD-E34BC411D7F6}">
  <a:tblStyle styleId="{30C30FEE-4C5C-4B0E-8DBD-E34BC411D7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b4b853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b4b853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2c5ceb9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2c5ceb9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07a071d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07a071d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07a071d2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07a071d2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2af16dfa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2af16dfa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07a071d2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07a071d2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2c5ceb9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2c5ceb9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2c5ceb92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2c5ceb92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2bc8fa4e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2bc8fa4e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2bc8fa4e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2bc8fa4e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3064f61c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3064f61c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af16dfa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2af16dfa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2bc8fa4e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2bc8fa4e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2c72c42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2c72c42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2c72c42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2c72c42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2c72c42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2c72c42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07a071d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07a071d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2c72c42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2c72c42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af16df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af16df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2af16dfa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2af16dfa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af16dfa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af16dfa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307fb3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307fb3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83e380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83e380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2bc8fa4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2bc8fa4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2bc8fa4e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2bc8fa4e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A9C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1671893" y="0"/>
            <a:ext cx="7472100" cy="5143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13788" y="2576575"/>
            <a:ext cx="1662600" cy="2566800"/>
          </a:xfrm>
          <a:prstGeom prst="rect">
            <a:avLst/>
          </a:prstGeom>
          <a:solidFill>
            <a:srgbClr val="1DC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3"/>
          <p:cNvGrpSpPr/>
          <p:nvPr/>
        </p:nvGrpSpPr>
        <p:grpSpPr>
          <a:xfrm rot="5400000">
            <a:off x="184846" y="1140437"/>
            <a:ext cx="720131" cy="183576"/>
            <a:chOff x="8336925" y="289325"/>
            <a:chExt cx="543700" cy="138600"/>
          </a:xfrm>
        </p:grpSpPr>
        <p:sp>
          <p:nvSpPr>
            <p:cNvPr id="129" name="Google Shape;129;p13"/>
            <p:cNvSpPr/>
            <p:nvPr/>
          </p:nvSpPr>
          <p:spPr>
            <a:xfrm rot="5400000">
              <a:off x="875132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5400000">
              <a:off x="853947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5400000">
              <a:off x="832762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3"/>
          <p:cNvGrpSpPr/>
          <p:nvPr/>
        </p:nvGrpSpPr>
        <p:grpSpPr>
          <a:xfrm rot="5400000">
            <a:off x="485013" y="1140437"/>
            <a:ext cx="720131" cy="183576"/>
            <a:chOff x="8336925" y="289325"/>
            <a:chExt cx="543700" cy="138600"/>
          </a:xfrm>
        </p:grpSpPr>
        <p:sp>
          <p:nvSpPr>
            <p:cNvPr id="133" name="Google Shape;133;p13"/>
            <p:cNvSpPr/>
            <p:nvPr/>
          </p:nvSpPr>
          <p:spPr>
            <a:xfrm rot="5400000">
              <a:off x="875132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5400000">
              <a:off x="853947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5400000">
              <a:off x="832762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13"/>
          <p:cNvGrpSpPr/>
          <p:nvPr/>
        </p:nvGrpSpPr>
        <p:grpSpPr>
          <a:xfrm rot="5400000">
            <a:off x="766821" y="1140437"/>
            <a:ext cx="720131" cy="183576"/>
            <a:chOff x="8336925" y="289325"/>
            <a:chExt cx="543700" cy="138600"/>
          </a:xfrm>
        </p:grpSpPr>
        <p:sp>
          <p:nvSpPr>
            <p:cNvPr id="137" name="Google Shape;137;p13"/>
            <p:cNvSpPr/>
            <p:nvPr/>
          </p:nvSpPr>
          <p:spPr>
            <a:xfrm rot="5400000">
              <a:off x="875132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5400000">
              <a:off x="853947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rot="5400000">
              <a:off x="8327625" y="298625"/>
              <a:ext cx="138600" cy="1200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3"/>
          <p:cNvSpPr txBox="1"/>
          <p:nvPr>
            <p:ph type="ctrTitle"/>
          </p:nvPr>
        </p:nvSpPr>
        <p:spPr>
          <a:xfrm>
            <a:off x="2377475" y="617856"/>
            <a:ext cx="4962900" cy="346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frontiersin.org/articles/10.3389/fdata.2019.00049/full" TargetMode="External"/><Relationship Id="rId4" Type="http://schemas.openxmlformats.org/officeDocument/2006/relationships/hyperlink" Target="https://www.hindawi.com/journals/mpe/2015/145636/" TargetMode="External"/><Relationship Id="rId5" Type="http://schemas.openxmlformats.org/officeDocument/2006/relationships/hyperlink" Target="https://www.scielo.br/scielo.php?pid=S1807-17752011000300009&amp;script=sci_arttext&amp;tlng=e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2494375" y="859650"/>
            <a:ext cx="44727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295700" y="1374225"/>
            <a:ext cx="6557100" cy="23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latin typeface="Nunito"/>
                <a:ea typeface="Nunito"/>
                <a:cs typeface="Nunito"/>
                <a:sym typeface="Nunito"/>
              </a:rPr>
              <a:t>Recommender system based on Psychographics similarity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4572000" y="2892400"/>
            <a:ext cx="38304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Arokia Naveen.S		    (911716104003)</a:t>
            </a:r>
            <a:endParaRPr sz="16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Chandra Manikandan.S  </a:t>
            </a:r>
            <a:r>
              <a:rPr lang="en-GB" sz="16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(911716104007)</a:t>
            </a:r>
            <a:endParaRPr sz="16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Logeshwaran.A 		    </a:t>
            </a:r>
            <a:r>
              <a:rPr lang="en-GB" sz="16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(911716104026)</a:t>
            </a:r>
            <a:endParaRPr sz="16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Santhosh kumar.B 	    </a:t>
            </a:r>
            <a:r>
              <a:rPr lang="en-GB" sz="16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(911716104050)</a:t>
            </a:r>
            <a:endParaRPr sz="16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4572000" y="4044125"/>
            <a:ext cx="3429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Guide: Rohini.P 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AP/CSE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334900" y="400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Calculate similarity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465800" y="1009150"/>
            <a:ext cx="8067300" cy="3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Psychographics market segmentation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Mainly focused on divides consumers into subgroups based on shared psychological characteristics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Item to item based collaborative filtering 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similarity between items calculated using the rating users have given to items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295600" y="30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Big Five personality traits -</a:t>
            </a: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Psychographics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452675" y="1257800"/>
            <a:ext cx="8172300" cy="3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Openness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Consciousness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Extraversion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Agreeableness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 Neuroticism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850" y="1073200"/>
            <a:ext cx="5582974" cy="37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387250" y="466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Psychographics</a:t>
            </a:r>
            <a:r>
              <a:rPr lang="en-GB">
                <a:solidFill>
                  <a:srgbClr val="0000FF"/>
                </a:solidFill>
              </a:rPr>
              <a:t> </a:t>
            </a:r>
            <a:r>
              <a:rPr lang="en-GB">
                <a:solidFill>
                  <a:srgbClr val="0000FF"/>
                </a:solidFill>
              </a:rPr>
              <a:t>Score Calculation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557400" y="1270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/>
              <a:t>Compare the similarity, against to another product by using euclidean distance and take a mean value</a:t>
            </a:r>
            <a:endParaRPr sz="1100"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63" y="2372450"/>
            <a:ext cx="27908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4">
            <a:alphaModFix/>
          </a:blip>
          <a:srcRect b="2530" l="6660" r="-6660" t="-2530"/>
          <a:stretch/>
        </p:blipFill>
        <p:spPr>
          <a:xfrm>
            <a:off x="5335325" y="1643800"/>
            <a:ext cx="3789979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588950" y="3638400"/>
            <a:ext cx="3677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 = Product A vector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Y = Product B vector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  = Distance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295625" y="413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Collaborative filtering Recommendation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635925" y="1192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key idea behind CF is that similar users share the same interest and that similar items are liked by a user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975" y="2386600"/>
            <a:ext cx="5396665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400350" y="400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Score calculation in Collaborative filtering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400350" y="1087675"/>
            <a:ext cx="82377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/>
              <a:t>Find the similarity between the items by using method like </a:t>
            </a:r>
            <a:r>
              <a:rPr b="1" lang="en-GB" sz="2200"/>
              <a:t>cosine similarity</a:t>
            </a:r>
            <a:r>
              <a:rPr lang="en-GB" sz="2200"/>
              <a:t> in two vectors</a:t>
            </a:r>
            <a:endParaRPr sz="2200"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50" y="1893275"/>
            <a:ext cx="42005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875" y="1893275"/>
            <a:ext cx="3892450" cy="241992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484250" y="3023275"/>
            <a:ext cx="42006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 = Product A vector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B = Product B vecto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825" y="1090050"/>
            <a:ext cx="4941775" cy="35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327200" y="43190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Combining with demographics </a:t>
            </a:r>
            <a:endParaRPr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484250" y="1439650"/>
            <a:ext cx="35469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Calibri"/>
                <a:ea typeface="Calibri"/>
                <a:cs typeface="Calibri"/>
                <a:sym typeface="Calibri"/>
              </a:rPr>
              <a:t>It includes: Age, race, ethnicity, gender, marital status, income, education, and employment.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662100" y="374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Implementation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688800" y="1179275"/>
            <a:ext cx="77664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</a:t>
            </a:r>
            <a:r>
              <a:rPr lang="en-GB" sz="2400"/>
              <a:t>sychographic</a:t>
            </a:r>
            <a:r>
              <a:rPr lang="en-GB" sz="2400"/>
              <a:t> dataset for the product  was obtained from the series of </a:t>
            </a:r>
            <a:r>
              <a:rPr b="1" lang="en-GB" sz="2400"/>
              <a:t>B</a:t>
            </a:r>
            <a:r>
              <a:rPr b="1" lang="en-GB" sz="2400"/>
              <a:t>rainstorming</a:t>
            </a:r>
            <a:r>
              <a:rPr lang="en-GB" sz="2400"/>
              <a:t> session in each Cognitive attribute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Collaborative filtering was achieved by collection ratings</a:t>
            </a:r>
            <a:br>
              <a:rPr lang="en-GB" sz="2400"/>
            </a:b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Application follows Microservice Architecture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518150" y="617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Feedback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701375" y="1571900"/>
            <a:ext cx="7505700" cy="2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feedback of recommendation has been collecte</a:t>
            </a:r>
            <a:r>
              <a:rPr lang="en-GB" sz="2400"/>
              <a:t>d </a:t>
            </a:r>
            <a:r>
              <a:rPr lang="en-GB" sz="2400"/>
              <a:t>and analyse the </a:t>
            </a:r>
            <a:r>
              <a:rPr lang="en-GB" sz="2400"/>
              <a:t>accuracy</a:t>
            </a:r>
            <a:r>
              <a:rPr lang="en-GB" sz="2400"/>
              <a:t> rate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It is  </a:t>
            </a:r>
            <a:r>
              <a:rPr lang="en-GB" sz="2400"/>
              <a:t>responsible</a:t>
            </a:r>
            <a:r>
              <a:rPr lang="en-GB" sz="2400"/>
              <a:t> to tell performance of recommendation system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Its gives a  </a:t>
            </a:r>
            <a:r>
              <a:rPr lang="en-GB" sz="2400"/>
              <a:t>opportunity</a:t>
            </a:r>
            <a:r>
              <a:rPr lang="en-GB" sz="2400"/>
              <a:t> to upgrade or recalculate the scores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531225" y="256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Output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00" y="1192775"/>
            <a:ext cx="8650999" cy="32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/>
        </p:nvSpPr>
        <p:spPr>
          <a:xfrm>
            <a:off x="772175" y="4476025"/>
            <a:ext cx="6243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Collaborative approach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88" y="144150"/>
            <a:ext cx="8703225" cy="437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/>
          <p:nvPr/>
        </p:nvSpPr>
        <p:spPr>
          <a:xfrm>
            <a:off x="759100" y="4711600"/>
            <a:ext cx="66093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850700" y="4541450"/>
            <a:ext cx="6674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Psychographics</a:t>
            </a: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 score calculation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727525" y="387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Abstract: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819150" y="1520800"/>
            <a:ext cx="7505700" cy="29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 A recommender system has a job to predict the user preference by analyzing the past and current knowledge about the user.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900"/>
              <a:t>The existing data-driven methodologies are highly dependent on a huge amount of past data.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900"/>
              <a:t>Here we used Psychographics market segmentation </a:t>
            </a:r>
            <a:r>
              <a:rPr lang="en-GB" sz="1900"/>
              <a:t>Approach to build recommendation engine by finding the similarity score between the products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701350" y="649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Conclusion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This System can provide a </a:t>
            </a:r>
            <a:r>
              <a:rPr lang="en-GB" sz="2400"/>
              <a:t>efficient</a:t>
            </a:r>
            <a:r>
              <a:rPr lang="en-GB" sz="2400"/>
              <a:t> recommendation with minimal computation requirement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Ability to scale and compatible to emerging application needs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Applications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819150" y="1624275"/>
            <a:ext cx="75057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Well suitable for efficient product matching and filtering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Deliver</a:t>
            </a:r>
            <a:r>
              <a:rPr lang="en-GB" sz="2400"/>
              <a:t> the results in the form of REST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Profound </a:t>
            </a:r>
            <a:r>
              <a:rPr lang="en-GB" sz="2400"/>
              <a:t>Decision</a:t>
            </a:r>
            <a:r>
              <a:rPr lang="en-GB" sz="2400"/>
              <a:t> making strategies by answering the question what? Why?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Further Enhancement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 are looking forward to implement that approach in neural networks to build a </a:t>
            </a:r>
            <a:r>
              <a:rPr lang="en-GB" sz="2400"/>
              <a:t>psychographic</a:t>
            </a:r>
            <a:r>
              <a:rPr lang="en-GB" sz="2400"/>
              <a:t> models on live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Implement the OSINT (Open source Intelligence) </a:t>
            </a:r>
            <a:r>
              <a:rPr lang="en-GB" sz="2400"/>
              <a:t>capabilities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References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819150" y="1499375"/>
            <a:ext cx="75057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Collaborative Filtering Recommendation Algorithm Based on Knowledge Graph - Xiaoqin Zeng , Ruihui Mu -College of computer information hohai university nanjing -April 2018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 Comparative Study of Psychographic Segmentation Hui Liu 1,† , Yinghui Huang 1,2,† , Zichao Wang 3 , Kai Liu,  Xiangen Hu , and Weijun Wang -Key Laboratory of Adolescent Cyberpsychology and Behavior, Ministry of Education,Central China Normal University, Wuhan - March 2019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Augmenting E-Commerce Product Recommendations by Analyzing Customer Personality - Anwesh Marwade, Nakul Kumar, Shubham Mundada, and Jagannath Aghav 2019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Recommendation systems: Principles, methods and evaluation (https://www.sciencedirect.com/science/article/pii/S1110866515000341)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819150" y="1499375"/>
            <a:ext cx="75057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/>
              <a:t>Attribute-Aware Recommender System Based on Collaborative Filtering: Survey and Classification Front. Big Data, 15 January</a:t>
            </a:r>
            <a:r>
              <a:rPr lang="en-GB" sz="1600"/>
              <a:t> </a:t>
            </a:r>
            <a:r>
              <a:rPr lang="en-GB" sz="1600"/>
              <a:t>2020</a:t>
            </a: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https://www.frontiersin.org/articles/10.3389/fdata.2019.00049/full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/>
              <a:t>A Hybrid Recommender System Based on User-Recommender Interaction Heng-Ru Zhang,1 Fan Min ,1 Xu He,1,2 and Yuan-Yuan Xu1 </a:t>
            </a: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https://www.hindawi.com/journals/mpe/2015/145636/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/>
              <a:t>Recommender systems in social networks </a:t>
            </a:r>
            <a:r>
              <a:rPr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https://www.scielo.br/scielo.php?pid=S1807-17752011000300009&amp;script=sci_arttext&amp;tlng=en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ctrTitle"/>
          </p:nvPr>
        </p:nvSpPr>
        <p:spPr>
          <a:xfrm>
            <a:off x="3345975" y="1782656"/>
            <a:ext cx="4962900" cy="3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819150" y="871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Introduction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819150" y="1728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Recommender system is used for estimating users’ preferences and group the similar items they have not seen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It predicts the rating and rank of the product to the users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Types: 1) Content Based Recommendation (focused in Items Objects)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            2) Collaborative filtering Recommendation (focused in relations)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819150" y="740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Problems of </a:t>
            </a:r>
            <a:r>
              <a:rPr lang="en-GB">
                <a:solidFill>
                  <a:schemeClr val="accent6"/>
                </a:solidFill>
              </a:rPr>
              <a:t>Existing</a:t>
            </a:r>
            <a:r>
              <a:rPr lang="en-GB">
                <a:solidFill>
                  <a:schemeClr val="accent6"/>
                </a:solidFill>
              </a:rPr>
              <a:t> system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819150" y="1624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It works well, when it have a enough data to predict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Lack of information produce Cold start situation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Cold start happens when new users or new items arrive in to the system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Proposed system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819150" y="17027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Psychographics Market segmentation techniques along with ,Demographics Cognitive Attributes Collection, and Item to Item based collaborative filtering, makes the efficient recommendation system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369225" y="118725"/>
            <a:ext cx="69993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Literature</a:t>
            </a:r>
            <a:r>
              <a:rPr lang="en-GB">
                <a:solidFill>
                  <a:schemeClr val="accent6"/>
                </a:solidFill>
              </a:rPr>
              <a:t> Survey</a:t>
            </a:r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179" name="Google Shape;179;p19"/>
          <p:cNvGraphicFramePr/>
          <p:nvPr/>
        </p:nvGraphicFramePr>
        <p:xfrm>
          <a:off x="740625" y="137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{30C30FEE-4C5C-4B0E-8DBD-E34BC411D7F6}</a:tableStyleId>
              </a:tblPr>
              <a:tblGrid>
                <a:gridCol w="2413000"/>
                <a:gridCol w="2413000"/>
                <a:gridCol w="2413000"/>
              </a:tblGrid>
              <a:tr h="72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Content-based filtering for recommendation systems using multi attribute networks  -JieunSon, Seoung BumKim -2017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Reliable results when fewer number of users and product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1.Requires a lot of domain knowledge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2.Model has limited ability to expand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Collaborative Filtering Recommendation Algorithm Based on Knowledge Graph - Ruihui Mu , Xiaoqin Zeng1 (2018)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Obtain the similarity model by using filtering the similar items, and grouping in together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1.Fully depends on user ratings and available data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2.Cold start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0" name="Google Shape;180;p19"/>
          <p:cNvGraphicFramePr/>
          <p:nvPr/>
        </p:nvGraphicFramePr>
        <p:xfrm>
          <a:off x="740625" y="9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{30C30FEE-4C5C-4B0E-8DBD-E34BC411D7F6}</a:tableStyleId>
              </a:tblPr>
              <a:tblGrid>
                <a:gridCol w="2413000"/>
                <a:gridCol w="2413000"/>
                <a:gridCol w="2413000"/>
              </a:tblGrid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Advantages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Disadvantages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369225" y="118725"/>
            <a:ext cx="69993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Literature Survey</a:t>
            </a:r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186" name="Google Shape;186;p20"/>
          <p:cNvGraphicFramePr/>
          <p:nvPr/>
        </p:nvGraphicFramePr>
        <p:xfrm>
          <a:off x="740625" y="137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{30C30FEE-4C5C-4B0E-8DBD-E34BC411D7F6}</a:tableStyleId>
              </a:tblPr>
              <a:tblGrid>
                <a:gridCol w="2413000"/>
                <a:gridCol w="2413000"/>
                <a:gridCol w="2413000"/>
              </a:tblGrid>
              <a:tr h="72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A Collaborative Recommendation System for Online Courses Recommendations-Raghad Obeidat ; Rehab Duwairi ; Ahmad Al-Aiad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recommends courses based on similarities of students' course history. The system employs data mining techniques to discover patterns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1.user’s past history and engagement score has been required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2.hard to scale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Recommendation System Using Semi-Supervised Learning-Sushmita Roy ; Mahendra Sharma ; Santosh Kumar Singh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Recommendation by using machine learning algorithms such as a content-based filtering approach, a collaborative-based filtering approach.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High computation required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2.Cold start problem,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7" name="Google Shape;187;p20"/>
          <p:cNvGraphicFramePr/>
          <p:nvPr/>
        </p:nvGraphicFramePr>
        <p:xfrm>
          <a:off x="740625" y="9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{30C30FEE-4C5C-4B0E-8DBD-E34BC411D7F6}</a:tableStyleId>
              </a:tblPr>
              <a:tblGrid>
                <a:gridCol w="2413000"/>
                <a:gridCol w="2413000"/>
                <a:gridCol w="2413000"/>
              </a:tblGrid>
              <a:tr h="2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Advantages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Disadvantages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75" y="1020850"/>
            <a:ext cx="6613450" cy="38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471150" y="3926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Calibri"/>
                <a:ea typeface="Calibri"/>
                <a:cs typeface="Calibri"/>
                <a:sym typeface="Calibri"/>
              </a:rPr>
              <a:t>Architecture diagram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491975" y="505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Modules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609750" y="1459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Obtain and </a:t>
            </a:r>
            <a:r>
              <a:rPr lang="en-GB" sz="2400"/>
              <a:t>Optimize the dataset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Find the similarity matrix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Stored in reliable database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Recommend that item to user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Feedback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