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8" r:id="rId20"/>
    <p:sldId id="279" r:id="rId21"/>
    <p:sldId id="275" r:id="rId22"/>
    <p:sldId id="276"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FF"/>
    <a:srgbClr val="3333CC"/>
    <a:srgbClr val="FF6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21" autoAdjust="0"/>
  </p:normalViewPr>
  <p:slideViewPr>
    <p:cSldViewPr>
      <p:cViewPr varScale="1">
        <p:scale>
          <a:sx n="87" d="100"/>
          <a:sy n="87" d="100"/>
        </p:scale>
        <p:origin x="-106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8FAA74-DEBC-44C0-948A-4943D2E7F422}" type="datetimeFigureOut">
              <a:rPr lang="en-US" smtClean="0"/>
              <a:pPr/>
              <a:t>3/3/2010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F69A44-D76B-4C33-9D42-EE25EE953FB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FAA74-DEBC-44C0-948A-4943D2E7F422}" type="datetimeFigureOut">
              <a:rPr lang="en-US" smtClean="0"/>
              <a:pPr/>
              <a:t>3/3/2010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69A44-D76B-4C33-9D42-EE25EE953FB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1447800" y="914400"/>
            <a:ext cx="5562600" cy="584775"/>
          </a:xfrm>
          <a:prstGeom prst="rect">
            <a:avLst/>
          </a:prstGeom>
          <a:noFill/>
        </p:spPr>
        <p:txBody>
          <a:bodyPr wrap="square" rtlCol="0">
            <a:spAutoFit/>
          </a:bodyPr>
          <a:lstStyle/>
          <a:p>
            <a:r>
              <a:rPr lang="en-US" sz="3200" b="1" dirty="0" smtClean="0">
                <a:solidFill>
                  <a:srgbClr val="FF00FF"/>
                </a:solidFill>
                <a:latin typeface="Times New Roman" pitchFamily="18" charset="0"/>
                <a:cs typeface="Times New Roman" pitchFamily="18" charset="0"/>
              </a:rPr>
              <a:t>      PROJECT  SEMINAR   </a:t>
            </a:r>
            <a:endParaRPr lang="en-US" sz="3200" b="1" dirty="0">
              <a:solidFill>
                <a:srgbClr val="FF00FF"/>
              </a:solidFill>
              <a:latin typeface="Times New Roman" pitchFamily="18" charset="0"/>
              <a:cs typeface="Times New Roman" pitchFamily="18" charset="0"/>
            </a:endParaRPr>
          </a:p>
        </p:txBody>
      </p:sp>
      <p:sp>
        <p:nvSpPr>
          <p:cNvPr id="5" name="TextBox 4"/>
          <p:cNvSpPr txBox="1"/>
          <p:nvPr/>
        </p:nvSpPr>
        <p:spPr>
          <a:xfrm>
            <a:off x="2743200" y="1676400"/>
            <a:ext cx="23622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         </a:t>
            </a:r>
            <a:r>
              <a:rPr lang="en-US" sz="3200" b="1" dirty="0" smtClean="0">
                <a:solidFill>
                  <a:srgbClr val="3333CC"/>
                </a:solidFill>
                <a:latin typeface="Times New Roman" pitchFamily="18" charset="0"/>
                <a:cs typeface="Times New Roman" pitchFamily="18" charset="0"/>
              </a:rPr>
              <a:t> ON</a:t>
            </a:r>
            <a:endParaRPr lang="en-US" sz="3200" b="1" dirty="0">
              <a:solidFill>
                <a:srgbClr val="3333CC"/>
              </a:solidFill>
              <a:latin typeface="Times New Roman" pitchFamily="18" charset="0"/>
              <a:cs typeface="Times New Roman" pitchFamily="18" charset="0"/>
            </a:endParaRPr>
          </a:p>
        </p:txBody>
      </p:sp>
      <p:sp>
        <p:nvSpPr>
          <p:cNvPr id="6" name="TextBox 5"/>
          <p:cNvSpPr txBox="1"/>
          <p:nvPr/>
        </p:nvSpPr>
        <p:spPr>
          <a:xfrm>
            <a:off x="1447800" y="2438400"/>
            <a:ext cx="6477000" cy="461665"/>
          </a:xfrm>
          <a:prstGeom prst="rect">
            <a:avLst/>
          </a:prstGeom>
          <a:noFill/>
        </p:spPr>
        <p:txBody>
          <a:bodyPr wrap="square" rtlCol="0">
            <a:spAutoFit/>
          </a:bodyPr>
          <a:lstStyle/>
          <a:p>
            <a:r>
              <a:rPr lang="en-US" sz="2400" b="1" dirty="0" smtClean="0">
                <a:solidFill>
                  <a:srgbClr val="FF00FF"/>
                </a:solidFill>
                <a:latin typeface="Times New Roman" pitchFamily="18" charset="0"/>
                <a:cs typeface="Times New Roman" pitchFamily="18" charset="0"/>
              </a:rPr>
              <a:t>Distributed E-Health Care System Using SOA</a:t>
            </a:r>
            <a:endParaRPr lang="en-US" sz="2400" b="1" dirty="0">
              <a:solidFill>
                <a:srgbClr val="FF00FF"/>
              </a:solidFill>
              <a:latin typeface="Times New Roman" pitchFamily="18" charset="0"/>
              <a:cs typeface="Times New Roman" pitchFamily="18" charset="0"/>
            </a:endParaRPr>
          </a:p>
        </p:txBody>
      </p:sp>
      <p:sp>
        <p:nvSpPr>
          <p:cNvPr id="7" name="TextBox 6"/>
          <p:cNvSpPr txBox="1"/>
          <p:nvPr/>
        </p:nvSpPr>
        <p:spPr>
          <a:xfrm>
            <a:off x="5943600" y="4267200"/>
            <a:ext cx="2445295" cy="1477328"/>
          </a:xfrm>
          <a:prstGeom prst="rect">
            <a:avLst/>
          </a:prstGeom>
          <a:noFill/>
        </p:spPr>
        <p:txBody>
          <a:bodyPr wrap="square" rtlCol="0">
            <a:spAutoFit/>
          </a:bodyPr>
          <a:lstStyle/>
          <a:p>
            <a:r>
              <a:rPr lang="en-US" b="1" dirty="0" smtClean="0">
                <a:solidFill>
                  <a:srgbClr val="3333CC"/>
                </a:solidFill>
                <a:latin typeface="Times New Roman" pitchFamily="18" charset="0"/>
                <a:cs typeface="Times New Roman" pitchFamily="18" charset="0"/>
              </a:rPr>
              <a:t>By</a:t>
            </a:r>
            <a:r>
              <a:rPr lang="en-US" b="1" dirty="0" smtClean="0">
                <a:solidFill>
                  <a:srgbClr val="3333CC"/>
                </a:solidFill>
                <a:latin typeface="Times New Roman" pitchFamily="18" charset="0"/>
                <a:cs typeface="Times New Roman" pitchFamily="18" charset="0"/>
              </a:rPr>
              <a:t>,</a:t>
            </a:r>
          </a:p>
          <a:p>
            <a:r>
              <a:rPr lang="en-US" b="1" dirty="0" smtClean="0">
                <a:solidFill>
                  <a:srgbClr val="3333CC"/>
                </a:solidFill>
                <a:latin typeface="Times New Roman" pitchFamily="18" charset="0"/>
                <a:cs typeface="Times New Roman" pitchFamily="18" charset="0"/>
              </a:rPr>
              <a:t>Batch no:2</a:t>
            </a:r>
            <a:endParaRPr lang="en-US" b="1" dirty="0" smtClean="0">
              <a:solidFill>
                <a:srgbClr val="3333CC"/>
              </a:solidFill>
              <a:latin typeface="Times New Roman" pitchFamily="18" charset="0"/>
              <a:cs typeface="Times New Roman" pitchFamily="18" charset="0"/>
            </a:endParaRPr>
          </a:p>
          <a:p>
            <a:r>
              <a:rPr lang="en-US" b="1" dirty="0" smtClean="0">
                <a:solidFill>
                  <a:srgbClr val="3333CC"/>
                </a:solidFill>
                <a:latin typeface="Times New Roman" pitchFamily="18" charset="0"/>
                <a:cs typeface="Times New Roman" pitchFamily="18" charset="0"/>
              </a:rPr>
              <a:t>P.V.D.N.Srilakshmi</a:t>
            </a:r>
          </a:p>
          <a:p>
            <a:r>
              <a:rPr lang="en-US" b="1" dirty="0" smtClean="0">
                <a:solidFill>
                  <a:srgbClr val="3333CC"/>
                </a:solidFill>
                <a:latin typeface="Times New Roman" pitchFamily="18" charset="0"/>
                <a:cs typeface="Times New Roman" pitchFamily="18" charset="0"/>
              </a:rPr>
              <a:t>Ch.V.S.Lakshmi</a:t>
            </a:r>
          </a:p>
          <a:p>
            <a:r>
              <a:rPr lang="en-US" b="1" dirty="0" smtClean="0">
                <a:solidFill>
                  <a:srgbClr val="3333CC"/>
                </a:solidFill>
                <a:latin typeface="Times New Roman" pitchFamily="18" charset="0"/>
                <a:cs typeface="Times New Roman" pitchFamily="18" charset="0"/>
              </a:rPr>
              <a:t>N.L.V.K.Suresh</a:t>
            </a:r>
            <a:endParaRPr lang="en-US" b="1" dirty="0">
              <a:solidFill>
                <a:srgbClr val="3333CC"/>
              </a:solidFill>
              <a:latin typeface="Times New Roman" pitchFamily="18" charset="0"/>
              <a:cs typeface="Times New Roman" pitchFamily="18" charset="0"/>
            </a:endParaRPr>
          </a:p>
        </p:txBody>
      </p:sp>
      <p:sp>
        <p:nvSpPr>
          <p:cNvPr id="8" name="Frame 7"/>
          <p:cNvSpPr/>
          <p:nvPr/>
        </p:nvSpPr>
        <p:spPr>
          <a:xfrm>
            <a:off x="0" y="0"/>
            <a:ext cx="9144000" cy="6858000"/>
          </a:xfrm>
          <a:prstGeom prst="frame">
            <a:avLst>
              <a:gd name="adj1" fmla="val 4564"/>
            </a:avLst>
          </a:prstGeom>
          <a:solidFill>
            <a:srgbClr val="FF66CC">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5" name="Half Frame 14"/>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16" name="TextBox 15"/>
          <p:cNvSpPr txBox="1"/>
          <p:nvPr/>
        </p:nvSpPr>
        <p:spPr>
          <a:xfrm>
            <a:off x="685800" y="762000"/>
            <a:ext cx="5257800" cy="461665"/>
          </a:xfrm>
          <a:prstGeom prst="rect">
            <a:avLst/>
          </a:prstGeom>
          <a:noFill/>
        </p:spPr>
        <p:txBody>
          <a:bodyPr wrap="square" rtlCol="0">
            <a:spAutoFit/>
          </a:bodyPr>
          <a:lstStyle/>
          <a:p>
            <a:r>
              <a:rPr lang="en-US" sz="2400" b="1" dirty="0" smtClean="0">
                <a:solidFill>
                  <a:srgbClr val="66FF33"/>
                </a:solidFill>
                <a:latin typeface="Times New Roman" pitchFamily="18" charset="0"/>
                <a:cs typeface="Times New Roman" pitchFamily="18" charset="0"/>
              </a:rPr>
              <a:t>PROPOSED SYSTEM FEATURES:</a:t>
            </a:r>
            <a:endParaRPr lang="en-US" sz="2400" b="1" dirty="0">
              <a:solidFill>
                <a:srgbClr val="66FF33"/>
              </a:solidFill>
              <a:latin typeface="Times New Roman" pitchFamily="18" charset="0"/>
              <a:cs typeface="Times New Roman" pitchFamily="18" charset="0"/>
            </a:endParaRPr>
          </a:p>
        </p:txBody>
      </p:sp>
      <p:sp>
        <p:nvSpPr>
          <p:cNvPr id="22533" name="Rectangle 5"/>
          <p:cNvSpPr>
            <a:spLocks noChangeArrowheads="1"/>
          </p:cNvSpPr>
          <p:nvPr/>
        </p:nvSpPr>
        <p:spPr bwMode="auto">
          <a:xfrm>
            <a:off x="533400" y="1828800"/>
            <a:ext cx="76200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In this project we are trying to implement which parts of a data-mining project for hospital management are equal or highly similar across different hospitals (at least in the same national healthcare system). </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600" dirty="0" smtClean="0">
              <a:solidFill>
                <a:schemeClr val="bg1"/>
              </a:solidFill>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5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This allows us to design several data mining modules, which can be portable across several hospitals, thus dramatically reducing the time to implement a data-mining program in a new hospital.</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553" name="Rectangle 1"/>
          <p:cNvSpPr>
            <a:spLocks noChangeArrowheads="1"/>
          </p:cNvSpPr>
          <p:nvPr/>
        </p:nvSpPr>
        <p:spPr bwMode="auto">
          <a:xfrm>
            <a:off x="533400" y="523220"/>
            <a:ext cx="6705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FF"/>
                </a:solidFill>
                <a:effectLst/>
                <a:latin typeface="Times New Roman" pitchFamily="18" charset="0"/>
                <a:ea typeface="Times New Roman" pitchFamily="18" charset="0"/>
                <a:cs typeface="Times New Roman" pitchFamily="18" charset="0"/>
              </a:rPr>
              <a:t>Structure of an Automated Tool for Medicare Management: </a:t>
            </a:r>
            <a:endParaRPr kumimoji="0" lang="en-US" sz="2000" b="0" i="0" u="none" strike="noStrike" cap="none" normalizeH="0" baseline="0" dirty="0" smtClean="0">
              <a:ln>
                <a:noFill/>
              </a:ln>
              <a:solidFill>
                <a:srgbClr val="FF00FF"/>
              </a:solidFill>
              <a:effectLst/>
              <a:latin typeface="Times New Roman" pitchFamily="18" charset="0"/>
              <a:cs typeface="Times New Roman" pitchFamily="18" charset="0"/>
            </a:endParaRPr>
          </a:p>
        </p:txBody>
      </p:sp>
      <p:sp>
        <p:nvSpPr>
          <p:cNvPr id="5" name="Rectangle 4"/>
          <p:cNvSpPr/>
          <p:nvPr/>
        </p:nvSpPr>
        <p:spPr>
          <a:xfrm>
            <a:off x="533400" y="1295400"/>
            <a:ext cx="8077200" cy="830997"/>
          </a:xfrm>
          <a:prstGeom prst="rect">
            <a:avLst/>
          </a:prstGeom>
        </p:spPr>
        <p:txBody>
          <a:bodyPr wrap="square">
            <a:spAutoFit/>
          </a:bodyPr>
          <a:lstStyle/>
          <a:p>
            <a:pPr>
              <a:buFont typeface="Wingdings" pitchFamily="2" charset="2"/>
              <a:buChar char="Ø"/>
            </a:pPr>
            <a:r>
              <a:rPr lang="en-US" sz="1600" dirty="0" smtClean="0">
                <a:solidFill>
                  <a:schemeClr val="bg1"/>
                </a:solidFill>
                <a:latin typeface="Times New Roman" pitchFamily="18" charset="0"/>
                <a:cs typeface="Times New Roman" pitchFamily="18" charset="0"/>
              </a:rPr>
              <a:t>CRISP-DM (Standard Cross-Industry Process for Data Mining), is a consortium of companies (initially granted by the European Commission) which has defined and validated a data mining process that is applicable to several industry sectors.  </a:t>
            </a:r>
            <a:endParaRPr lang="en-US" sz="1600" dirty="0">
              <a:solidFill>
                <a:schemeClr val="bg1"/>
              </a:solidFill>
              <a:latin typeface="Times New Roman" pitchFamily="18" charset="0"/>
              <a:cs typeface="Times New Roman" pitchFamily="18" charset="0"/>
            </a:endParaRPr>
          </a:p>
        </p:txBody>
      </p:sp>
      <p:pic>
        <p:nvPicPr>
          <p:cNvPr id="23554" name="Picture 17"/>
          <p:cNvPicPr>
            <a:picLocks noChangeAspect="1" noChangeArrowheads="1"/>
          </p:cNvPicPr>
          <p:nvPr/>
        </p:nvPicPr>
        <p:blipFill>
          <a:blip r:embed="rId3"/>
          <a:srcRect/>
          <a:stretch>
            <a:fillRect/>
          </a:stretch>
        </p:blipFill>
        <p:spPr bwMode="auto">
          <a:xfrm>
            <a:off x="1371600" y="2590800"/>
            <a:ext cx="6781800"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24578" name="Picture 20"/>
          <p:cNvPicPr>
            <a:picLocks noChangeAspect="1" noChangeArrowheads="1"/>
          </p:cNvPicPr>
          <p:nvPr/>
        </p:nvPicPr>
        <p:blipFill>
          <a:blip r:embed="rId3"/>
          <a:srcRect/>
          <a:stretch>
            <a:fillRect/>
          </a:stretch>
        </p:blipFill>
        <p:spPr bwMode="auto">
          <a:xfrm>
            <a:off x="1371600" y="1762125"/>
            <a:ext cx="6934200" cy="4333875"/>
          </a:xfrm>
          <a:prstGeom prst="rect">
            <a:avLst/>
          </a:prstGeom>
          <a:noFill/>
          <a:ln w="9525">
            <a:noFill/>
            <a:miter lim="800000"/>
            <a:headEnd/>
            <a:tailEnd/>
          </a:ln>
        </p:spPr>
      </p:pic>
      <p:sp>
        <p:nvSpPr>
          <p:cNvPr id="5" name="TextBox 4"/>
          <p:cNvSpPr txBox="1"/>
          <p:nvPr/>
        </p:nvSpPr>
        <p:spPr>
          <a:xfrm>
            <a:off x="609600" y="762000"/>
            <a:ext cx="6096000" cy="369332"/>
          </a:xfrm>
          <a:prstGeom prst="rect">
            <a:avLst/>
          </a:prstGeom>
          <a:noFill/>
        </p:spPr>
        <p:txBody>
          <a:bodyPr wrap="square" rtlCol="0">
            <a:spAutoFit/>
          </a:bodyPr>
          <a:lstStyle/>
          <a:p>
            <a:r>
              <a:rPr lang="en-US" b="1" dirty="0" smtClean="0">
                <a:solidFill>
                  <a:srgbClr val="66FF33"/>
                </a:solidFill>
                <a:latin typeface="Times New Roman" pitchFamily="18" charset="0"/>
                <a:cs typeface="Times New Roman" pitchFamily="18" charset="0"/>
              </a:rPr>
              <a:t>DATAMINING TOOL FOR HOSPITAL MANAGEMENT:</a:t>
            </a:r>
            <a:endParaRPr lang="en-US" b="1" dirty="0">
              <a:solidFill>
                <a:srgbClr val="66FF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601" name="Rectangle 1"/>
          <p:cNvSpPr>
            <a:spLocks noChangeArrowheads="1"/>
          </p:cNvSpPr>
          <p:nvPr/>
        </p:nvSpPr>
        <p:spPr bwMode="auto">
          <a:xfrm>
            <a:off x="457200" y="1143000"/>
            <a:ext cx="79248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Now, the previous objectives have to be transformed into Data Mining objectives, such as:</a:t>
            </a:r>
          </a:p>
          <a:p>
            <a:pPr marL="0" marR="0" lvl="0" indent="457200" algn="just"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carry out global models about pressure emergencies by different time periods (daily, by shifts of work, by day of the week, etc).</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generate a model for predicting the number of daily hospitalizations coming from emergencies.</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obtain predictive models of global and partial use of beds by hospital service.</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construct models for estimating how the resources of a hospital are affected by a certain disease (for instance, influenza).</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carry out models to cluster patients (by age, by area, by pathology class, etc).</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762000" y="609600"/>
            <a:ext cx="5181600" cy="461665"/>
          </a:xfrm>
          <a:prstGeom prst="rect">
            <a:avLst/>
          </a:prstGeom>
          <a:noFill/>
        </p:spPr>
        <p:txBody>
          <a:bodyPr wrap="square" rtlCol="0">
            <a:spAutoFit/>
          </a:bodyPr>
          <a:lstStyle/>
          <a:p>
            <a:r>
              <a:rPr lang="en-US" sz="2400" b="1" dirty="0" smtClean="0">
                <a:solidFill>
                  <a:srgbClr val="66FF33"/>
                </a:solidFill>
                <a:latin typeface="Times New Roman" pitchFamily="18" charset="0"/>
                <a:cs typeface="Times New Roman" pitchFamily="18" charset="0"/>
              </a:rPr>
              <a:t>FEASIBILITY:</a:t>
            </a:r>
            <a:endParaRPr lang="en-US" sz="2400" b="1" dirty="0">
              <a:solidFill>
                <a:srgbClr val="66FF33"/>
              </a:solidFill>
              <a:latin typeface="Times New Roman" pitchFamily="18" charset="0"/>
              <a:cs typeface="Times New Roman" pitchFamily="18" charset="0"/>
            </a:endParaRPr>
          </a:p>
        </p:txBody>
      </p:sp>
      <p:sp>
        <p:nvSpPr>
          <p:cNvPr id="27649" name="Rectangle 1"/>
          <p:cNvSpPr>
            <a:spLocks noChangeArrowheads="1"/>
          </p:cNvSpPr>
          <p:nvPr/>
        </p:nvSpPr>
        <p:spPr bwMode="auto">
          <a:xfrm>
            <a:off x="609600" y="1524000"/>
            <a:ext cx="7620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Feasibility study should be performed on the basis of various criteria and parameters. </a:t>
            </a:r>
          </a:p>
          <a:p>
            <a:pPr marL="0" marR="0" lvl="0" indent="457200" algn="just" defTabSz="914400" rtl="0" eaLnBrk="1" fontAlgn="base" latinLnBrk="0" hangingPunct="1">
              <a:lnSpc>
                <a:spcPct val="100000"/>
              </a:lnSpc>
              <a:spcBef>
                <a:spcPct val="0"/>
              </a:spcBef>
              <a:spcAft>
                <a:spcPct val="0"/>
              </a:spcAft>
              <a:buClrTx/>
              <a:buSzTx/>
              <a:buFontTx/>
              <a:buNone/>
              <a:tabLst/>
            </a:pPr>
            <a:endParaRPr lang="en-US" sz="1600" dirty="0" smtClean="0">
              <a:solidFill>
                <a:schemeClr val="bg1"/>
              </a:solidFill>
              <a:latin typeface="Times New Roman" pitchFamily="18" charset="0"/>
              <a:ea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 various feasibility studies are:</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1.Economic Feasibility</a:t>
            </a:r>
          </a:p>
          <a:p>
            <a:pPr marL="0" marR="0" lvl="0" indent="457200" algn="just" defTabSz="914400" rtl="0" eaLnBrk="0" fontAlgn="base" latinLnBrk="0" hangingPunct="0">
              <a:lnSpc>
                <a:spcPct val="100000"/>
              </a:lnSpc>
              <a:spcBef>
                <a:spcPct val="0"/>
              </a:spcBef>
              <a:spcAft>
                <a:spcPct val="0"/>
              </a:spcAft>
              <a:buClrTx/>
              <a:buSzTx/>
              <a:buFontTx/>
              <a:buAutoNum type="arabicPeriod"/>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2. Operational Feasibility</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3. Technical Feasibility</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 name="Group 173"/>
          <p:cNvGrpSpPr>
            <a:grpSpLocks noChangeAspect="1"/>
          </p:cNvGrpSpPr>
          <p:nvPr/>
        </p:nvGrpSpPr>
        <p:grpSpPr bwMode="auto">
          <a:xfrm>
            <a:off x="533400" y="1752600"/>
            <a:ext cx="7467245" cy="4083301"/>
            <a:chOff x="1688" y="2062"/>
            <a:chExt cx="10139" cy="5709"/>
          </a:xfrm>
        </p:grpSpPr>
        <p:sp>
          <p:nvSpPr>
            <p:cNvPr id="5" name="AutoShape 205"/>
            <p:cNvSpPr>
              <a:spLocks noChangeAspect="1" noChangeArrowheads="1" noTextEdit="1"/>
            </p:cNvSpPr>
            <p:nvPr/>
          </p:nvSpPr>
          <p:spPr bwMode="auto">
            <a:xfrm>
              <a:off x="1777" y="2062"/>
              <a:ext cx="10050" cy="5709"/>
            </a:xfrm>
            <a:prstGeom prst="rect">
              <a:avLst/>
            </a:prstGeom>
            <a:noFill/>
            <a:ln w="9525">
              <a:solidFill>
                <a:srgbClr val="FF00FF"/>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204"/>
            <p:cNvSpPr>
              <a:spLocks noChangeArrowheads="1"/>
            </p:cNvSpPr>
            <p:nvPr/>
          </p:nvSpPr>
          <p:spPr bwMode="auto">
            <a:xfrm>
              <a:off x="6277" y="2216"/>
              <a:ext cx="1650" cy="61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SOA</a:t>
              </a:r>
              <a:endParaRPr kumimoji="0" lang="en-US" sz="1800" b="0" i="0" u="none" strike="noStrike" cap="none" normalizeH="0" baseline="0" smtClean="0">
                <a:ln>
                  <a:noFill/>
                </a:ln>
                <a:solidFill>
                  <a:schemeClr val="tx1"/>
                </a:solidFill>
                <a:effectLst/>
                <a:latin typeface="Arial" pitchFamily="34" charset="0"/>
              </a:endParaRPr>
            </a:p>
          </p:txBody>
        </p:sp>
        <p:sp>
          <p:nvSpPr>
            <p:cNvPr id="7" name="AutoShape 203"/>
            <p:cNvSpPr>
              <a:spLocks noChangeArrowheads="1"/>
            </p:cNvSpPr>
            <p:nvPr/>
          </p:nvSpPr>
          <p:spPr bwMode="auto">
            <a:xfrm>
              <a:off x="3727" y="3759"/>
              <a:ext cx="1200" cy="77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Admin</a:t>
              </a:r>
              <a:endParaRPr kumimoji="0" lang="en-US" sz="1800" b="0" i="0" u="none" strike="noStrike" cap="none" normalizeH="0" baseline="0" smtClean="0">
                <a:ln>
                  <a:noFill/>
                </a:ln>
                <a:solidFill>
                  <a:schemeClr val="tx1"/>
                </a:solidFill>
                <a:effectLst/>
                <a:latin typeface="Arial" pitchFamily="34" charset="0"/>
              </a:endParaRPr>
            </a:p>
          </p:txBody>
        </p:sp>
        <p:sp>
          <p:nvSpPr>
            <p:cNvPr id="8" name="AutoShape 202"/>
            <p:cNvSpPr>
              <a:spLocks noChangeArrowheads="1"/>
            </p:cNvSpPr>
            <p:nvPr/>
          </p:nvSpPr>
          <p:spPr bwMode="auto">
            <a:xfrm>
              <a:off x="7275" y="3759"/>
              <a:ext cx="1252" cy="8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Doctor</a:t>
              </a:r>
              <a:endParaRPr kumimoji="0" lang="en-US"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9" name="AutoShape 201"/>
            <p:cNvSpPr>
              <a:spLocks noChangeArrowheads="1"/>
            </p:cNvSpPr>
            <p:nvPr/>
          </p:nvSpPr>
          <p:spPr bwMode="auto">
            <a:xfrm>
              <a:off x="8827" y="3759"/>
              <a:ext cx="1350" cy="86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Patient</a:t>
              </a:r>
              <a:endParaRPr kumimoji="0" lang="en-US"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 name="AutoShape 200"/>
            <p:cNvSpPr>
              <a:spLocks noChangeArrowheads="1"/>
            </p:cNvSpPr>
            <p:nvPr/>
          </p:nvSpPr>
          <p:spPr bwMode="auto">
            <a:xfrm>
              <a:off x="10477" y="3759"/>
              <a:ext cx="135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Pharmacy</a:t>
              </a:r>
              <a:endParaRPr kumimoji="0" lang="en-US"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AutoShape 199"/>
            <p:cNvSpPr>
              <a:spLocks noChangeShapeType="1"/>
            </p:cNvSpPr>
            <p:nvPr/>
          </p:nvSpPr>
          <p:spPr bwMode="auto">
            <a:xfrm rot="5400000">
              <a:off x="5252" y="1908"/>
              <a:ext cx="926" cy="27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2" name="AutoShape 198"/>
            <p:cNvSpPr>
              <a:spLocks noChangeShapeType="1"/>
            </p:cNvSpPr>
            <p:nvPr/>
          </p:nvSpPr>
          <p:spPr bwMode="auto">
            <a:xfrm rot="16200000" flipH="1">
              <a:off x="7052" y="2883"/>
              <a:ext cx="926" cy="82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3" name="AutoShape 197"/>
            <p:cNvSpPr>
              <a:spLocks noChangeShapeType="1"/>
            </p:cNvSpPr>
            <p:nvPr/>
          </p:nvSpPr>
          <p:spPr bwMode="auto">
            <a:xfrm rot="16200000" flipH="1">
              <a:off x="7877" y="2058"/>
              <a:ext cx="926" cy="24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4" name="AutoShape 196"/>
            <p:cNvSpPr>
              <a:spLocks noChangeShapeType="1"/>
            </p:cNvSpPr>
            <p:nvPr/>
          </p:nvSpPr>
          <p:spPr bwMode="auto">
            <a:xfrm rot="16200000" flipH="1">
              <a:off x="8627" y="1308"/>
              <a:ext cx="926" cy="3975"/>
            </a:xfrm>
            <a:prstGeom prst="bentConnector3">
              <a:avLst>
                <a:gd name="adj1" fmla="val 49954"/>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 name="AutoShape 195"/>
            <p:cNvSpPr>
              <a:spLocks noChangeArrowheads="1"/>
            </p:cNvSpPr>
            <p:nvPr/>
          </p:nvSpPr>
          <p:spPr bwMode="auto">
            <a:xfrm>
              <a:off x="1688" y="4994"/>
              <a:ext cx="1439" cy="96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New Admin</a:t>
              </a:r>
              <a:endParaRPr kumimoji="0" lang="en-US"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Creation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AutoShape 194"/>
            <p:cNvSpPr>
              <a:spLocks noChangeArrowheads="1"/>
            </p:cNvSpPr>
            <p:nvPr/>
          </p:nvSpPr>
          <p:spPr bwMode="auto">
            <a:xfrm>
              <a:off x="3240" y="4994"/>
              <a:ext cx="1242" cy="90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Schedule</a:t>
              </a:r>
              <a:endParaRPr kumimoji="0" lang="en-US" sz="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Patient</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AutoShape 193"/>
            <p:cNvSpPr>
              <a:spLocks noChangeArrowheads="1"/>
            </p:cNvSpPr>
            <p:nvPr/>
          </p:nvSpPr>
          <p:spPr bwMode="auto">
            <a:xfrm>
              <a:off x="4627" y="4994"/>
              <a:ext cx="1096" cy="77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Bill General</a:t>
              </a:r>
              <a:endParaRPr kumimoji="0" lang="en-US" sz="1800" b="0" i="0" u="none" strike="noStrike" cap="none" normalizeH="0" baseline="0" smtClean="0">
                <a:ln>
                  <a:noFill/>
                </a:ln>
                <a:solidFill>
                  <a:schemeClr val="tx1"/>
                </a:solidFill>
                <a:effectLst/>
                <a:latin typeface="Arial" pitchFamily="34" charset="0"/>
              </a:endParaRPr>
            </a:p>
          </p:txBody>
        </p:sp>
        <p:sp>
          <p:nvSpPr>
            <p:cNvPr id="18" name="AutoShape 192"/>
            <p:cNvSpPr>
              <a:spLocks noChangeArrowheads="1"/>
            </p:cNvSpPr>
            <p:nvPr/>
          </p:nvSpPr>
          <p:spPr bwMode="auto">
            <a:xfrm>
              <a:off x="5827" y="4994"/>
              <a:ext cx="105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Invite Doctor</a:t>
              </a:r>
              <a:endParaRPr kumimoji="0" lang="en-US" sz="1800" b="0" i="0" u="none" strike="noStrike" cap="none" normalizeH="0" baseline="0" smtClean="0">
                <a:ln>
                  <a:noFill/>
                </a:ln>
                <a:solidFill>
                  <a:schemeClr val="tx1"/>
                </a:solidFill>
                <a:effectLst/>
                <a:latin typeface="Arial" pitchFamily="34" charset="0"/>
              </a:endParaRPr>
            </a:p>
          </p:txBody>
        </p:sp>
        <p:sp>
          <p:nvSpPr>
            <p:cNvPr id="19" name="AutoShape 191"/>
            <p:cNvSpPr>
              <a:spLocks noChangeShapeType="1"/>
            </p:cNvSpPr>
            <p:nvPr/>
          </p:nvSpPr>
          <p:spPr bwMode="auto">
            <a:xfrm rot="5400000">
              <a:off x="3158" y="3825"/>
              <a:ext cx="463" cy="187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 name="AutoShape 190"/>
            <p:cNvSpPr>
              <a:spLocks noChangeShapeType="1"/>
            </p:cNvSpPr>
            <p:nvPr/>
          </p:nvSpPr>
          <p:spPr bwMode="auto">
            <a:xfrm rot="5400000">
              <a:off x="3833" y="4500"/>
              <a:ext cx="463" cy="5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1" name="AutoShape 189"/>
            <p:cNvSpPr>
              <a:spLocks noChangeShapeType="1"/>
            </p:cNvSpPr>
            <p:nvPr/>
          </p:nvSpPr>
          <p:spPr bwMode="auto">
            <a:xfrm rot="16200000" flipH="1">
              <a:off x="4508" y="4350"/>
              <a:ext cx="463" cy="8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2" name="AutoShape 188"/>
            <p:cNvSpPr>
              <a:spLocks noChangeShapeType="1"/>
            </p:cNvSpPr>
            <p:nvPr/>
          </p:nvSpPr>
          <p:spPr bwMode="auto">
            <a:xfrm rot="16200000" flipH="1">
              <a:off x="5108" y="3750"/>
              <a:ext cx="463" cy="20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3" name="AutoShape 187"/>
            <p:cNvSpPr>
              <a:spLocks noChangeArrowheads="1"/>
            </p:cNvSpPr>
            <p:nvPr/>
          </p:nvSpPr>
          <p:spPr bwMode="auto">
            <a:xfrm>
              <a:off x="7177" y="4994"/>
              <a:ext cx="150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Check </a:t>
              </a:r>
              <a:endParaRPr kumimoji="0" lang="en-US"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Appointment  </a:t>
              </a:r>
              <a:endParaRPr kumimoji="0" lang="en-US" sz="1800" b="0" i="0" u="none" strike="noStrike" cap="none" normalizeH="0" baseline="0" smtClean="0">
                <a:ln>
                  <a:noFill/>
                </a:ln>
                <a:solidFill>
                  <a:schemeClr val="tx1"/>
                </a:solidFill>
                <a:effectLst/>
                <a:latin typeface="Arial" pitchFamily="34" charset="0"/>
              </a:endParaRPr>
            </a:p>
          </p:txBody>
        </p:sp>
        <p:sp>
          <p:nvSpPr>
            <p:cNvPr id="24" name="AutoShape 186"/>
            <p:cNvSpPr>
              <a:spLocks noChangeShapeType="1"/>
            </p:cNvSpPr>
            <p:nvPr/>
          </p:nvSpPr>
          <p:spPr bwMode="auto">
            <a:xfrm rot="5400000">
              <a:off x="7696" y="4762"/>
              <a:ext cx="463" cy="1"/>
            </a:xfrm>
            <a:prstGeom prst="straightConnector1">
              <a:avLst/>
            </a:prstGeom>
            <a:noFill/>
            <a:ln w="9525">
              <a:solidFill>
                <a:srgbClr val="FF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 name="AutoShape 185"/>
            <p:cNvSpPr>
              <a:spLocks noChangeArrowheads="1"/>
            </p:cNvSpPr>
            <p:nvPr/>
          </p:nvSpPr>
          <p:spPr bwMode="auto">
            <a:xfrm>
              <a:off x="8827" y="4994"/>
              <a:ext cx="1500" cy="77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Check</a:t>
              </a:r>
              <a:endParaRPr kumimoji="0" lang="en-US" sz="800" b="0" i="0" u="none" strike="noStrike" cap="none" normalizeH="0" baseline="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Appointment</a:t>
              </a:r>
              <a:endParaRPr kumimoji="0" lang="en-US" sz="1800" b="0" i="0" u="none" strike="noStrike" cap="none" normalizeH="0" baseline="0" smtClean="0">
                <a:ln>
                  <a:noFill/>
                </a:ln>
                <a:solidFill>
                  <a:schemeClr val="tx1"/>
                </a:solidFill>
                <a:effectLst/>
                <a:latin typeface="Arial" pitchFamily="34" charset="0"/>
              </a:endParaRPr>
            </a:p>
          </p:txBody>
        </p:sp>
        <p:sp>
          <p:nvSpPr>
            <p:cNvPr id="26" name="AutoShape 184"/>
            <p:cNvSpPr>
              <a:spLocks noChangeShapeType="1"/>
            </p:cNvSpPr>
            <p:nvPr/>
          </p:nvSpPr>
          <p:spPr bwMode="auto">
            <a:xfrm rot="5400000">
              <a:off x="9346" y="4762"/>
              <a:ext cx="463" cy="1"/>
            </a:xfrm>
            <a:prstGeom prst="straightConnector1">
              <a:avLst/>
            </a:prstGeom>
            <a:noFill/>
            <a:ln w="9525">
              <a:solidFill>
                <a:srgbClr val="FF00FF"/>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7" name="AutoShape 183"/>
            <p:cNvSpPr>
              <a:spLocks noChangeArrowheads="1"/>
            </p:cNvSpPr>
            <p:nvPr/>
          </p:nvSpPr>
          <p:spPr bwMode="auto">
            <a:xfrm>
              <a:off x="10477" y="4832"/>
              <a:ext cx="1350" cy="93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Get      Diagnostic                       Report </a:t>
              </a:r>
              <a:endParaRPr kumimoji="0" lang="en-US" sz="1800" b="0" i="0" u="none" strike="noStrike" cap="none" normalizeH="0" baseline="0" dirty="0" smtClean="0">
                <a:ln>
                  <a:noFill/>
                </a:ln>
                <a:solidFill>
                  <a:schemeClr val="tx1"/>
                </a:solidFill>
                <a:effectLst/>
                <a:latin typeface="Arial" pitchFamily="34" charset="0"/>
              </a:endParaRPr>
            </a:p>
          </p:txBody>
        </p:sp>
        <p:sp>
          <p:nvSpPr>
            <p:cNvPr id="28" name="AutoShape 182"/>
            <p:cNvSpPr>
              <a:spLocks noChangeArrowheads="1"/>
            </p:cNvSpPr>
            <p:nvPr/>
          </p:nvSpPr>
          <p:spPr bwMode="auto">
            <a:xfrm>
              <a:off x="5977" y="6845"/>
              <a:ext cx="1800" cy="617"/>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rPr>
                <a:t>        </a:t>
              </a:r>
              <a:r>
                <a:rPr kumimoji="0" lang="en-US" sz="1600" b="0" i="0" u="none" strike="noStrike" cap="none" normalizeH="0" baseline="0" smtClean="0">
                  <a:ln>
                    <a:noFill/>
                  </a:ln>
                  <a:solidFill>
                    <a:schemeClr val="tx1"/>
                  </a:solidFill>
                  <a:effectLst/>
                  <a:latin typeface="Arial" pitchFamily="34" charset="0"/>
                  <a:ea typeface="Times New Roman" pitchFamily="18" charset="0"/>
                </a:rPr>
                <a:t>Logout</a:t>
              </a:r>
              <a:endParaRPr kumimoji="0" lang="en-US" sz="1800" b="0" i="0" u="none" strike="noStrike" cap="none" normalizeH="0" baseline="0" smtClean="0">
                <a:ln>
                  <a:noFill/>
                </a:ln>
                <a:solidFill>
                  <a:schemeClr val="tx1"/>
                </a:solidFill>
                <a:effectLst/>
                <a:latin typeface="Arial" pitchFamily="34" charset="0"/>
              </a:endParaRPr>
            </a:p>
          </p:txBody>
        </p:sp>
        <p:sp>
          <p:nvSpPr>
            <p:cNvPr id="29" name="AutoShape 181"/>
            <p:cNvSpPr>
              <a:spLocks noChangeShapeType="1"/>
            </p:cNvSpPr>
            <p:nvPr/>
          </p:nvSpPr>
          <p:spPr bwMode="auto">
            <a:xfrm rot="16200000" flipH="1">
              <a:off x="4223" y="4190"/>
              <a:ext cx="947" cy="4362"/>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0" name="AutoShape 180"/>
            <p:cNvSpPr>
              <a:spLocks noChangeShapeType="1"/>
            </p:cNvSpPr>
            <p:nvPr/>
          </p:nvSpPr>
          <p:spPr bwMode="auto">
            <a:xfrm rot="16200000" flipH="1">
              <a:off x="4800" y="4767"/>
              <a:ext cx="1080" cy="307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1" name="AutoShape 179"/>
            <p:cNvSpPr>
              <a:spLocks noChangeShapeType="1"/>
            </p:cNvSpPr>
            <p:nvPr/>
          </p:nvSpPr>
          <p:spPr bwMode="auto">
            <a:xfrm rot="16200000" flipH="1">
              <a:off x="5474" y="5442"/>
              <a:ext cx="1081" cy="1725"/>
            </a:xfrm>
            <a:prstGeom prst="bentConnector3">
              <a:avLst>
                <a:gd name="adj1" fmla="val 49958"/>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2" name="AutoShape 178"/>
            <p:cNvSpPr>
              <a:spLocks noChangeShapeType="1"/>
            </p:cNvSpPr>
            <p:nvPr/>
          </p:nvSpPr>
          <p:spPr bwMode="auto">
            <a:xfrm rot="16200000" flipH="1">
              <a:off x="6075" y="6042"/>
              <a:ext cx="1080" cy="525"/>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3" name="AutoShape 177"/>
            <p:cNvSpPr>
              <a:spLocks noChangeShapeType="1"/>
            </p:cNvSpPr>
            <p:nvPr/>
          </p:nvSpPr>
          <p:spPr bwMode="auto">
            <a:xfrm rot="5400000">
              <a:off x="6862" y="5780"/>
              <a:ext cx="1080" cy="1050"/>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4" name="AutoShape 176"/>
            <p:cNvSpPr>
              <a:spLocks noChangeShapeType="1"/>
            </p:cNvSpPr>
            <p:nvPr/>
          </p:nvSpPr>
          <p:spPr bwMode="auto">
            <a:xfrm rot="5400000">
              <a:off x="7687" y="4955"/>
              <a:ext cx="1080" cy="2700"/>
            </a:xfrm>
            <a:prstGeom prst="bentConnector3">
              <a:avLst>
                <a:gd name="adj1" fmla="val 50000"/>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5" name="AutoShape 175"/>
            <p:cNvSpPr>
              <a:spLocks noChangeShapeType="1"/>
            </p:cNvSpPr>
            <p:nvPr/>
          </p:nvSpPr>
          <p:spPr bwMode="auto">
            <a:xfrm rot="5400000">
              <a:off x="8474" y="4167"/>
              <a:ext cx="1081" cy="4275"/>
            </a:xfrm>
            <a:prstGeom prst="bentConnector3">
              <a:avLst>
                <a:gd name="adj1" fmla="val 49958"/>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 name="AutoShape 174"/>
            <p:cNvSpPr>
              <a:spLocks noChangeShapeType="1"/>
            </p:cNvSpPr>
            <p:nvPr/>
          </p:nvSpPr>
          <p:spPr bwMode="auto">
            <a:xfrm rot="16200000" flipH="1">
              <a:off x="10960" y="4647"/>
              <a:ext cx="309" cy="75"/>
            </a:xfrm>
            <a:prstGeom prst="bentConnector3">
              <a:avLst>
                <a:gd name="adj1" fmla="val 49861"/>
              </a:avLst>
            </a:prstGeom>
            <a:noFill/>
            <a:ln w="9525">
              <a:solidFill>
                <a:srgbClr val="FF00FF"/>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533400" y="685800"/>
            <a:ext cx="4495800" cy="461665"/>
          </a:xfrm>
          <a:prstGeom prst="rect">
            <a:avLst/>
          </a:prstGeom>
          <a:noFill/>
        </p:spPr>
        <p:txBody>
          <a:bodyPr wrap="square" rtlCol="0">
            <a:spAutoFit/>
          </a:bodyPr>
          <a:lstStyle/>
          <a:p>
            <a:r>
              <a:rPr lang="en-US" sz="2400" b="1" dirty="0" smtClean="0">
                <a:solidFill>
                  <a:srgbClr val="92D050"/>
                </a:solidFill>
                <a:latin typeface="Times New Roman" pitchFamily="18" charset="0"/>
                <a:cs typeface="Times New Roman" pitchFamily="18" charset="0"/>
              </a:rPr>
              <a:t>ARCHITECTURE DIAGRAM: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533400" y="533400"/>
            <a:ext cx="4419600" cy="461665"/>
          </a:xfrm>
          <a:prstGeom prst="rect">
            <a:avLst/>
          </a:prstGeom>
          <a:noFill/>
        </p:spPr>
        <p:txBody>
          <a:bodyPr wrap="square" rtlCol="0">
            <a:spAutoFit/>
          </a:bodyPr>
          <a:lstStyle/>
          <a:p>
            <a:r>
              <a:rPr lang="en-US" sz="2400" b="1" dirty="0" smtClean="0">
                <a:solidFill>
                  <a:srgbClr val="66FF33"/>
                </a:solidFill>
                <a:latin typeface="Times New Roman" pitchFamily="18" charset="0"/>
                <a:cs typeface="Times New Roman" pitchFamily="18" charset="0"/>
              </a:rPr>
              <a:t>SCREEN SHOTS:</a:t>
            </a:r>
            <a:endParaRPr lang="en-US" sz="2400" b="1" dirty="0">
              <a:solidFill>
                <a:srgbClr val="66FF33"/>
              </a:solidFill>
              <a:latin typeface="Times New Roman" pitchFamily="18" charset="0"/>
              <a:cs typeface="Times New Roman" pitchFamily="18" charset="0"/>
            </a:endParaRPr>
          </a:p>
        </p:txBody>
      </p:sp>
      <p:pic>
        <p:nvPicPr>
          <p:cNvPr id="5" name="Picture 4"/>
          <p:cNvPicPr/>
          <p:nvPr/>
        </p:nvPicPr>
        <p:blipFill>
          <a:blip r:embed="rId3"/>
          <a:srcRect/>
          <a:stretch>
            <a:fillRect/>
          </a:stretch>
        </p:blipFill>
        <p:spPr bwMode="auto">
          <a:xfrm>
            <a:off x="152400" y="990600"/>
            <a:ext cx="89916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0" y="1"/>
            <a:ext cx="9144000" cy="3581399"/>
          </a:xfrm>
          <a:prstGeom prst="rect">
            <a:avLst/>
          </a:prstGeom>
          <a:noFill/>
          <a:ln w="9525">
            <a:noFill/>
            <a:miter lim="800000"/>
            <a:headEnd/>
            <a:tailEnd/>
          </a:ln>
        </p:spPr>
      </p:pic>
      <p:pic>
        <p:nvPicPr>
          <p:cNvPr id="3" name="Picture 2"/>
          <p:cNvPicPr/>
          <p:nvPr/>
        </p:nvPicPr>
        <p:blipFill>
          <a:blip r:embed="rId3"/>
          <a:srcRect/>
          <a:stretch>
            <a:fillRect/>
          </a:stretch>
        </p:blipFill>
        <p:spPr bwMode="auto">
          <a:xfrm>
            <a:off x="0" y="3581400"/>
            <a:ext cx="91440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bwMode="auto">
          <a:xfrm>
            <a:off x="0" y="685800"/>
            <a:ext cx="9144000" cy="2971800"/>
          </a:xfrm>
          <a:prstGeom prst="rect">
            <a:avLst/>
          </a:prstGeom>
          <a:noFill/>
          <a:ln w="9525">
            <a:noFill/>
            <a:miter lim="800000"/>
            <a:headEnd/>
            <a:tailEnd/>
          </a:ln>
        </p:spPr>
      </p:pic>
      <p:pic>
        <p:nvPicPr>
          <p:cNvPr id="3" name="Picture 2"/>
          <p:cNvPicPr/>
          <p:nvPr/>
        </p:nvPicPr>
        <p:blipFill>
          <a:blip r:embed="rId4"/>
          <a:srcRect/>
          <a:stretch>
            <a:fillRect/>
          </a:stretch>
        </p:blipFill>
        <p:spPr bwMode="auto">
          <a:xfrm>
            <a:off x="0" y="3657600"/>
            <a:ext cx="9144000" cy="3200400"/>
          </a:xfrm>
          <a:prstGeom prst="rect">
            <a:avLst/>
          </a:prstGeom>
          <a:noFill/>
          <a:ln w="9525">
            <a:noFill/>
            <a:miter lim="800000"/>
            <a:headEnd/>
            <a:tailEnd/>
          </a:ln>
        </p:spPr>
      </p:pic>
      <p:sp>
        <p:nvSpPr>
          <p:cNvPr id="4" name="TextBox 3"/>
          <p:cNvSpPr txBox="1"/>
          <p:nvPr/>
        </p:nvSpPr>
        <p:spPr>
          <a:xfrm>
            <a:off x="152400" y="228600"/>
            <a:ext cx="4800600" cy="461665"/>
          </a:xfrm>
          <a:prstGeom prst="rect">
            <a:avLst/>
          </a:prstGeom>
          <a:noFill/>
        </p:spPr>
        <p:txBody>
          <a:bodyPr wrap="square" rtlCol="0">
            <a:spAutoFit/>
          </a:bodyPr>
          <a:lstStyle/>
          <a:p>
            <a:r>
              <a:rPr lang="en-US" sz="2400" b="1" dirty="0" smtClean="0">
                <a:solidFill>
                  <a:srgbClr val="FF00FF"/>
                </a:solidFill>
              </a:rPr>
              <a:t>REGISTRATION SCREENS:</a:t>
            </a:r>
            <a:endParaRPr lang="en-US" sz="2400" b="1" dirty="0">
              <a:solidFill>
                <a:srgbClr val="FF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49530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533400" y="685800"/>
            <a:ext cx="4953000" cy="461665"/>
          </a:xfrm>
          <a:prstGeom prst="rect">
            <a:avLst/>
          </a:prstGeom>
          <a:noFill/>
        </p:spPr>
        <p:txBody>
          <a:bodyPr wrap="square" rtlCol="0">
            <a:spAutoFit/>
          </a:bodyPr>
          <a:lstStyle/>
          <a:p>
            <a:r>
              <a:rPr lang="en-US" sz="2400" b="1" dirty="0" smtClean="0">
                <a:solidFill>
                  <a:srgbClr val="92D050"/>
                </a:solidFill>
                <a:latin typeface="Times New Roman" pitchFamily="18" charset="0"/>
                <a:cs typeface="Times New Roman" pitchFamily="18" charset="0"/>
              </a:rPr>
              <a:t>CONTENTS:</a:t>
            </a:r>
            <a:endParaRPr lang="en-US" sz="2400" b="1" dirty="0">
              <a:solidFill>
                <a:srgbClr val="92D050"/>
              </a:solidFill>
              <a:latin typeface="Times New Roman" pitchFamily="18" charset="0"/>
              <a:cs typeface="Times New Roman" pitchFamily="18" charset="0"/>
            </a:endParaRPr>
          </a:p>
        </p:txBody>
      </p:sp>
      <p:sp>
        <p:nvSpPr>
          <p:cNvPr id="6" name="TextBox 5"/>
          <p:cNvSpPr txBox="1"/>
          <p:nvPr/>
        </p:nvSpPr>
        <p:spPr>
          <a:xfrm>
            <a:off x="533400" y="1447800"/>
            <a:ext cx="5029200" cy="5170646"/>
          </a:xfrm>
          <a:prstGeom prst="rect">
            <a:avLst/>
          </a:prstGeom>
          <a:noFill/>
        </p:spPr>
        <p:txBody>
          <a:bodyPr wrap="square" rtlCol="0">
            <a:spAutoFit/>
          </a:bodyPr>
          <a:lstStyle/>
          <a:p>
            <a:pPr>
              <a:lnSpc>
                <a:spcPct val="150000"/>
              </a:lnSpc>
              <a:buFont typeface="Wingdings" pitchFamily="2" charset="2"/>
              <a:buChar char="Ø"/>
            </a:pPr>
            <a:r>
              <a:rPr lang="en-US" sz="1600" dirty="0" smtClean="0">
                <a:solidFill>
                  <a:schemeClr val="bg1"/>
                </a:solidFill>
              </a:rPr>
              <a:t>ABSTRACT</a:t>
            </a:r>
          </a:p>
          <a:p>
            <a:pPr>
              <a:lnSpc>
                <a:spcPct val="150000"/>
              </a:lnSpc>
              <a:buFont typeface="Wingdings" pitchFamily="2" charset="2"/>
              <a:buChar char="Ø"/>
            </a:pPr>
            <a:r>
              <a:rPr lang="en-US" sz="1600" dirty="0" smtClean="0">
                <a:solidFill>
                  <a:schemeClr val="bg1"/>
                </a:solidFill>
              </a:rPr>
              <a:t>INTRODUCTION</a:t>
            </a:r>
          </a:p>
          <a:p>
            <a:pPr>
              <a:lnSpc>
                <a:spcPct val="150000"/>
              </a:lnSpc>
              <a:buFont typeface="Wingdings" pitchFamily="2" charset="2"/>
              <a:buChar char="Ø"/>
            </a:pPr>
            <a:r>
              <a:rPr lang="en-US" sz="1600" dirty="0" smtClean="0">
                <a:solidFill>
                  <a:schemeClr val="bg1"/>
                </a:solidFill>
              </a:rPr>
              <a:t>OBJECTIVES</a:t>
            </a:r>
          </a:p>
          <a:p>
            <a:pPr>
              <a:lnSpc>
                <a:spcPct val="150000"/>
              </a:lnSpc>
              <a:buFont typeface="Wingdings" pitchFamily="2" charset="2"/>
              <a:buChar char="Ø"/>
            </a:pPr>
            <a:r>
              <a:rPr lang="en-US" sz="1600" dirty="0" smtClean="0">
                <a:solidFill>
                  <a:schemeClr val="bg1"/>
                </a:solidFill>
              </a:rPr>
              <a:t>MODULES</a:t>
            </a:r>
          </a:p>
          <a:p>
            <a:pPr>
              <a:lnSpc>
                <a:spcPct val="150000"/>
              </a:lnSpc>
              <a:buFont typeface="Wingdings" pitchFamily="2" charset="2"/>
              <a:buChar char="Ø"/>
            </a:pPr>
            <a:r>
              <a:rPr lang="en-US" sz="1600" dirty="0" smtClean="0">
                <a:solidFill>
                  <a:schemeClr val="bg1"/>
                </a:solidFill>
              </a:rPr>
              <a:t>REQUIREMENTS</a:t>
            </a:r>
          </a:p>
          <a:p>
            <a:pPr>
              <a:lnSpc>
                <a:spcPct val="150000"/>
              </a:lnSpc>
              <a:buFont typeface="Wingdings" pitchFamily="2" charset="2"/>
              <a:buChar char="Ø"/>
            </a:pPr>
            <a:r>
              <a:rPr lang="en-US" sz="1600" dirty="0" smtClean="0">
                <a:solidFill>
                  <a:schemeClr val="bg1"/>
                </a:solidFill>
              </a:rPr>
              <a:t>EXISTING SYSTEM</a:t>
            </a:r>
          </a:p>
          <a:p>
            <a:pPr>
              <a:lnSpc>
                <a:spcPct val="150000"/>
              </a:lnSpc>
              <a:buFont typeface="Wingdings" pitchFamily="2" charset="2"/>
              <a:buChar char="Ø"/>
            </a:pPr>
            <a:r>
              <a:rPr lang="en-US" sz="1600" dirty="0" smtClean="0">
                <a:solidFill>
                  <a:schemeClr val="bg1"/>
                </a:solidFill>
              </a:rPr>
              <a:t>PROPOSED SYSTEM</a:t>
            </a:r>
          </a:p>
          <a:p>
            <a:pPr>
              <a:lnSpc>
                <a:spcPct val="150000"/>
              </a:lnSpc>
              <a:buFont typeface="Wingdings" pitchFamily="2" charset="2"/>
              <a:buChar char="Ø"/>
            </a:pPr>
            <a:r>
              <a:rPr lang="en-US" sz="1600" dirty="0" smtClean="0">
                <a:solidFill>
                  <a:schemeClr val="bg1"/>
                </a:solidFill>
              </a:rPr>
              <a:t>DDM TOOL FOR HMS</a:t>
            </a:r>
          </a:p>
          <a:p>
            <a:pPr>
              <a:lnSpc>
                <a:spcPct val="150000"/>
              </a:lnSpc>
              <a:buFont typeface="Wingdings" pitchFamily="2" charset="2"/>
              <a:buChar char="Ø"/>
            </a:pPr>
            <a:r>
              <a:rPr lang="en-US" sz="1600" dirty="0" smtClean="0">
                <a:solidFill>
                  <a:schemeClr val="bg1"/>
                </a:solidFill>
              </a:rPr>
              <a:t>FEASIBILITY</a:t>
            </a:r>
          </a:p>
          <a:p>
            <a:pPr>
              <a:lnSpc>
                <a:spcPct val="150000"/>
              </a:lnSpc>
              <a:buFont typeface="Wingdings" pitchFamily="2" charset="2"/>
              <a:buChar char="Ø"/>
            </a:pPr>
            <a:r>
              <a:rPr lang="en-US" sz="1600" dirty="0" smtClean="0">
                <a:solidFill>
                  <a:schemeClr val="bg1"/>
                </a:solidFill>
              </a:rPr>
              <a:t>ARCHITECTURE DIAGRAM</a:t>
            </a:r>
          </a:p>
          <a:p>
            <a:pPr>
              <a:lnSpc>
                <a:spcPct val="150000"/>
              </a:lnSpc>
              <a:buFont typeface="Wingdings" pitchFamily="2" charset="2"/>
              <a:buChar char="Ø"/>
            </a:pPr>
            <a:r>
              <a:rPr lang="en-US" sz="1600" dirty="0" smtClean="0">
                <a:solidFill>
                  <a:schemeClr val="bg1"/>
                </a:solidFill>
              </a:rPr>
              <a:t>SCREEN SHOTS</a:t>
            </a:r>
          </a:p>
          <a:p>
            <a:pPr>
              <a:lnSpc>
                <a:spcPct val="150000"/>
              </a:lnSpc>
              <a:buFont typeface="Wingdings" pitchFamily="2" charset="2"/>
              <a:buChar char="Ø"/>
            </a:pPr>
            <a:r>
              <a:rPr lang="en-US" sz="1600" dirty="0" smtClean="0">
                <a:solidFill>
                  <a:schemeClr val="bg1"/>
                </a:solidFill>
              </a:rPr>
              <a:t>REFERENCES</a:t>
            </a:r>
          </a:p>
          <a:p>
            <a:pPr>
              <a:lnSpc>
                <a:spcPct val="150000"/>
              </a:lnSpc>
              <a:buFont typeface="Wingdings" pitchFamily="2" charset="2"/>
              <a:buChar char="Ø"/>
            </a:pPr>
            <a:r>
              <a:rPr lang="en-US" sz="1600" dirty="0" smtClean="0">
                <a:solidFill>
                  <a:schemeClr val="bg1"/>
                </a:solidFill>
              </a:rPr>
              <a:t>CONCLUSION</a:t>
            </a:r>
          </a:p>
          <a:p>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1066800" y="762000"/>
            <a:ext cx="3276600" cy="461665"/>
          </a:xfrm>
          <a:prstGeom prst="rect">
            <a:avLst/>
          </a:prstGeom>
          <a:noFill/>
        </p:spPr>
        <p:txBody>
          <a:bodyPr wrap="square" rtlCol="0">
            <a:spAutoFit/>
          </a:bodyPr>
          <a:lstStyle/>
          <a:p>
            <a:r>
              <a:rPr lang="en-US" sz="2400" b="1" dirty="0" smtClean="0">
                <a:solidFill>
                  <a:srgbClr val="66FF33"/>
                </a:solidFill>
                <a:latin typeface="Times New Roman" pitchFamily="18" charset="0"/>
                <a:cs typeface="Times New Roman" pitchFamily="18" charset="0"/>
              </a:rPr>
              <a:t>REFERENCES:</a:t>
            </a:r>
            <a:endParaRPr lang="en-US" sz="2400" b="1" dirty="0">
              <a:solidFill>
                <a:srgbClr val="66FF33"/>
              </a:solidFill>
              <a:latin typeface="Times New Roman" pitchFamily="18" charset="0"/>
              <a:cs typeface="Times New Roman" pitchFamily="18" charset="0"/>
            </a:endParaRPr>
          </a:p>
        </p:txBody>
      </p:sp>
      <p:sp>
        <p:nvSpPr>
          <p:cNvPr id="6" name="TextBox 5"/>
          <p:cNvSpPr txBox="1"/>
          <p:nvPr/>
        </p:nvSpPr>
        <p:spPr>
          <a:xfrm>
            <a:off x="1371600" y="1752600"/>
            <a:ext cx="2117952" cy="369332"/>
          </a:xfrm>
          <a:prstGeom prst="rect">
            <a:avLst/>
          </a:prstGeom>
          <a:noFill/>
        </p:spPr>
        <p:txBody>
          <a:bodyPr wrap="none" rtlCol="0">
            <a:spAutoFit/>
          </a:bodyPr>
          <a:lstStyle/>
          <a:p>
            <a:pPr>
              <a:buFont typeface="Wingdings" pitchFamily="2" charset="2"/>
              <a:buChar char="Ø"/>
            </a:pPr>
            <a:r>
              <a:rPr lang="en-US" b="1" dirty="0" smtClean="0">
                <a:solidFill>
                  <a:schemeClr val="bg1"/>
                </a:solidFill>
                <a:latin typeface="Times New Roman" pitchFamily="18" charset="0"/>
                <a:cs typeface="Times New Roman" pitchFamily="18" charset="0"/>
              </a:rPr>
              <a:t>www.who.int.com</a:t>
            </a:r>
            <a:endParaRPr lang="en-US" b="1" dirty="0">
              <a:solidFill>
                <a:schemeClr val="bg1"/>
              </a:solidFill>
              <a:latin typeface="Times New Roman" pitchFamily="18" charset="0"/>
              <a:cs typeface="Times New Roman" pitchFamily="18" charset="0"/>
            </a:endParaRPr>
          </a:p>
        </p:txBody>
      </p:sp>
      <p:sp>
        <p:nvSpPr>
          <p:cNvPr id="7" name="TextBox 6"/>
          <p:cNvSpPr txBox="1"/>
          <p:nvPr/>
        </p:nvSpPr>
        <p:spPr>
          <a:xfrm>
            <a:off x="1447800" y="2362200"/>
            <a:ext cx="1905000" cy="369332"/>
          </a:xfrm>
          <a:prstGeom prst="rect">
            <a:avLst/>
          </a:prstGeom>
          <a:noFill/>
        </p:spPr>
        <p:txBody>
          <a:bodyPr wrap="square" rtlCol="0">
            <a:spAutoFit/>
          </a:bodyPr>
          <a:lstStyle/>
          <a:p>
            <a:pPr>
              <a:buFont typeface="Wingdings" pitchFamily="2" charset="2"/>
              <a:buChar char="Ø"/>
            </a:pPr>
            <a:r>
              <a:rPr lang="en-US" b="1" dirty="0" smtClean="0">
                <a:solidFill>
                  <a:schemeClr val="bg1"/>
                </a:solidFill>
                <a:latin typeface="Times New Roman" pitchFamily="18" charset="0"/>
                <a:cs typeface="Times New Roman" pitchFamily="18" charset="0"/>
              </a:rPr>
              <a:t>www.omg.org</a:t>
            </a:r>
            <a:endParaRPr lang="en-US" b="1" dirty="0">
              <a:solidFill>
                <a:schemeClr val="bg1"/>
              </a:solidFill>
              <a:latin typeface="Times New Roman" pitchFamily="18" charset="0"/>
              <a:cs typeface="Times New Roman" pitchFamily="18" charset="0"/>
            </a:endParaRPr>
          </a:p>
        </p:txBody>
      </p:sp>
      <p:sp>
        <p:nvSpPr>
          <p:cNvPr id="8" name="TextBox 7"/>
          <p:cNvSpPr txBox="1"/>
          <p:nvPr/>
        </p:nvSpPr>
        <p:spPr>
          <a:xfrm>
            <a:off x="1447800" y="2971800"/>
            <a:ext cx="2286000" cy="369332"/>
          </a:xfrm>
          <a:prstGeom prst="rect">
            <a:avLst/>
          </a:prstGeom>
          <a:noFill/>
        </p:spPr>
        <p:txBody>
          <a:bodyPr wrap="square" rtlCol="0">
            <a:spAutoFit/>
          </a:bodyPr>
          <a:lstStyle/>
          <a:p>
            <a:pPr>
              <a:buFont typeface="Wingdings" pitchFamily="2" charset="2"/>
              <a:buChar char="Ø"/>
            </a:pPr>
            <a:r>
              <a:rPr lang="en-US" b="1" dirty="0" smtClean="0">
                <a:solidFill>
                  <a:schemeClr val="bg1"/>
                </a:solidFill>
                <a:latin typeface="Times New Roman" pitchFamily="18" charset="0"/>
                <a:cs typeface="Times New Roman" pitchFamily="18" charset="0"/>
              </a:rPr>
              <a:t>www.ehealth.com</a:t>
            </a:r>
            <a:endParaRPr lang="en-US" b="1" dirty="0">
              <a:solidFill>
                <a:schemeClr val="bg1"/>
              </a:solidFill>
              <a:latin typeface="Times New Roman" pitchFamily="18" charset="0"/>
              <a:cs typeface="Times New Roman" pitchFamily="18" charset="0"/>
            </a:endParaRPr>
          </a:p>
        </p:txBody>
      </p:sp>
      <p:sp>
        <p:nvSpPr>
          <p:cNvPr id="9" name="TextBox 8"/>
          <p:cNvSpPr txBox="1"/>
          <p:nvPr/>
        </p:nvSpPr>
        <p:spPr>
          <a:xfrm>
            <a:off x="1447800" y="3505200"/>
            <a:ext cx="2819400" cy="646331"/>
          </a:xfrm>
          <a:prstGeom prst="rect">
            <a:avLst/>
          </a:prstGeom>
          <a:noFill/>
        </p:spPr>
        <p:txBody>
          <a:bodyPr wrap="square" rtlCol="0">
            <a:spAutoFit/>
          </a:bodyPr>
          <a:lstStyle/>
          <a:p>
            <a:pPr>
              <a:buFont typeface="Wingdings" pitchFamily="2" charset="2"/>
              <a:buChar char="Ø"/>
            </a:pPr>
            <a:r>
              <a:rPr lang="en-US" b="1" dirty="0" smtClean="0">
                <a:solidFill>
                  <a:schemeClr val="bg1"/>
                </a:solidFill>
                <a:latin typeface="Times New Roman" pitchFamily="18" charset="0"/>
                <a:cs typeface="Times New Roman" pitchFamily="18" charset="0"/>
              </a:rPr>
              <a:t>www.webhealthsoa.com</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09600" y="609600"/>
            <a:ext cx="3200400" cy="461665"/>
          </a:xfrm>
          <a:prstGeom prst="rect">
            <a:avLst/>
          </a:prstGeom>
          <a:noFill/>
        </p:spPr>
        <p:txBody>
          <a:bodyPr wrap="square" rtlCol="0">
            <a:spAutoFit/>
          </a:bodyPr>
          <a:lstStyle/>
          <a:p>
            <a:r>
              <a:rPr lang="en-US" sz="2400" b="1" dirty="0" smtClean="0">
                <a:solidFill>
                  <a:srgbClr val="FF00FF"/>
                </a:solidFill>
                <a:latin typeface="Times New Roman" pitchFamily="18" charset="0"/>
                <a:cs typeface="Times New Roman" pitchFamily="18" charset="0"/>
              </a:rPr>
              <a:t>CONCLUSION:</a:t>
            </a:r>
            <a:endParaRPr lang="en-US" sz="2400" b="1" dirty="0">
              <a:solidFill>
                <a:srgbClr val="FF00FF"/>
              </a:solidFill>
              <a:latin typeface="Times New Roman" pitchFamily="18" charset="0"/>
              <a:cs typeface="Times New Roman" pitchFamily="18" charset="0"/>
            </a:endParaRPr>
          </a:p>
        </p:txBody>
      </p:sp>
      <p:sp>
        <p:nvSpPr>
          <p:cNvPr id="29697" name="Rectangle 1"/>
          <p:cNvSpPr>
            <a:spLocks noChangeArrowheads="1"/>
          </p:cNvSpPr>
          <p:nvPr/>
        </p:nvSpPr>
        <p:spPr bwMode="auto">
          <a:xfrm>
            <a:off x="457200" y="1524000"/>
            <a:ext cx="82296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The growing quality demand in the hospital sector makes it necessary to exploit the whole potential of stored data efficiently, not only the clinical data, in order to improve diagnoses and treatments, but also on management, in order to minimize costs and improve the care given to the patients. </a:t>
            </a:r>
          </a:p>
          <a:p>
            <a:pPr marL="0" marR="0" lvl="0" indent="457200" algn="just" defTabSz="914400" rtl="0" eaLnBrk="1" fontAlgn="base" latinLnBrk="0" hangingPunct="1">
              <a:lnSpc>
                <a:spcPct val="100000"/>
              </a:lnSpc>
              <a:spcBef>
                <a:spcPct val="0"/>
              </a:spcBef>
              <a:spcAft>
                <a:spcPct val="0"/>
              </a:spcAft>
              <a:buClrTx/>
              <a:buSzTx/>
              <a:buFont typeface="Wingdings" pitchFamily="2" charset="2"/>
              <a:buChar char="Ø"/>
              <a:tabLst/>
            </a:pPr>
            <a:endParaRPr lang="en-US" sz="1600" dirty="0" smtClean="0">
              <a:solidFill>
                <a:schemeClr val="bg1"/>
              </a:solidFill>
              <a:latin typeface="Times New Roman" pitchFamily="18" charset="0"/>
              <a:cs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In this sense, Data Mining (DM) can contribute with important benefits to the health sector, as a fundamental tool to analyze the data gathered by hospital information systems (HIS) and obtain models and patterns which can improve patient assistance and a better use of resources and pharmaceutical expense. </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414041DIlh_w.jpg"/>
          <p:cNvPicPr>
            <a:picLocks noChangeAspect="1" noChangeArrowheads="1"/>
          </p:cNvPicPr>
          <p:nvPr/>
        </p:nvPicPr>
        <p:blipFill>
          <a:blip r:embed="rId2"/>
          <a:srcRect/>
          <a:stretch>
            <a:fillRect/>
          </a:stretch>
        </p:blipFill>
        <p:spPr bwMode="auto">
          <a:xfrm>
            <a:off x="-15875" y="0"/>
            <a:ext cx="9159875" cy="6858000"/>
          </a:xfrm>
          <a:prstGeom prst="rect">
            <a:avLst/>
          </a:prstGeom>
          <a:noFill/>
          <a:ln w="9525">
            <a:noFill/>
            <a:miter lim="800000"/>
            <a:headEnd/>
            <a:tailEnd/>
          </a:ln>
        </p:spPr>
      </p:pic>
      <p:sp>
        <p:nvSpPr>
          <p:cNvPr id="3" name="Rectangle 2"/>
          <p:cNvSpPr/>
          <p:nvPr/>
        </p:nvSpPr>
        <p:spPr>
          <a:xfrm>
            <a:off x="533401" y="457200"/>
            <a:ext cx="4114800" cy="707886"/>
          </a:xfrm>
          <a:prstGeom prst="rect">
            <a:avLst/>
          </a:prstGeom>
        </p:spPr>
        <p:txBody>
          <a:bodyPr wrap="square">
            <a:spAutoFit/>
          </a:bodyPr>
          <a:lstStyle/>
          <a:p>
            <a:pPr algn="ctr"/>
            <a:r>
              <a:rPr lang="en-US" sz="4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QUERIES….?</a:t>
            </a:r>
            <a:endParaRPr lang="en-US" sz="4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4" name="Picture 3" descr="C:\Users\Administrator\Desktop\ist2_1043593-question.jpg"/>
          <p:cNvPicPr>
            <a:picLocks noChangeAspect="1" noChangeArrowheads="1"/>
          </p:cNvPicPr>
          <p:nvPr/>
        </p:nvPicPr>
        <p:blipFill>
          <a:blip r:embed="rId3"/>
          <a:srcRect/>
          <a:stretch>
            <a:fillRect/>
          </a:stretch>
        </p:blipFill>
        <p:spPr bwMode="auto">
          <a:xfrm>
            <a:off x="6248400" y="228600"/>
            <a:ext cx="2286000" cy="2286000"/>
          </a:xfrm>
          <a:prstGeom prst="rect">
            <a:avLst/>
          </a:prstGeom>
          <a:noFill/>
          <a:ln w="9525">
            <a:noFill/>
            <a:miter lim="800000"/>
            <a:headEnd/>
            <a:tailEnd/>
          </a:ln>
          <a:effectLst>
            <a:glow rad="101600">
              <a:schemeClr val="bg1">
                <a:alpha val="60000"/>
              </a:schemeClr>
            </a:glo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endCondLst>
                                    <p:cond evt="onNext" delay="0">
                                      <p:tgtEl>
                                        <p:sldTgt/>
                                      </p:tgtEl>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d1041.jpg"/>
          <p:cNvPicPr>
            <a:picLocks noChangeAspect="1"/>
          </p:cNvPicPr>
          <p:nvPr/>
        </p:nvPicPr>
        <p:blipFill>
          <a:blip r:embed="rId2"/>
          <a:stretch>
            <a:fillRect/>
          </a:stretch>
        </p:blipFill>
        <p:spPr>
          <a:xfrm>
            <a:off x="-279400" y="0"/>
            <a:ext cx="9423400" cy="7067550"/>
          </a:xfrm>
          <a:prstGeom prst="rect">
            <a:avLst/>
          </a:prstGeom>
        </p:spPr>
      </p:pic>
      <p:sp>
        <p:nvSpPr>
          <p:cNvPr id="3" name="Rectangle 2"/>
          <p:cNvSpPr/>
          <p:nvPr/>
        </p:nvSpPr>
        <p:spPr>
          <a:xfrm>
            <a:off x="228600" y="457200"/>
            <a:ext cx="5105400" cy="707886"/>
          </a:xfrm>
          <a:prstGeom prst="rect">
            <a:avLst/>
          </a:prstGeom>
        </p:spPr>
        <p:txBody>
          <a:bodyPr wrap="square">
            <a:spAutoFit/>
          </a:bodyPr>
          <a:lstStyle/>
          <a:p>
            <a:pPr algn="ctr"/>
            <a:r>
              <a:rPr lang="en-US" sz="4000" b="1" i="1" spc="50" dirty="0" smtClean="0">
                <a:ln w="11430"/>
                <a:solidFill>
                  <a:srgbClr val="FF3300"/>
                </a:solidFill>
                <a:effectLst>
                  <a:outerShdw blurRad="76200" dist="50800" dir="5400000" algn="tl" rotWithShape="0">
                    <a:srgbClr val="000000">
                      <a:alpha val="65000"/>
                    </a:srgbClr>
                  </a:outerShdw>
                </a:effectLst>
                <a:latin typeface="Algerian" pitchFamily="82" charset="0"/>
              </a:rPr>
              <a:t>THANK YOU…….</a:t>
            </a:r>
            <a:endParaRPr lang="en-US" sz="4000" b="1" i="1" spc="50" dirty="0">
              <a:ln w="11430"/>
              <a:solidFill>
                <a:srgbClr val="FF3300"/>
              </a:solidFill>
              <a:effectLst>
                <a:outerShdw blurRad="76200" dist="50800" dir="5400000" algn="tl" rotWithShape="0">
                  <a:srgbClr val="000000">
                    <a:alpha val="65000"/>
                  </a:srgbClr>
                </a:outerShdw>
              </a:effectLst>
              <a:latin typeface="Algerian" pitchFamily="8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Rectangle 2"/>
          <p:cNvSpPr/>
          <p:nvPr/>
        </p:nvSpPr>
        <p:spPr>
          <a:xfrm>
            <a:off x="762000" y="1981200"/>
            <a:ext cx="7620000" cy="3093154"/>
          </a:xfrm>
          <a:prstGeom prst="rect">
            <a:avLst/>
          </a:prstGeom>
        </p:spPr>
        <p:txBody>
          <a:bodyPr wrap="square">
            <a:spAutoFit/>
          </a:bodyPr>
          <a:lstStyle/>
          <a:p>
            <a:pPr>
              <a:lnSpc>
                <a:spcPct val="150000"/>
              </a:lnSpc>
            </a:pPr>
            <a:r>
              <a:rPr lang="en-US" sz="1600" dirty="0">
                <a:solidFill>
                  <a:schemeClr val="bg1"/>
                </a:solidFill>
                <a:latin typeface="Times New Roman" pitchFamily="18" charset="0"/>
                <a:cs typeface="Times New Roman" pitchFamily="18" charset="0"/>
              </a:rPr>
              <a:t>This project deals with the Corporate Medicare Management. </a:t>
            </a:r>
            <a:r>
              <a:rPr lang="en-US" sz="1600" dirty="0" smtClean="0">
                <a:solidFill>
                  <a:schemeClr val="bg1"/>
                </a:solidFill>
                <a:latin typeface="Times New Roman" pitchFamily="18" charset="0"/>
                <a:cs typeface="Times New Roman" pitchFamily="18" charset="0"/>
              </a:rPr>
              <a:t>This </a:t>
            </a:r>
            <a:r>
              <a:rPr lang="en-US" sz="1600" dirty="0">
                <a:solidFill>
                  <a:schemeClr val="bg1"/>
                </a:solidFill>
                <a:latin typeface="Times New Roman" pitchFamily="18" charset="0"/>
                <a:cs typeface="Times New Roman" pitchFamily="18" charset="0"/>
              </a:rPr>
              <a:t>project is very helpful to both </a:t>
            </a:r>
            <a:r>
              <a:rPr lang="en-US" sz="1600" dirty="0" smtClean="0">
                <a:solidFill>
                  <a:schemeClr val="bg1"/>
                </a:solidFill>
                <a:latin typeface="Times New Roman" pitchFamily="18" charset="0"/>
                <a:cs typeface="Times New Roman" pitchFamily="18" charset="0"/>
              </a:rPr>
              <a:t> Medicare  </a:t>
            </a:r>
            <a:r>
              <a:rPr lang="en-US" sz="1600" dirty="0">
                <a:solidFill>
                  <a:schemeClr val="bg1"/>
                </a:solidFill>
                <a:latin typeface="Times New Roman" pitchFamily="18" charset="0"/>
                <a:cs typeface="Times New Roman" pitchFamily="18" charset="0"/>
              </a:rPr>
              <a:t>staff as well as to the public</a:t>
            </a:r>
            <a:r>
              <a:rPr lang="en-US" sz="1600" dirty="0" smtClean="0">
                <a:solidFill>
                  <a:schemeClr val="bg1"/>
                </a:solidFill>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a:solidFill>
                  <a:schemeClr val="bg1"/>
                </a:solidFill>
                <a:latin typeface="Times New Roman" pitchFamily="18" charset="0"/>
                <a:cs typeface="Times New Roman" pitchFamily="18" charset="0"/>
              </a:rPr>
              <a:t>All the branches of </a:t>
            </a:r>
            <a:r>
              <a:rPr lang="en-US" sz="1600" dirty="0" smtClean="0">
                <a:solidFill>
                  <a:schemeClr val="bg1"/>
                </a:solidFill>
                <a:latin typeface="Times New Roman" pitchFamily="18" charset="0"/>
                <a:cs typeface="Times New Roman" pitchFamily="18" charset="0"/>
              </a:rPr>
              <a:t>the Medicare </a:t>
            </a:r>
            <a:r>
              <a:rPr lang="en-US" sz="1600" dirty="0">
                <a:solidFill>
                  <a:schemeClr val="bg1"/>
                </a:solidFill>
                <a:latin typeface="Times New Roman" pitchFamily="18" charset="0"/>
                <a:cs typeface="Times New Roman" pitchFamily="18" charset="0"/>
              </a:rPr>
              <a:t>can </a:t>
            </a:r>
            <a:r>
              <a:rPr lang="en-US" sz="1600" dirty="0" smtClean="0">
                <a:solidFill>
                  <a:schemeClr val="bg1"/>
                </a:solidFill>
                <a:latin typeface="Times New Roman" pitchFamily="18" charset="0"/>
                <a:cs typeface="Times New Roman" pitchFamily="18" charset="0"/>
              </a:rPr>
              <a:t>be</a:t>
            </a:r>
          </a:p>
          <a:p>
            <a:pPr>
              <a:lnSpc>
                <a:spcPct val="150000"/>
              </a:lnSpc>
            </a:pPr>
            <a:r>
              <a:rPr lang="en-US" sz="1600" dirty="0" smtClean="0">
                <a:solidFill>
                  <a:schemeClr val="bg1"/>
                </a:solidFill>
                <a:latin typeface="Times New Roman" pitchFamily="18" charset="0"/>
                <a:cs typeface="Times New Roman" pitchFamily="18" charset="0"/>
              </a:rPr>
              <a:t>integrated </a:t>
            </a:r>
            <a:r>
              <a:rPr lang="en-US" sz="1600" dirty="0">
                <a:solidFill>
                  <a:schemeClr val="bg1"/>
                </a:solidFill>
                <a:latin typeface="Times New Roman" pitchFamily="18" charset="0"/>
                <a:cs typeface="Times New Roman" pitchFamily="18" charset="0"/>
              </a:rPr>
              <a:t>with one to another. So any body can get the status of each branch easily from the Medicare center. </a:t>
            </a:r>
            <a:r>
              <a:rPr lang="en-US" sz="1600" dirty="0" smtClean="0">
                <a:solidFill>
                  <a:schemeClr val="bg1"/>
                </a:solidFill>
                <a:latin typeface="Times New Roman" pitchFamily="18" charset="0"/>
                <a:cs typeface="Times New Roman" pitchFamily="18" charset="0"/>
              </a:rPr>
              <a:t>People  can  take  </a:t>
            </a:r>
            <a:r>
              <a:rPr lang="en-US" sz="1600" dirty="0">
                <a:solidFill>
                  <a:schemeClr val="bg1"/>
                </a:solidFill>
                <a:latin typeface="Times New Roman" pitchFamily="18" charset="0"/>
                <a:cs typeface="Times New Roman" pitchFamily="18" charset="0"/>
              </a:rPr>
              <a:t>appointments </a:t>
            </a:r>
            <a:r>
              <a:rPr lang="en-US" sz="1600" dirty="0" smtClean="0">
                <a:solidFill>
                  <a:schemeClr val="bg1"/>
                </a:solidFill>
                <a:latin typeface="Times New Roman" pitchFamily="18" charset="0"/>
                <a:cs typeface="Times New Roman" pitchFamily="18" charset="0"/>
              </a:rPr>
              <a:t> online </a:t>
            </a:r>
            <a:r>
              <a:rPr lang="en-US" sz="1600" dirty="0">
                <a:solidFill>
                  <a:schemeClr val="bg1"/>
                </a:solidFill>
                <a:latin typeface="Times New Roman" pitchFamily="18" charset="0"/>
                <a:cs typeface="Times New Roman" pitchFamily="18" charset="0"/>
              </a:rPr>
              <a:t>by approaching the website </a:t>
            </a:r>
            <a:r>
              <a:rPr lang="en-US" sz="1600" dirty="0" smtClean="0">
                <a:solidFill>
                  <a:schemeClr val="bg1"/>
                </a:solidFill>
                <a:latin typeface="Times New Roman" pitchFamily="18" charset="0"/>
                <a:cs typeface="Times New Roman" pitchFamily="18" charset="0"/>
              </a:rPr>
              <a:t>of</a:t>
            </a:r>
          </a:p>
          <a:p>
            <a:pPr>
              <a:lnSpc>
                <a:spcPct val="150000"/>
              </a:lnSpc>
            </a:pPr>
            <a:r>
              <a:rPr lang="en-US" sz="1600" dirty="0" smtClean="0">
                <a:solidFill>
                  <a:schemeClr val="bg1"/>
                </a:solidFill>
                <a:latin typeface="Times New Roman" pitchFamily="18" charset="0"/>
                <a:cs typeface="Times New Roman" pitchFamily="18" charset="0"/>
              </a:rPr>
              <a:t>Medicare </a:t>
            </a:r>
            <a:r>
              <a:rPr lang="en-US" sz="1600" dirty="0">
                <a:solidFill>
                  <a:schemeClr val="bg1"/>
                </a:solidFill>
                <a:latin typeface="Times New Roman" pitchFamily="18" charset="0"/>
                <a:cs typeface="Times New Roman" pitchFamily="18" charset="0"/>
              </a:rPr>
              <a:t>Center. That site also includes Information about the Facilities, Specialties available in every Medicare Branch. So they can also send their problems about their health and get some useful tips from the doctors.</a:t>
            </a:r>
          </a:p>
          <a:p>
            <a:pPr>
              <a:lnSpc>
                <a:spcPct val="150000"/>
              </a:lnSpc>
            </a:pPr>
            <a:r>
              <a:rPr lang="en-US" dirty="0" smtClean="0">
                <a:solidFill>
                  <a:schemeClr val="bg1"/>
                </a:solidFill>
                <a:latin typeface="Times New Roman" pitchFamily="18" charset="0"/>
                <a:cs typeface="Times New Roman" pitchFamily="18" charset="0"/>
              </a:rPr>
              <a:t> </a:t>
            </a:r>
          </a:p>
        </p:txBody>
      </p:sp>
      <p:sp>
        <p:nvSpPr>
          <p:cNvPr id="6" name="Rectangle 5"/>
          <p:cNvSpPr/>
          <p:nvPr/>
        </p:nvSpPr>
        <p:spPr>
          <a:xfrm>
            <a:off x="533400" y="2667000"/>
            <a:ext cx="6324600" cy="369332"/>
          </a:xfrm>
          <a:prstGeom prst="rect">
            <a:avLst/>
          </a:prstGeom>
        </p:spPr>
        <p:txBody>
          <a:bodyPr wrap="square">
            <a:spAutoFit/>
          </a:bodyPr>
          <a:lstStyle/>
          <a:p>
            <a:endParaRPr lang="en-US" dirty="0">
              <a:solidFill>
                <a:schemeClr val="bg1"/>
              </a:solidFill>
            </a:endParaRPr>
          </a:p>
        </p:txBody>
      </p:sp>
      <p:sp>
        <p:nvSpPr>
          <p:cNvPr id="7" name="TextBox 6"/>
          <p:cNvSpPr txBox="1"/>
          <p:nvPr/>
        </p:nvSpPr>
        <p:spPr>
          <a:xfrm>
            <a:off x="609600" y="609600"/>
            <a:ext cx="2057400" cy="461665"/>
          </a:xfrm>
          <a:prstGeom prst="rect">
            <a:avLst/>
          </a:prstGeom>
          <a:noFill/>
        </p:spPr>
        <p:txBody>
          <a:bodyPr wrap="square" rtlCol="0">
            <a:spAutoFit/>
          </a:bodyPr>
          <a:lstStyle/>
          <a:p>
            <a:r>
              <a:rPr lang="en-US" sz="2400" b="1" dirty="0" smtClean="0">
                <a:solidFill>
                  <a:srgbClr val="FF00FF"/>
                </a:solidFill>
                <a:latin typeface="Times New Roman" pitchFamily="18" charset="0"/>
                <a:cs typeface="Times New Roman" pitchFamily="18" charset="0"/>
              </a:rPr>
              <a:t>ABSTRACT:</a:t>
            </a:r>
            <a:endParaRPr lang="en-US" sz="2400" b="1" dirty="0">
              <a:solidFill>
                <a:srgbClr val="FF00FF"/>
              </a:solidFill>
              <a:latin typeface="Times New Roman" pitchFamily="18" charset="0"/>
              <a:cs typeface="Times New Roman" pitchFamily="18" charset="0"/>
            </a:endParaRPr>
          </a:p>
        </p:txBody>
      </p:sp>
      <p:sp>
        <p:nvSpPr>
          <p:cNvPr id="9" name="Half Frame 8"/>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alf Frame 2"/>
          <p:cNvSpPr/>
          <p:nvPr/>
        </p:nvSpPr>
        <p:spPr>
          <a:xfrm>
            <a:off x="0" y="0"/>
            <a:ext cx="49530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pic>
        <p:nvPicPr>
          <p:cNvPr id="7"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8" name="Half Frame 7"/>
          <p:cNvSpPr/>
          <p:nvPr/>
        </p:nvSpPr>
        <p:spPr>
          <a:xfrm>
            <a:off x="0" y="0"/>
            <a:ext cx="5105400" cy="70104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9" name="TextBox 8"/>
          <p:cNvSpPr txBox="1"/>
          <p:nvPr/>
        </p:nvSpPr>
        <p:spPr>
          <a:xfrm>
            <a:off x="609600" y="685800"/>
            <a:ext cx="2895600" cy="461665"/>
          </a:xfrm>
          <a:prstGeom prst="rect">
            <a:avLst/>
          </a:prstGeom>
          <a:noFill/>
        </p:spPr>
        <p:txBody>
          <a:bodyPr wrap="square" rtlCol="0">
            <a:spAutoFit/>
          </a:bodyPr>
          <a:lstStyle/>
          <a:p>
            <a:r>
              <a:rPr lang="en-US" sz="2400" b="1" dirty="0" smtClean="0">
                <a:solidFill>
                  <a:srgbClr val="66FF33"/>
                </a:solidFill>
                <a:latin typeface="Times New Roman" pitchFamily="18" charset="0"/>
                <a:cs typeface="Times New Roman" pitchFamily="18" charset="0"/>
              </a:rPr>
              <a:t>INTRODUCTION</a:t>
            </a:r>
            <a:endParaRPr lang="en-US" sz="2400" b="1" dirty="0">
              <a:solidFill>
                <a:srgbClr val="66FF33"/>
              </a:solidFill>
              <a:latin typeface="Times New Roman" pitchFamily="18" charset="0"/>
              <a:cs typeface="Times New Roman" pitchFamily="18" charset="0"/>
            </a:endParaRPr>
          </a:p>
        </p:txBody>
      </p:sp>
      <p:sp>
        <p:nvSpPr>
          <p:cNvPr id="10" name="Rectangle 9"/>
          <p:cNvSpPr/>
          <p:nvPr/>
        </p:nvSpPr>
        <p:spPr>
          <a:xfrm>
            <a:off x="838200" y="1752600"/>
            <a:ext cx="6858000" cy="2479525"/>
          </a:xfrm>
          <a:prstGeom prst="rect">
            <a:avLst/>
          </a:prstGeom>
        </p:spPr>
        <p:txBody>
          <a:bodyPr wrap="square">
            <a:spAutoFit/>
          </a:bodyPr>
          <a:lstStyle/>
          <a:p>
            <a:pPr>
              <a:lnSpc>
                <a:spcPct val="200000"/>
              </a:lnSpc>
              <a:buFont typeface="Wingdings" pitchFamily="2" charset="2"/>
              <a:buChar char="Ø"/>
            </a:pPr>
            <a:r>
              <a:rPr lang="en-US" sz="1600" dirty="0">
                <a:solidFill>
                  <a:schemeClr val="bg1"/>
                </a:solidFill>
                <a:latin typeface="Times New Roman" pitchFamily="18" charset="0"/>
                <a:cs typeface="Times New Roman" pitchFamily="18" charset="0"/>
              </a:rPr>
              <a:t>This project deals with the Corporate Medicare Management. </a:t>
            </a:r>
            <a:endParaRPr lang="en-US" sz="1600" dirty="0" smtClean="0">
              <a:solidFill>
                <a:schemeClr val="bg1"/>
              </a:solidFill>
              <a:latin typeface="Times New Roman" pitchFamily="18" charset="0"/>
              <a:cs typeface="Times New Roman" pitchFamily="18" charset="0"/>
            </a:endParaRPr>
          </a:p>
          <a:p>
            <a:pPr>
              <a:lnSpc>
                <a:spcPct val="200000"/>
              </a:lnSpc>
              <a:buFont typeface="Wingdings" pitchFamily="2" charset="2"/>
              <a:buChar char="Ø"/>
            </a:pPr>
            <a:r>
              <a:rPr lang="en-US" sz="1600" dirty="0" smtClean="0">
                <a:solidFill>
                  <a:schemeClr val="bg1"/>
                </a:solidFill>
                <a:latin typeface="Times New Roman" pitchFamily="18" charset="0"/>
                <a:cs typeface="Times New Roman" pitchFamily="18" charset="0"/>
              </a:rPr>
              <a:t>This </a:t>
            </a:r>
            <a:r>
              <a:rPr lang="en-US" sz="1600" dirty="0">
                <a:solidFill>
                  <a:schemeClr val="bg1"/>
                </a:solidFill>
                <a:latin typeface="Times New Roman" pitchFamily="18" charset="0"/>
                <a:cs typeface="Times New Roman" pitchFamily="18" charset="0"/>
              </a:rPr>
              <a:t>project is very helpful to both Medicare staff as well as to the public. </a:t>
            </a:r>
            <a:endParaRPr lang="en-US" sz="1600" dirty="0" smtClean="0">
              <a:solidFill>
                <a:schemeClr val="bg1"/>
              </a:solidFill>
              <a:latin typeface="Times New Roman" pitchFamily="18" charset="0"/>
              <a:cs typeface="Times New Roman" pitchFamily="18" charset="0"/>
            </a:endParaRPr>
          </a:p>
          <a:p>
            <a:pPr>
              <a:lnSpc>
                <a:spcPct val="200000"/>
              </a:lnSpc>
              <a:buFont typeface="Wingdings" pitchFamily="2" charset="2"/>
              <a:buChar char="Ø"/>
            </a:pPr>
            <a:r>
              <a:rPr lang="en-US" sz="1600" dirty="0" smtClean="0">
                <a:solidFill>
                  <a:schemeClr val="bg1"/>
                </a:solidFill>
                <a:latin typeface="Times New Roman" pitchFamily="18" charset="0"/>
                <a:cs typeface="Times New Roman" pitchFamily="18" charset="0"/>
              </a:rPr>
              <a:t>It </a:t>
            </a:r>
            <a:r>
              <a:rPr lang="en-US" sz="1600" dirty="0">
                <a:solidFill>
                  <a:schemeClr val="bg1"/>
                </a:solidFill>
                <a:latin typeface="Times New Roman" pitchFamily="18" charset="0"/>
                <a:cs typeface="Times New Roman" pitchFamily="18" charset="0"/>
              </a:rPr>
              <a:t>is having mainly Administration and Client modules. </a:t>
            </a:r>
          </a:p>
          <a:p>
            <a:pPr>
              <a:lnSpc>
                <a:spcPct val="200000"/>
              </a:lnSpc>
              <a:buFont typeface="Wingdings" pitchFamily="2" charset="2"/>
              <a:buChar char="Ø"/>
            </a:pPr>
            <a:r>
              <a:rPr lang="en-US" sz="1600" dirty="0" smtClean="0">
                <a:solidFill>
                  <a:schemeClr val="bg1"/>
                </a:solidFill>
                <a:latin typeface="Times New Roman" pitchFamily="18" charset="0"/>
                <a:cs typeface="Times New Roman" pitchFamily="18" charset="0"/>
              </a:rPr>
              <a:t>All </a:t>
            </a:r>
            <a:r>
              <a:rPr lang="en-US" sz="1600" dirty="0">
                <a:solidFill>
                  <a:schemeClr val="bg1"/>
                </a:solidFill>
                <a:latin typeface="Times New Roman" pitchFamily="18" charset="0"/>
                <a:cs typeface="Times New Roman" pitchFamily="18" charset="0"/>
              </a:rPr>
              <a:t>the branches of the Medicare can be integrated with one to another. </a:t>
            </a:r>
            <a:endParaRPr lang="en-US" sz="1600" dirty="0" smtClean="0">
              <a:solidFill>
                <a:schemeClr val="bg1"/>
              </a:solidFill>
              <a:latin typeface="Times New Roman" pitchFamily="18" charset="0"/>
              <a:cs typeface="Times New Roman" pitchFamily="18" charset="0"/>
            </a:endParaRPr>
          </a:p>
          <a:p>
            <a:pPr>
              <a:lnSpc>
                <a:spcPct val="200000"/>
              </a:lnSpc>
              <a:buFont typeface="Wingdings" pitchFamily="2" charset="2"/>
              <a:buChar char="Ø"/>
            </a:pPr>
            <a:r>
              <a:rPr lang="en-US" sz="1600" dirty="0" smtClean="0">
                <a:solidFill>
                  <a:schemeClr val="bg1"/>
                </a:solidFill>
                <a:latin typeface="Times New Roman" pitchFamily="18" charset="0"/>
                <a:cs typeface="Times New Roman" pitchFamily="18" charset="0"/>
              </a:rPr>
              <a:t>So </a:t>
            </a:r>
            <a:r>
              <a:rPr lang="en-US" sz="1600" dirty="0">
                <a:solidFill>
                  <a:schemeClr val="bg1"/>
                </a:solidFill>
                <a:latin typeface="Times New Roman" pitchFamily="18" charset="0"/>
                <a:cs typeface="Times New Roman" pitchFamily="18" charset="0"/>
              </a:rPr>
              <a:t>any body can get the status of each branch easily from the Medicare center.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762000" y="533400"/>
            <a:ext cx="3962400" cy="461665"/>
          </a:xfrm>
          <a:prstGeom prst="rect">
            <a:avLst/>
          </a:prstGeom>
          <a:noFill/>
        </p:spPr>
        <p:txBody>
          <a:bodyPr wrap="square" rtlCol="0">
            <a:spAutoFit/>
          </a:bodyPr>
          <a:lstStyle/>
          <a:p>
            <a:r>
              <a:rPr lang="en-US" sz="2400" b="1" dirty="0" smtClean="0">
                <a:solidFill>
                  <a:srgbClr val="FF00FF"/>
                </a:solidFill>
                <a:latin typeface="Times New Roman" pitchFamily="18" charset="0"/>
                <a:cs typeface="Times New Roman" pitchFamily="18" charset="0"/>
              </a:rPr>
              <a:t>OBJECTIVES:</a:t>
            </a:r>
            <a:endParaRPr lang="en-US" sz="2400" b="1" dirty="0">
              <a:solidFill>
                <a:srgbClr val="FF00FF"/>
              </a:solidFill>
              <a:latin typeface="Times New Roman" pitchFamily="18" charset="0"/>
              <a:cs typeface="Times New Roman" pitchFamily="18" charset="0"/>
            </a:endParaRPr>
          </a:p>
        </p:txBody>
      </p:sp>
      <p:sp>
        <p:nvSpPr>
          <p:cNvPr id="2049" name="Rectangle 1"/>
          <p:cNvSpPr>
            <a:spLocks noChangeArrowheads="1"/>
          </p:cNvSpPr>
          <p:nvPr/>
        </p:nvSpPr>
        <p:spPr bwMode="auto">
          <a:xfrm>
            <a:off x="914400" y="1447800"/>
            <a:ext cx="7543800" cy="3970318"/>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In Medicare management situations we are dealing with Data Mining objectives such as: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optimize bed occupation.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improve the use of operating theatres, avoiding the cancellation of</a:t>
            </a:r>
            <a:r>
              <a:rPr kumimoji="0" lang="en-US" sz="1600" i="0" u="none" strike="noStrike" cap="none" normalizeH="0" dirty="0" smtClean="0">
                <a:ln>
                  <a:noFill/>
                </a:ln>
                <a:solidFill>
                  <a:schemeClr val="bg1"/>
                </a:solidFill>
                <a:effectLst/>
                <a:latin typeface="Times New Roman" pitchFamily="18" charset="0"/>
                <a:ea typeface="Times New Roman" pitchFamily="18" charset="0"/>
                <a:cs typeface="Times New Roman" pitchFamily="18" charset="0"/>
              </a:rPr>
              <a:t> </a:t>
            </a:r>
            <a:r>
              <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operations.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To know how emergencies affect to the administration of the hospital departments </a:t>
            </a:r>
          </a:p>
          <a:p>
            <a:pPr marL="0" marR="0" lvl="0" indent="0" algn="l" defTabSz="914400" rtl="0" eaLnBrk="0" fontAlgn="base" latinLnBrk="0" hangingPunct="0">
              <a:lnSpc>
                <a:spcPct val="100000"/>
              </a:lnSpc>
              <a:spcBef>
                <a:spcPct val="0"/>
              </a:spcBef>
              <a:spcAft>
                <a:spcPct val="0"/>
              </a:spcAft>
              <a:buClrTx/>
              <a:buSzTx/>
              <a:tabLst/>
            </a:pPr>
            <a:r>
              <a:rPr lang="en-US" sz="1600" dirty="0" smtClean="0">
                <a:solidFill>
                  <a:schemeClr val="bg1"/>
                </a:solidFill>
                <a:latin typeface="Times New Roman" pitchFamily="18" charset="0"/>
                <a:ea typeface="Times New Roman" pitchFamily="18" charset="0"/>
                <a:cs typeface="Times New Roman" pitchFamily="18" charset="0"/>
              </a:rPr>
              <a:t>    </a:t>
            </a:r>
            <a:r>
              <a:rPr kumimoji="0" lang="en-US" sz="160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or services (cancellation of operations, etc).</a:t>
            </a:r>
          </a:p>
          <a:p>
            <a:pPr lvl="0"/>
            <a:endParaRPr lang="en-US" sz="1600" dirty="0" smtClean="0">
              <a:solidFill>
                <a:schemeClr val="bg1"/>
              </a:solidFill>
              <a:latin typeface="Times New Roman" pitchFamily="18" charset="0"/>
              <a:cs typeface="Times New Roman" pitchFamily="18" charset="0"/>
            </a:endParaRPr>
          </a:p>
          <a:p>
            <a:pPr lvl="0">
              <a:buFont typeface="Wingdings" pitchFamily="2" charset="2"/>
              <a:buChar char="Ø"/>
            </a:pPr>
            <a:r>
              <a:rPr lang="en-US" sz="1600" dirty="0" smtClean="0">
                <a:solidFill>
                  <a:schemeClr val="bg1"/>
                </a:solidFill>
                <a:latin typeface="Times New Roman" pitchFamily="18" charset="0"/>
                <a:cs typeface="Times New Roman" pitchFamily="18" charset="0"/>
              </a:rPr>
              <a:t>To </a:t>
            </a:r>
            <a:r>
              <a:rPr lang="en-US" sz="1600" dirty="0">
                <a:solidFill>
                  <a:schemeClr val="bg1"/>
                </a:solidFill>
                <a:latin typeface="Times New Roman" pitchFamily="18" charset="0"/>
                <a:cs typeface="Times New Roman" pitchFamily="18" charset="0"/>
              </a:rPr>
              <a:t>optimize the allocation of human and material resources to wards and shifts.</a:t>
            </a:r>
          </a:p>
          <a:p>
            <a:pPr lvl="0">
              <a:buFont typeface="Wingdings" pitchFamily="2" charset="2"/>
              <a:buChar char="Ø"/>
            </a:pPr>
            <a:endParaRPr lang="en-US" sz="1600" dirty="0" smtClean="0">
              <a:solidFill>
                <a:schemeClr val="bg1"/>
              </a:solidFill>
              <a:latin typeface="Times New Roman" pitchFamily="18" charset="0"/>
              <a:cs typeface="Times New Roman" pitchFamily="18" charset="0"/>
            </a:endParaRPr>
          </a:p>
          <a:p>
            <a:pPr lvl="0">
              <a:buFont typeface="Wingdings" pitchFamily="2" charset="2"/>
              <a:buChar char="Ø"/>
            </a:pPr>
            <a:r>
              <a:rPr lang="en-US" sz="1600" dirty="0" smtClean="0">
                <a:solidFill>
                  <a:schemeClr val="bg1"/>
                </a:solidFill>
                <a:latin typeface="Times New Roman" pitchFamily="18" charset="0"/>
                <a:cs typeface="Times New Roman" pitchFamily="18" charset="0"/>
              </a:rPr>
              <a:t>To </a:t>
            </a:r>
            <a:r>
              <a:rPr lang="en-US" sz="1600" dirty="0">
                <a:solidFill>
                  <a:schemeClr val="bg1"/>
                </a:solidFill>
                <a:latin typeface="Times New Roman" pitchFamily="18" charset="0"/>
                <a:cs typeface="Times New Roman" pitchFamily="18" charset="0"/>
              </a:rPr>
              <a:t>detect the influence of certain diseases in the hospital’s services.</a:t>
            </a:r>
          </a:p>
          <a:p>
            <a:pPr lvl="0"/>
            <a:endParaRPr lang="en-US" sz="1600" dirty="0" smtClean="0">
              <a:solidFill>
                <a:schemeClr val="bg1"/>
              </a:solidFill>
              <a:latin typeface="Times New Roman" pitchFamily="18" charset="0"/>
              <a:cs typeface="Times New Roman" pitchFamily="18" charset="0"/>
            </a:endParaRPr>
          </a:p>
          <a:p>
            <a:pPr lvl="0">
              <a:buFont typeface="Wingdings" pitchFamily="2" charset="2"/>
              <a:buChar char="Ø"/>
            </a:pPr>
            <a:r>
              <a:rPr lang="en-US" sz="1600" dirty="0" smtClean="0">
                <a:solidFill>
                  <a:schemeClr val="bg1"/>
                </a:solidFill>
                <a:latin typeface="Times New Roman" pitchFamily="18" charset="0"/>
                <a:cs typeface="Times New Roman" pitchFamily="18" charset="0"/>
              </a:rPr>
              <a:t>To </a:t>
            </a:r>
            <a:r>
              <a:rPr lang="en-US" sz="1600" dirty="0">
                <a:solidFill>
                  <a:schemeClr val="bg1"/>
                </a:solidFill>
                <a:latin typeface="Times New Roman" pitchFamily="18" charset="0"/>
                <a:cs typeface="Times New Roman" pitchFamily="18" charset="0"/>
              </a:rPr>
              <a:t>find clusters of patients.</a:t>
            </a:r>
          </a:p>
          <a:p>
            <a:pPr marL="0" marR="0" lvl="0" indent="0" algn="l" defTabSz="914400" rtl="0" eaLnBrk="0" fontAlgn="base" latinLnBrk="0" hangingPunct="0">
              <a:lnSpc>
                <a:spcPct val="100000"/>
              </a:lnSpc>
              <a:spcBef>
                <a:spcPct val="0"/>
              </a:spcBef>
              <a:spcAft>
                <a:spcPct val="0"/>
              </a:spcAft>
              <a:buClrTx/>
              <a:buSzTx/>
              <a:tabLst/>
            </a:pPr>
            <a:endParaRPr kumimoji="0" lang="en-US" sz="160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4" name="TextBox 3"/>
          <p:cNvSpPr txBox="1"/>
          <p:nvPr/>
        </p:nvSpPr>
        <p:spPr>
          <a:xfrm>
            <a:off x="609600" y="762000"/>
            <a:ext cx="3810000" cy="461665"/>
          </a:xfrm>
          <a:prstGeom prst="rect">
            <a:avLst/>
          </a:prstGeom>
          <a:noFill/>
        </p:spPr>
        <p:txBody>
          <a:bodyPr wrap="square" rtlCol="0">
            <a:spAutoFit/>
          </a:bodyPr>
          <a:lstStyle/>
          <a:p>
            <a:r>
              <a:rPr lang="en-US" sz="2400" b="1" dirty="0" smtClean="0">
                <a:solidFill>
                  <a:srgbClr val="66FF33"/>
                </a:solidFill>
                <a:latin typeface="Times New Roman" pitchFamily="18" charset="0"/>
                <a:cs typeface="Times New Roman" pitchFamily="18" charset="0"/>
              </a:rPr>
              <a:t>MODULES:</a:t>
            </a:r>
            <a:endParaRPr lang="en-US" sz="2400" b="1" dirty="0">
              <a:solidFill>
                <a:srgbClr val="66FF33"/>
              </a:solidFill>
              <a:latin typeface="Times New Roman" pitchFamily="18" charset="0"/>
              <a:cs typeface="Times New Roman" pitchFamily="18" charset="0"/>
            </a:endParaRPr>
          </a:p>
        </p:txBody>
      </p:sp>
      <p:sp>
        <p:nvSpPr>
          <p:cNvPr id="5" name="Rectangle 4"/>
          <p:cNvSpPr/>
          <p:nvPr/>
        </p:nvSpPr>
        <p:spPr>
          <a:xfrm>
            <a:off x="838200" y="1997839"/>
            <a:ext cx="7239000" cy="2554545"/>
          </a:xfrm>
          <a:prstGeom prst="rect">
            <a:avLst/>
          </a:prstGeom>
        </p:spPr>
        <p:txBody>
          <a:bodyPr wrap="square">
            <a:spAutoFit/>
          </a:bodyPr>
          <a:lstStyle/>
          <a:p>
            <a:r>
              <a:rPr lang="en-US" sz="1600" dirty="0">
                <a:solidFill>
                  <a:schemeClr val="bg1"/>
                </a:solidFill>
                <a:latin typeface="Times New Roman" pitchFamily="18" charset="0"/>
                <a:cs typeface="Times New Roman" pitchFamily="18" charset="0"/>
              </a:rPr>
              <a:t>It is having mainly </a:t>
            </a:r>
            <a:r>
              <a:rPr lang="en-US" sz="1600" dirty="0" smtClean="0">
                <a:solidFill>
                  <a:schemeClr val="bg1"/>
                </a:solidFill>
                <a:latin typeface="Times New Roman" pitchFamily="18" charset="0"/>
                <a:cs typeface="Times New Roman" pitchFamily="18" charset="0"/>
              </a:rPr>
              <a:t> two modules:</a:t>
            </a:r>
          </a:p>
          <a:p>
            <a:endParaRPr lang="en-US" sz="1600" dirty="0" smtClean="0">
              <a:solidFill>
                <a:schemeClr val="bg1"/>
              </a:solidFill>
              <a:latin typeface="Times New Roman" pitchFamily="18" charset="0"/>
              <a:cs typeface="Times New Roman" pitchFamily="18" charset="0"/>
            </a:endParaRPr>
          </a:p>
          <a:p>
            <a:pPr>
              <a:buFont typeface="Wingdings" pitchFamily="2" charset="2"/>
              <a:buChar char="Ø"/>
            </a:pPr>
            <a:r>
              <a:rPr lang="en-US" sz="1600" dirty="0" smtClean="0">
                <a:solidFill>
                  <a:schemeClr val="bg1"/>
                </a:solidFill>
                <a:latin typeface="Times New Roman" pitchFamily="18" charset="0"/>
                <a:cs typeface="Times New Roman" pitchFamily="18" charset="0"/>
              </a:rPr>
              <a:t>Administration  module: </a:t>
            </a:r>
          </a:p>
          <a:p>
            <a:r>
              <a:rPr lang="en-US" sz="1600" dirty="0" smtClean="0">
                <a:solidFill>
                  <a:schemeClr val="bg1"/>
                </a:solidFill>
                <a:latin typeface="Times New Roman" pitchFamily="18" charset="0"/>
                <a:cs typeface="Times New Roman" pitchFamily="18" charset="0"/>
              </a:rPr>
              <a:t>Administration module mainly deals with the all the Medicare management such as department, ward, staff, inventory management of the Medicare.</a:t>
            </a:r>
          </a:p>
          <a:p>
            <a:r>
              <a:rPr lang="en-US" sz="1600" dirty="0" smtClean="0">
                <a:solidFill>
                  <a:schemeClr val="bg1"/>
                </a:solidFill>
                <a:latin typeface="Times New Roman" pitchFamily="18" charset="0"/>
                <a:cs typeface="Times New Roman" pitchFamily="18" charset="0"/>
              </a:rPr>
              <a:t> </a:t>
            </a:r>
          </a:p>
          <a:p>
            <a:endParaRPr lang="en-US" sz="1600" dirty="0" smtClean="0">
              <a:solidFill>
                <a:schemeClr val="bg1"/>
              </a:solidFill>
              <a:latin typeface="Times New Roman" pitchFamily="18" charset="0"/>
              <a:cs typeface="Times New Roman" pitchFamily="18" charset="0"/>
            </a:endParaRPr>
          </a:p>
          <a:p>
            <a:endParaRPr lang="en-US" sz="1600" dirty="0" smtClean="0">
              <a:solidFill>
                <a:schemeClr val="bg1"/>
              </a:solidFill>
              <a:latin typeface="Times New Roman" pitchFamily="18" charset="0"/>
              <a:cs typeface="Times New Roman" pitchFamily="18" charset="0"/>
            </a:endParaRPr>
          </a:p>
          <a:p>
            <a:pPr>
              <a:buFont typeface="Wingdings" pitchFamily="2" charset="2"/>
              <a:buChar char="Ø"/>
            </a:pPr>
            <a:r>
              <a:rPr lang="en-US" sz="1600" dirty="0" smtClean="0">
                <a:solidFill>
                  <a:schemeClr val="bg1"/>
                </a:solidFill>
                <a:latin typeface="Times New Roman" pitchFamily="18" charset="0"/>
                <a:cs typeface="Times New Roman" pitchFamily="18" charset="0"/>
              </a:rPr>
              <a:t>Client module:</a:t>
            </a:r>
            <a:endParaRPr lang="en-US" sz="1600" dirty="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Client module mainly includes doctors  , patients etc.</a:t>
            </a:r>
            <a:endParaRPr lang="en-US" sz="1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762000" y="838200"/>
            <a:ext cx="3048000" cy="461665"/>
          </a:xfrm>
          <a:prstGeom prst="rect">
            <a:avLst/>
          </a:prstGeom>
          <a:noFill/>
        </p:spPr>
        <p:txBody>
          <a:bodyPr wrap="square" rtlCol="0">
            <a:spAutoFit/>
          </a:bodyPr>
          <a:lstStyle/>
          <a:p>
            <a:r>
              <a:rPr lang="en-US" sz="2400" b="1" dirty="0" smtClean="0">
                <a:solidFill>
                  <a:srgbClr val="FF00FF"/>
                </a:solidFill>
                <a:latin typeface="Times New Roman" pitchFamily="18" charset="0"/>
                <a:cs typeface="Times New Roman" pitchFamily="18" charset="0"/>
              </a:rPr>
              <a:t>REQUIREMENTS:</a:t>
            </a:r>
            <a:endParaRPr lang="en-US" sz="2400" b="1" dirty="0">
              <a:solidFill>
                <a:srgbClr val="FF00FF"/>
              </a:solidFill>
              <a:latin typeface="Times New Roman" pitchFamily="18" charset="0"/>
              <a:cs typeface="Times New Roman" pitchFamily="18" charset="0"/>
            </a:endParaRPr>
          </a:p>
        </p:txBody>
      </p:sp>
      <p:sp>
        <p:nvSpPr>
          <p:cNvPr id="1025" name="Rectangle 1"/>
          <p:cNvSpPr>
            <a:spLocks noChangeArrowheads="1"/>
          </p:cNvSpPr>
          <p:nvPr/>
        </p:nvSpPr>
        <p:spPr bwMode="auto">
          <a:xfrm>
            <a:off x="838200" y="1828800"/>
            <a:ext cx="6934200" cy="280076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Software Requirements Specifications:</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dirty="0" smtClean="0">
              <a:solidFill>
                <a:schemeClr val="bg1"/>
              </a:solidFill>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OPERATING SYSTEM	: 	WIN 98/2000/XP, UNIX/LINUX</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DATA BASE		:                 ORACLE </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SOFTWARE	</a:t>
            </a:r>
            <a:r>
              <a:rPr lang="en-US" sz="1600" dirty="0" smtClean="0">
                <a:solidFill>
                  <a:schemeClr val="bg1"/>
                </a:solidFill>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	APACHE TOMCAT </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FRONT END TOOL		: 	DHTML</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LANGUAGE		:	JAVA</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SCRIPTING LANGUAGE	:	JAVA SCRIPT</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WEB COMPONENTS	:	SERVLETS, JSP</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DATA MINING TOOL	:	WEKA</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Half Frame 3"/>
          <p:cNvSpPr/>
          <p:nvPr/>
        </p:nvSpPr>
        <p:spPr>
          <a:xfrm>
            <a:off x="0" y="0"/>
            <a:ext cx="5105400" cy="6858000"/>
          </a:xfrm>
          <a:prstGeom prst="halfFrame">
            <a:avLst>
              <a:gd name="adj1" fmla="val 4295"/>
              <a:gd name="adj2" fmla="val 3525"/>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FF"/>
              </a:solidFill>
            </a:endParaRPr>
          </a:p>
        </p:txBody>
      </p:sp>
      <p:sp>
        <p:nvSpPr>
          <p:cNvPr id="20482" name="Rectangle 2"/>
          <p:cNvSpPr>
            <a:spLocks noChangeArrowheads="1"/>
          </p:cNvSpPr>
          <p:nvPr/>
        </p:nvSpPr>
        <p:spPr bwMode="auto">
          <a:xfrm>
            <a:off x="1066800" y="1752600"/>
            <a:ext cx="64008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Hardware Requirements Specifications:</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PROCESSOR		:	Pentium-IV</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PROCESSOR SPEED	:	2.4GHZ</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MONITOR		:	COLOR MONITOR</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HARD DISK		:	40GB</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RAM			:	512MB</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MOUSE		        	:	SCROLLING MOUSE</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KEY BOARD 		:	MM KEY BOARD</a:t>
            </a:r>
            <a:endParaRPr kumimoji="0" lang="en-US" sz="1600" b="0" i="0" u="none" strike="noStrike" cap="none" normalizeH="0" baseline="0" dirty="0" smtClean="0">
              <a:ln>
                <a:noFill/>
              </a:ln>
              <a:solidFill>
                <a:schemeClr val="bg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TextBox 5"/>
          <p:cNvSpPr txBox="1"/>
          <p:nvPr/>
        </p:nvSpPr>
        <p:spPr>
          <a:xfrm>
            <a:off x="990600" y="685800"/>
            <a:ext cx="3124200" cy="461665"/>
          </a:xfrm>
          <a:prstGeom prst="rect">
            <a:avLst/>
          </a:prstGeom>
          <a:noFill/>
        </p:spPr>
        <p:txBody>
          <a:bodyPr wrap="square" rtlCol="0">
            <a:spAutoFit/>
          </a:bodyPr>
          <a:lstStyle/>
          <a:p>
            <a:r>
              <a:rPr lang="en-US" sz="2400" b="1" dirty="0" smtClean="0">
                <a:solidFill>
                  <a:srgbClr val="66FF33"/>
                </a:solidFill>
                <a:latin typeface="Times New Roman" pitchFamily="18" charset="0"/>
                <a:cs typeface="Times New Roman" pitchFamily="18" charset="0"/>
              </a:rPr>
              <a:t>REQUIREMENTS:</a:t>
            </a:r>
            <a:endParaRPr lang="en-US" sz="2400" b="1" dirty="0">
              <a:solidFill>
                <a:srgbClr val="66FF33"/>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Picture1.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Half Frame 2"/>
          <p:cNvSpPr/>
          <p:nvPr/>
        </p:nvSpPr>
        <p:spPr>
          <a:xfrm>
            <a:off x="0" y="0"/>
            <a:ext cx="5105400" cy="6858000"/>
          </a:xfrm>
          <a:prstGeom prst="halfFrame">
            <a:avLst>
              <a:gd name="adj1" fmla="val 3485"/>
              <a:gd name="adj2" fmla="val 4194"/>
            </a:avLst>
          </a:prstGeom>
          <a:solidFill>
            <a:srgbClr val="66FF33">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685800" y="762000"/>
            <a:ext cx="5181600" cy="461665"/>
          </a:xfrm>
          <a:prstGeom prst="rect">
            <a:avLst/>
          </a:prstGeom>
          <a:noFill/>
        </p:spPr>
        <p:txBody>
          <a:bodyPr wrap="square" rtlCol="0">
            <a:spAutoFit/>
          </a:bodyPr>
          <a:lstStyle/>
          <a:p>
            <a:r>
              <a:rPr lang="en-US" sz="2400" b="1" dirty="0" smtClean="0">
                <a:solidFill>
                  <a:srgbClr val="FF00FF"/>
                </a:solidFill>
                <a:latin typeface="Times New Roman" pitchFamily="18" charset="0"/>
                <a:cs typeface="Times New Roman" pitchFamily="18" charset="0"/>
              </a:rPr>
              <a:t>EXISTING SYSTEM FEATURES:</a:t>
            </a:r>
            <a:endParaRPr lang="en-US" sz="2400" b="1" dirty="0">
              <a:solidFill>
                <a:srgbClr val="FF00FF"/>
              </a:solidFill>
              <a:latin typeface="Times New Roman" pitchFamily="18" charset="0"/>
              <a:cs typeface="Times New Roman" pitchFamily="18" charset="0"/>
            </a:endParaRPr>
          </a:p>
        </p:txBody>
      </p:sp>
      <p:sp>
        <p:nvSpPr>
          <p:cNvPr id="5" name="Rectangle 4"/>
          <p:cNvSpPr/>
          <p:nvPr/>
        </p:nvSpPr>
        <p:spPr>
          <a:xfrm>
            <a:off x="685800" y="1752600"/>
            <a:ext cx="6324600" cy="338554"/>
          </a:xfrm>
          <a:prstGeom prst="rect">
            <a:avLst/>
          </a:prstGeom>
        </p:spPr>
        <p:txBody>
          <a:bodyPr wrap="square">
            <a:spAutoFit/>
          </a:bodyPr>
          <a:lstStyle/>
          <a:p>
            <a:pPr>
              <a:buFont typeface="Wingdings" pitchFamily="2" charset="2"/>
              <a:buChar char="Ø"/>
            </a:pPr>
            <a:r>
              <a:rPr lang="en-US" sz="1600" dirty="0" smtClean="0">
                <a:solidFill>
                  <a:schemeClr val="bg1"/>
                </a:solidFill>
                <a:latin typeface="Times New Roman" pitchFamily="18" charset="0"/>
                <a:cs typeface="Times New Roman" pitchFamily="18" charset="0"/>
              </a:rPr>
              <a:t>Integration of Corporate Medicare centers is very difficult </a:t>
            </a:r>
            <a:endParaRPr lang="en-US" sz="1600" dirty="0">
              <a:solidFill>
                <a:schemeClr val="bg1"/>
              </a:solidFill>
              <a:latin typeface="Times New Roman" pitchFamily="18" charset="0"/>
              <a:cs typeface="Times New Roman" pitchFamily="18" charset="0"/>
            </a:endParaRPr>
          </a:p>
        </p:txBody>
      </p:sp>
      <p:sp>
        <p:nvSpPr>
          <p:cNvPr id="6" name="Rectangle 5"/>
          <p:cNvSpPr/>
          <p:nvPr/>
        </p:nvSpPr>
        <p:spPr>
          <a:xfrm>
            <a:off x="685800" y="2514599"/>
            <a:ext cx="7239000" cy="338554"/>
          </a:xfrm>
          <a:prstGeom prst="rect">
            <a:avLst/>
          </a:prstGeom>
        </p:spPr>
        <p:txBody>
          <a:bodyPr wrap="square">
            <a:spAutoFit/>
          </a:bodyPr>
          <a:lstStyle/>
          <a:p>
            <a:pPr>
              <a:buFont typeface="Wingdings" pitchFamily="2" charset="2"/>
              <a:buChar char="Ø"/>
            </a:pPr>
            <a:r>
              <a:rPr lang="en-US" sz="1600" dirty="0" smtClean="0">
                <a:solidFill>
                  <a:schemeClr val="bg1"/>
                </a:solidFill>
                <a:latin typeface="Times New Roman" pitchFamily="18" charset="0"/>
                <a:cs typeface="Times New Roman" pitchFamily="18" charset="0"/>
              </a:rPr>
              <a:t>In most of the cases the database is similar from one hospital to another hospital.</a:t>
            </a:r>
            <a:endParaRPr lang="en-US" sz="1600" dirty="0">
              <a:solidFill>
                <a:schemeClr val="bg1"/>
              </a:solidFill>
              <a:latin typeface="Times New Roman" pitchFamily="18" charset="0"/>
              <a:cs typeface="Times New Roman" pitchFamily="18" charset="0"/>
            </a:endParaRPr>
          </a:p>
        </p:txBody>
      </p:sp>
      <p:sp>
        <p:nvSpPr>
          <p:cNvPr id="21505" name="Rectangle 1"/>
          <p:cNvSpPr>
            <a:spLocks noChangeArrowheads="1"/>
          </p:cNvSpPr>
          <p:nvPr/>
        </p:nvSpPr>
        <p:spPr bwMode="auto">
          <a:xfrm>
            <a:off x="685800" y="3200400"/>
            <a:ext cx="7162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tab pos="457200" algn="l"/>
              </a:tabLst>
            </a:pPr>
            <a:r>
              <a:rPr kumimoji="0" lang="en-US" sz="1600" b="0" i="0" u="none" strike="noStrike" cap="none" normalizeH="0" baseline="0" dirty="0" smtClean="0">
                <a:ln>
                  <a:noFill/>
                </a:ln>
                <a:solidFill>
                  <a:schemeClr val="bg1"/>
                </a:solidFill>
                <a:effectLst/>
                <a:latin typeface="Times New Roman" pitchFamily="18" charset="0"/>
                <a:ea typeface="Times New Roman" pitchFamily="18" charset="0"/>
                <a:cs typeface="Times New Roman" pitchFamily="18" charset="0"/>
              </a:rPr>
              <a:t>Lack of generic and unique model we have to implement the same set of data model for every newly established Medicare Center</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a:xfrm>
            <a:off x="685800" y="4114800"/>
            <a:ext cx="7391400" cy="584775"/>
          </a:xfrm>
          <a:prstGeom prst="rect">
            <a:avLst/>
          </a:prstGeom>
        </p:spPr>
        <p:txBody>
          <a:bodyPr wrap="square">
            <a:spAutoFit/>
          </a:bodyPr>
          <a:lstStyle/>
          <a:p>
            <a:pPr>
              <a:buFont typeface="Wingdings" pitchFamily="2" charset="2"/>
              <a:buChar char="Ø"/>
            </a:pPr>
            <a:r>
              <a:rPr lang="en-US" sz="1600" dirty="0" smtClean="0">
                <a:solidFill>
                  <a:schemeClr val="bg1"/>
                </a:solidFill>
                <a:latin typeface="Times New Roman" pitchFamily="18" charset="0"/>
                <a:cs typeface="Times New Roman" pitchFamily="18" charset="0"/>
              </a:rPr>
              <a:t>It is very difficult to analyze the usage percentage of hospital resources, Bed occupation Ratio, Administration, Laboratory information even in a single center</a:t>
            </a:r>
            <a:endParaRPr lang="en-US" sz="1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891</Words>
  <Application>Microsoft Office PowerPoint</Application>
  <PresentationFormat>On-screen Show (4:3)</PresentationFormat>
  <Paragraphs>148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Berts-pc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Srilu</dc:creator>
  <cp:lastModifiedBy>Srilu</cp:lastModifiedBy>
  <cp:revision>85</cp:revision>
  <dcterms:created xsi:type="dcterms:W3CDTF">2010-03-01T07:47:31Z</dcterms:created>
  <dcterms:modified xsi:type="dcterms:W3CDTF">2010-03-03T02:09:57Z</dcterms:modified>
</cp:coreProperties>
</file>