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91821-2288-41A8-92AD-015D2F45CFDD}">
          <p14:sldIdLst>
            <p14:sldId id="256"/>
            <p14:sldId id="258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EFA699B2-DEB5-46C7-BA00-25D29298B8C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utla, Naveen Naidu" initials="LNN" lastIdx="1" clrIdx="0">
    <p:extLst>
      <p:ext uri="{19B8F6BF-5375-455C-9EA6-DF929625EA0E}">
        <p15:presenceInfo xmlns:p15="http://schemas.microsoft.com/office/powerpoint/2012/main" userId="S::naveennaidu.lingutla@dxc.com::5c2e49eb-ba9b-40b6-a5a9-0c60cbbace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 snapToGrid="0">
      <p:cViewPr>
        <p:scale>
          <a:sx n="78" d="100"/>
          <a:sy n="78" d="100"/>
        </p:scale>
        <p:origin x="1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lingutla\OneDrive%20-%20DXC%20Production\Desktop\Monthly%20sales%20&amp;%20expenditure%20%20-%20%20%20Fast%20Fo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lingutla\OneDrive%20-%20DXC%20Production\Desktop\Monthly%20sales%20&amp;%20expenditure%20%20-%20%20%20Fast%20Fo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ITEM WISE SALES IN EACH MONTH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484898194543865"/>
          <c:y val="0.13567494670900945"/>
          <c:w val="0.68844444489967749"/>
          <c:h val="0.483547346636919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Sheet3!$E$8</c:f>
              <c:strCache>
                <c:ptCount val="1"/>
                <c:pt idx="0">
                  <c:v>1st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Sheet3!$F$7:$J$7</c:f>
              <c:strCache>
                <c:ptCount val="5"/>
                <c:pt idx="0">
                  <c:v>Biryani</c:v>
                </c:pt>
                <c:pt idx="1">
                  <c:v>Egg Bhujia</c:v>
                </c:pt>
                <c:pt idx="2">
                  <c:v>Omlets</c:v>
                </c:pt>
                <c:pt idx="3">
                  <c:v>Chicken Kabab</c:v>
                </c:pt>
                <c:pt idx="4">
                  <c:v>Veg items</c:v>
                </c:pt>
              </c:strCache>
            </c:strRef>
          </c:cat>
          <c:val>
            <c:numRef>
              <c:f>Sheet3!$F$8:$J$8</c:f>
              <c:numCache>
                <c:formatCode>General</c:formatCode>
                <c:ptCount val="5"/>
                <c:pt idx="0">
                  <c:v>52000</c:v>
                </c:pt>
                <c:pt idx="1">
                  <c:v>20000</c:v>
                </c:pt>
                <c:pt idx="2">
                  <c:v>21000</c:v>
                </c:pt>
                <c:pt idx="3">
                  <c:v>42000</c:v>
                </c:pt>
                <c:pt idx="4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B-4195-B1D9-059020A76C2B}"/>
            </c:ext>
          </c:extLst>
        </c:ser>
        <c:ser>
          <c:idx val="1"/>
          <c:order val="1"/>
          <c:tx>
            <c:strRef>
              <c:f>Sheet3!$E$9</c:f>
              <c:strCache>
                <c:ptCount val="1"/>
                <c:pt idx="0">
                  <c:v>2nd month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Sheet3!$F$7:$J$7</c:f>
              <c:strCache>
                <c:ptCount val="5"/>
                <c:pt idx="0">
                  <c:v>Biryani</c:v>
                </c:pt>
                <c:pt idx="1">
                  <c:v>Egg Bhujia</c:v>
                </c:pt>
                <c:pt idx="2">
                  <c:v>Omlets</c:v>
                </c:pt>
                <c:pt idx="3">
                  <c:v>Chicken Kabab</c:v>
                </c:pt>
                <c:pt idx="4">
                  <c:v>Veg items</c:v>
                </c:pt>
              </c:strCache>
            </c:strRef>
          </c:cat>
          <c:val>
            <c:numRef>
              <c:f>Sheet3!$F$9:$J$9</c:f>
              <c:numCache>
                <c:formatCode>General</c:formatCode>
                <c:ptCount val="5"/>
                <c:pt idx="0">
                  <c:v>30000</c:v>
                </c:pt>
                <c:pt idx="1">
                  <c:v>19000</c:v>
                </c:pt>
                <c:pt idx="2">
                  <c:v>17000</c:v>
                </c:pt>
                <c:pt idx="3">
                  <c:v>20000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EB-4195-B1D9-059020A76C2B}"/>
            </c:ext>
          </c:extLst>
        </c:ser>
        <c:ser>
          <c:idx val="2"/>
          <c:order val="2"/>
          <c:tx>
            <c:strRef>
              <c:f>Sheet3!$E$10</c:f>
              <c:strCache>
                <c:ptCount val="1"/>
                <c:pt idx="0">
                  <c:v>3rd month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Sheet3!$F$7:$J$7</c:f>
              <c:strCache>
                <c:ptCount val="5"/>
                <c:pt idx="0">
                  <c:v>Biryani</c:v>
                </c:pt>
                <c:pt idx="1">
                  <c:v>Egg Bhujia</c:v>
                </c:pt>
                <c:pt idx="2">
                  <c:v>Omlets</c:v>
                </c:pt>
                <c:pt idx="3">
                  <c:v>Chicken Kabab</c:v>
                </c:pt>
                <c:pt idx="4">
                  <c:v>Veg items</c:v>
                </c:pt>
              </c:strCache>
            </c:strRef>
          </c:cat>
          <c:val>
            <c:numRef>
              <c:f>Sheet3!$F$10:$J$10</c:f>
              <c:numCache>
                <c:formatCode>General</c:formatCode>
                <c:ptCount val="5"/>
                <c:pt idx="0">
                  <c:v>26000</c:v>
                </c:pt>
                <c:pt idx="1">
                  <c:v>11000</c:v>
                </c:pt>
                <c:pt idx="2">
                  <c:v>7000</c:v>
                </c:pt>
                <c:pt idx="3">
                  <c:v>17000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EB-4195-B1D9-059020A76C2B}"/>
            </c:ext>
          </c:extLst>
        </c:ser>
        <c:ser>
          <c:idx val="3"/>
          <c:order val="3"/>
          <c:tx>
            <c:strRef>
              <c:f>Sheet3!$E$11</c:f>
              <c:strCache>
                <c:ptCount val="1"/>
                <c:pt idx="0">
                  <c:v>4th month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Sheet3!$F$7:$J$7</c:f>
              <c:strCache>
                <c:ptCount val="5"/>
                <c:pt idx="0">
                  <c:v>Biryani</c:v>
                </c:pt>
                <c:pt idx="1">
                  <c:v>Egg Bhujia</c:v>
                </c:pt>
                <c:pt idx="2">
                  <c:v>Omlets</c:v>
                </c:pt>
                <c:pt idx="3">
                  <c:v>Chicken Kabab</c:v>
                </c:pt>
                <c:pt idx="4">
                  <c:v>Veg items</c:v>
                </c:pt>
              </c:strCache>
            </c:strRef>
          </c:cat>
          <c:val>
            <c:numRef>
              <c:f>Sheet3!$F$11:$J$11</c:f>
              <c:numCache>
                <c:formatCode>General</c:formatCode>
                <c:ptCount val="5"/>
                <c:pt idx="0">
                  <c:v>3000</c:v>
                </c:pt>
                <c:pt idx="1">
                  <c:v>1500</c:v>
                </c:pt>
                <c:pt idx="2">
                  <c:v>1000</c:v>
                </c:pt>
                <c:pt idx="3">
                  <c:v>1500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EB-4195-B1D9-059020A76C2B}"/>
            </c:ext>
          </c:extLst>
        </c:ser>
        <c:ser>
          <c:idx val="4"/>
          <c:order val="4"/>
          <c:tx>
            <c:strRef>
              <c:f>Sheet3!$E$12</c:f>
              <c:strCache>
                <c:ptCount val="1"/>
                <c:pt idx="0">
                  <c:v>5th month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Sheet3!$F$7:$J$7</c:f>
              <c:strCache>
                <c:ptCount val="5"/>
                <c:pt idx="0">
                  <c:v>Biryani</c:v>
                </c:pt>
                <c:pt idx="1">
                  <c:v>Egg Bhujia</c:v>
                </c:pt>
                <c:pt idx="2">
                  <c:v>Omlets</c:v>
                </c:pt>
                <c:pt idx="3">
                  <c:v>Chicken Kabab</c:v>
                </c:pt>
                <c:pt idx="4">
                  <c:v>Veg items</c:v>
                </c:pt>
              </c:strCache>
            </c:strRef>
          </c:cat>
          <c:val>
            <c:numRef>
              <c:f>Sheet3!$F$12:$J$12</c:f>
              <c:numCache>
                <c:formatCode>General</c:formatCode>
                <c:ptCount val="5"/>
                <c:pt idx="0">
                  <c:v>3000</c:v>
                </c:pt>
                <c:pt idx="1">
                  <c:v>1000</c:v>
                </c:pt>
                <c:pt idx="2">
                  <c:v>2500</c:v>
                </c:pt>
                <c:pt idx="3">
                  <c:v>3500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EB-4195-B1D9-059020A76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9492143"/>
        <c:axId val="229487567"/>
        <c:axId val="0"/>
      </c:bar3DChart>
      <c:catAx>
        <c:axId val="22949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487567"/>
        <c:crosses val="autoZero"/>
        <c:auto val="1"/>
        <c:lblAlgn val="ctr"/>
        <c:lblOffset val="100"/>
        <c:noMultiLvlLbl val="0"/>
      </c:catAx>
      <c:valAx>
        <c:axId val="22948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</a:t>
                </a:r>
                <a:r>
                  <a:rPr lang="en-US" baseline="0" dirty="0"/>
                  <a:t> IN RUPEES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6.4548337707786535E-2"/>
              <c:y val="0.255030358774213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4921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[Monthly sales &amp; expenditure  -   Fast Food.xlsx]Sheet4!PivotTable2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WISE WORKING HOURS REPORT IN A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6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28575" cap="rnd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Sheet4!$A$2:$A$7</c:f>
              <c:strCache>
                <c:ptCount val="5"/>
                <c:pt idx="0">
                  <c:v>1st month</c:v>
                </c:pt>
                <c:pt idx="1">
                  <c:v>2nd month</c:v>
                </c:pt>
                <c:pt idx="2">
                  <c:v>3rd month</c:v>
                </c:pt>
                <c:pt idx="3">
                  <c:v>4th month</c:v>
                </c:pt>
                <c:pt idx="4">
                  <c:v>5th month</c:v>
                </c:pt>
              </c:strCache>
            </c:strRef>
          </c:cat>
          <c:val>
            <c:numRef>
              <c:f>Sheet4!$B$2:$B$7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8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6-4FFB-A1ED-B49B657DDC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8504431"/>
        <c:axId val="98310239"/>
      </c:barChart>
      <c:catAx>
        <c:axId val="8504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month</a:t>
                </a:r>
                <a:endParaRPr lang="en-IN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10239"/>
        <c:crosses val="autoZero"/>
        <c:auto val="1"/>
        <c:lblAlgn val="ctr"/>
        <c:lblOffset val="100"/>
        <c:noMultiLvlLbl val="0"/>
      </c:catAx>
      <c:valAx>
        <c:axId val="983102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</a:t>
                </a:r>
                <a:r>
                  <a:rPr lang="en-US" dirty="0"/>
                  <a:t> </a:t>
                </a:r>
                <a:r>
                  <a:rPr lang="en-US" sz="1200" dirty="0"/>
                  <a:t>in</a:t>
                </a:r>
                <a:r>
                  <a:rPr lang="en-US" dirty="0"/>
                  <a:t> </a:t>
                </a:r>
                <a:r>
                  <a:rPr lang="en-US" sz="1200" dirty="0"/>
                  <a:t>hours</a:t>
                </a:r>
                <a:endParaRPr lang="en-IN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0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3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4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08896A-0D7E-4999-B592-C585DCA4789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F998C-67C4-419D-8B5B-5F79EDF94F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od_science" TargetMode="External"/><Relationship Id="rId2" Type="http://schemas.openxmlformats.org/officeDocument/2006/relationships/hyperlink" Target="https://en.wikipedia.org/wiki/Mass_p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en.wikipedia.org/wiki/Public_house" TargetMode="External"/><Relationship Id="rId4" Type="http://schemas.openxmlformats.org/officeDocument/2006/relationships/hyperlink" Target="https://en.wikipedia.org/wiki/Hourly_wa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819514D0-F552-4031-ADDC-3A91ECA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9809"/>
            <a:ext cx="12191999" cy="636814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8103958-3D03-4528-9B4F-924250A84AB8}"/>
              </a:ext>
            </a:extLst>
          </p:cNvPr>
          <p:cNvSpPr/>
          <p:nvPr/>
        </p:nvSpPr>
        <p:spPr>
          <a:xfrm>
            <a:off x="0" y="5519057"/>
            <a:ext cx="2882899" cy="75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Naveen Naidu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Lingutla</a:t>
            </a:r>
            <a:endParaRPr lang="en-IN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AD98908-D87F-4337-AB6F-24B3C38B8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86130"/>
              </p:ext>
            </p:extLst>
          </p:nvPr>
        </p:nvGraphicFramePr>
        <p:xfrm>
          <a:off x="8678635" y="279218"/>
          <a:ext cx="3513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363">
                  <a:extLst>
                    <a:ext uri="{9D8B030D-6E8A-4147-A177-3AD203B41FA5}">
                      <a16:colId xmlns:a16="http://schemas.microsoft.com/office/drawing/2014/main" val="4168333645"/>
                    </a:ext>
                  </a:extLst>
                </a:gridCol>
              </a:tblGrid>
              <a:tr h="512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F0"/>
                          </a:solidFill>
                          <a:highlight>
                            <a:srgbClr val="0000FF"/>
                          </a:highlight>
                        </a:rPr>
                        <a:t>Data Science for Business </a:t>
                      </a:r>
                      <a:endParaRPr lang="en-IN" sz="2400" dirty="0">
                        <a:solidFill>
                          <a:srgbClr val="00B0F0"/>
                        </a:solidFill>
                        <a:highlight>
                          <a:srgbClr val="0000FF"/>
                        </a:highlight>
                      </a:endParaRPr>
                    </a:p>
                    <a:p>
                      <a:endParaRPr lang="en-IN" dirty="0">
                        <a:solidFill>
                          <a:srgbClr val="00B0F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0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0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5036-0A2E-4F38-A465-A135E5D4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06C-95A8-4697-AE16-FB20ABB8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pPr marL="749808" lvl="4" indent="0">
              <a:buNone/>
            </a:pPr>
            <a:r>
              <a:rPr lang="en-IN" sz="3800" b="1" dirty="0">
                <a:solidFill>
                  <a:srgbClr val="7030A0"/>
                </a:solidFill>
              </a:rPr>
              <a:t>Thank you</a:t>
            </a:r>
          </a:p>
          <a:p>
            <a:pPr marL="749808" lvl="4" indent="0">
              <a:buNone/>
            </a:pPr>
            <a:r>
              <a:rPr lang="en-IN" sz="3800" b="1" dirty="0">
                <a:solidFill>
                  <a:srgbClr val="7030A0"/>
                </a:solidFill>
              </a:rPr>
              <a:t>Naveen Naidu Lingutla</a:t>
            </a:r>
          </a:p>
          <a:p>
            <a:pPr marL="384048" lvl="2" indent="0">
              <a:buNone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880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2BDD-9B6D-4DD5-8776-8B61B2D4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1356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FA5D-9DA1-4985-8BD4-84FA812C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Introduction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Problem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Statistics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Cause of failure &amp; Solution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02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1BD4-BF57-460C-83BF-33AFDC0C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1989-2B06-4F43-835A-93E02FAD9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60"/>
            <a:ext cx="1031748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food </a:t>
            </a:r>
            <a:r>
              <a:rPr lang="en-US" sz="20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type of </a:t>
            </a:r>
            <a:r>
              <a:rPr lang="en-US" sz="20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Mass produ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mass-produced</a:t>
            </a:r>
            <a:r>
              <a:rPr lang="en-US" sz="20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food  designed for					 commercial resale and with a  strong priority placed on				         "speed of service“ versus  other relevant factors involved					   in </a:t>
            </a:r>
            <a:r>
              <a:rPr lang="en-US" sz="200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Food 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culinary science</a:t>
            </a:r>
            <a:r>
              <a:rPr lang="en-US" sz="20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Fast food was created as  a commercial					 strategy to accommodate the larger numbers of busy 				                commuters, travelers and </a:t>
            </a:r>
            <a:r>
              <a:rPr lang="en-US" sz="20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ourly w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wage workers</a:t>
            </a:r>
            <a:r>
              <a:rPr lang="en-US" sz="20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who often did not 				             have  the time to sit down at a </a:t>
            </a:r>
            <a:r>
              <a:rPr lang="en-US" sz="20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Public 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 house</a:t>
            </a:r>
            <a:r>
              <a:rPr lang="en-US" sz="20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diner and 				               </a:t>
            </a:r>
            <a:r>
              <a:rPr lang="en-US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their meal.</a:t>
            </a:r>
            <a:endParaRPr lang="en-US" sz="20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                                   </a:t>
            </a:r>
          </a:p>
        </p:txBody>
      </p:sp>
      <p:pic>
        <p:nvPicPr>
          <p:cNvPr id="5" name="Picture 4" descr="A picture containing text, indoor, food, table&#10;&#10;Description automatically generated">
            <a:extLst>
              <a:ext uri="{FF2B5EF4-FFF2-40B4-BE49-F238E27FC236}">
                <a16:creationId xmlns:a16="http://schemas.microsoft.com/office/drawing/2014/main" id="{9544EFD9-249B-42EB-9F42-7C677D332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15" y="1690686"/>
            <a:ext cx="4410785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BA18-53DA-45DD-9719-C76D332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9C4A-A3AB-4248-AF19-C40501E2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2146852"/>
            <a:ext cx="10316817" cy="3722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items which makes huge profits &amp; medium investment with maximum sales in the first quarter of the year by observing the sales statistics of the items sold by the fast food shop owner &amp; also finding the root cause for drastic loss in the business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Increasing the sales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cs typeface="Times New Roman" panose="02020603050405020304" pitchFamily="18" charset="0"/>
              </a:rPr>
              <a:t>450000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next 3 months to make a profit margin of  &gt;30 %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compared to first quarter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Analysing  the food that makes maximum sales with maximum profit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Analysing the reason for the loss in business  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49157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BAC5-4798-47CC-A83B-2E1BA2D2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874643"/>
          </a:xfrm>
        </p:spPr>
        <p:txBody>
          <a:bodyPr/>
          <a:lstStyle/>
          <a:p>
            <a:r>
              <a:rPr lang="en-US" b="1" dirty="0"/>
              <a:t>SALES STATISTICS</a:t>
            </a:r>
            <a:endParaRPr lang="en-IN" b="1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A646243-9E0C-4C47-8ED3-97BBBA3BA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25412"/>
              </p:ext>
            </p:extLst>
          </p:nvPr>
        </p:nvGraphicFramePr>
        <p:xfrm>
          <a:off x="1096963" y="1262269"/>
          <a:ext cx="10058400" cy="5059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22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1D80-F027-4734-A97C-A0210A89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083364"/>
          </a:xfrm>
        </p:spPr>
        <p:txBody>
          <a:bodyPr/>
          <a:lstStyle/>
          <a:p>
            <a:r>
              <a:rPr lang="en-US" b="1" dirty="0"/>
              <a:t>CAUSE OF FAILURE &amp; 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A042-4047-476D-92A2-F46C0B3E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3365"/>
            <a:ext cx="10058400" cy="4785729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en-US" sz="2000" b="1" u="sng" dirty="0"/>
              <a:t>FIRST CAUSE</a:t>
            </a:r>
            <a:r>
              <a:rPr lang="en-US" sz="2000" dirty="0"/>
              <a:t> 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/>
              <a:t>   According to the statistics, the main cause of failure in business is due to lack of veg</a:t>
            </a:r>
          </a:p>
          <a:p>
            <a:pPr marL="566928" lvl="3" indent="0">
              <a:buNone/>
            </a:pPr>
            <a:r>
              <a:rPr lang="en-IN" sz="2000" dirty="0"/>
              <a:t>        </a:t>
            </a:r>
            <a:r>
              <a:rPr lang="en-US" sz="2000" dirty="0"/>
              <a:t>varieties. Below is the percentage decrease in sales by each month</a:t>
            </a:r>
          </a:p>
          <a:p>
            <a:pPr marL="566928" lvl="3" indent="0">
              <a:buNone/>
            </a:pPr>
            <a:r>
              <a:rPr lang="en-US" sz="2000" dirty="0"/>
              <a:t>		</a:t>
            </a:r>
            <a:r>
              <a:rPr lang="en-US" sz="2000" u="sng" dirty="0"/>
              <a:t>Decrease in sales in % in all months compared to first month</a:t>
            </a:r>
          </a:p>
          <a:p>
            <a:pPr marL="566928" lvl="3" indent="0">
              <a:buNone/>
            </a:pPr>
            <a:r>
              <a:rPr lang="en-US" sz="2000" dirty="0"/>
              <a:t>		</a:t>
            </a:r>
          </a:p>
          <a:p>
            <a:pPr marL="566928" lvl="3" indent="0">
              <a:buNone/>
            </a:pPr>
            <a:r>
              <a:rPr lang="en-US" sz="2000" dirty="0"/>
              <a:t>		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6833AB-A2D9-46C4-B476-311B522D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93244"/>
              </p:ext>
            </p:extLst>
          </p:nvPr>
        </p:nvGraphicFramePr>
        <p:xfrm>
          <a:off x="1600199" y="2534478"/>
          <a:ext cx="9223514" cy="365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57">
                  <a:extLst>
                    <a:ext uri="{9D8B030D-6E8A-4147-A177-3AD203B41FA5}">
                      <a16:colId xmlns:a16="http://schemas.microsoft.com/office/drawing/2014/main" val="1268371406"/>
                    </a:ext>
                  </a:extLst>
                </a:gridCol>
                <a:gridCol w="4611757">
                  <a:extLst>
                    <a:ext uri="{9D8B030D-6E8A-4147-A177-3AD203B41FA5}">
                      <a16:colId xmlns:a16="http://schemas.microsoft.com/office/drawing/2014/main" val="1944799018"/>
                    </a:ext>
                  </a:extLst>
                </a:gridCol>
              </a:tblGrid>
              <a:tr h="826418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IN SALE COMPARED to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MONTH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85730"/>
                  </a:ext>
                </a:extLst>
              </a:tr>
              <a:tr h="5662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19271"/>
                  </a:ext>
                </a:extLst>
              </a:tr>
              <a:tr h="56623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60.10%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94181"/>
                  </a:ext>
                </a:extLst>
              </a:tr>
              <a:tr h="56623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47970"/>
                  </a:ext>
                </a:extLst>
              </a:tr>
              <a:tr h="56623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93.46%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66123"/>
                  </a:ext>
                </a:extLst>
              </a:tr>
              <a:tr h="56623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6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0CE-F3D1-4933-8681-B99F2ECD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308D-130D-4373-A1CA-C3FE4746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9391" y="-1"/>
            <a:ext cx="12291391" cy="6987209"/>
          </a:xfrm>
        </p:spPr>
        <p:txBody>
          <a:bodyPr/>
          <a:lstStyle/>
          <a:p>
            <a:pPr lvl="4">
              <a:buFont typeface="Wingdings" panose="05000000000000000000" pitchFamily="2" charset="2"/>
              <a:buChar char="ü"/>
            </a:pPr>
            <a:r>
              <a:rPr lang="en-US" sz="2000" dirty="0"/>
              <a:t>           In that area people prefer to have veg varieties along with non veg. So we can get more profits by            </a:t>
            </a:r>
          </a:p>
          <a:p>
            <a:pPr marL="749808" lvl="4" indent="0">
              <a:buNone/>
            </a:pPr>
            <a:r>
              <a:rPr lang="en-US" sz="2000" dirty="0"/>
              <a:t>              adding veg varieties to  the present dishes but veg items should be prepared less in quantity.</a:t>
            </a:r>
          </a:p>
          <a:p>
            <a:pPr marL="749808" lvl="4" indent="0">
              <a:buNone/>
            </a:pPr>
            <a:r>
              <a:rPr lang="en-US" sz="2000" dirty="0"/>
              <a:t>	           Here Biryani &amp; Chicken Kabab sale is more, so we should mainly focus to increase their sale further.</a:t>
            </a:r>
          </a:p>
          <a:p>
            <a:pPr marL="749808" lvl="4" indent="0">
              <a:buNone/>
            </a:pPr>
            <a:r>
              <a:rPr lang="en-US" sz="2000" dirty="0"/>
              <a:t>		 Sales of each item in </a:t>
            </a:r>
            <a:r>
              <a:rPr lang="en-US" sz="2000" b="1" u="sng" dirty="0"/>
              <a:t>first month </a:t>
            </a:r>
            <a:r>
              <a:rPr lang="en-US" sz="2000" dirty="0"/>
              <a:t>in </a:t>
            </a:r>
            <a:r>
              <a:rPr lang="en-US" sz="2000" b="1" u="sng" dirty="0"/>
              <a:t>percentage</a:t>
            </a:r>
            <a:r>
              <a:rPr lang="en-US" sz="2000" dirty="0"/>
              <a:t> is like below</a:t>
            </a:r>
          </a:p>
          <a:p>
            <a:pPr marL="749808" lvl="4" indent="0">
              <a:buNone/>
            </a:pPr>
            <a:endParaRPr lang="en-US" sz="2000" dirty="0"/>
          </a:p>
          <a:p>
            <a:pPr marL="749808" lvl="4" indent="0">
              <a:buNone/>
            </a:pPr>
            <a:r>
              <a:rPr lang="en-IN" sz="2000" dirty="0"/>
              <a:t>		</a:t>
            </a: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B650C4-3990-4A86-806A-B24249EC1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18800"/>
              </p:ext>
            </p:extLst>
          </p:nvPr>
        </p:nvGraphicFramePr>
        <p:xfrm>
          <a:off x="1202634" y="1550504"/>
          <a:ext cx="10664688" cy="446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344">
                  <a:extLst>
                    <a:ext uri="{9D8B030D-6E8A-4147-A177-3AD203B41FA5}">
                      <a16:colId xmlns:a16="http://schemas.microsoft.com/office/drawing/2014/main" val="1366673435"/>
                    </a:ext>
                  </a:extLst>
                </a:gridCol>
                <a:gridCol w="5332344">
                  <a:extLst>
                    <a:ext uri="{9D8B030D-6E8A-4147-A177-3AD203B41FA5}">
                      <a16:colId xmlns:a16="http://schemas.microsoft.com/office/drawing/2014/main" val="772222221"/>
                    </a:ext>
                  </a:extLst>
                </a:gridCol>
              </a:tblGrid>
              <a:tr h="743778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 IN  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6811"/>
                  </a:ext>
                </a:extLst>
              </a:tr>
              <a:tr h="743778">
                <a:tc>
                  <a:txBody>
                    <a:bodyPr/>
                    <a:lstStyle/>
                    <a:p>
                      <a:r>
                        <a:rPr lang="en-US" dirty="0"/>
                        <a:t>BIRYANI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33.99 %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63008"/>
                  </a:ext>
                </a:extLst>
              </a:tr>
              <a:tr h="743778">
                <a:tc>
                  <a:txBody>
                    <a:bodyPr/>
                    <a:lstStyle/>
                    <a:p>
                      <a:r>
                        <a:rPr lang="en-US" dirty="0"/>
                        <a:t>EGG BURJI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93207"/>
                  </a:ext>
                </a:extLst>
              </a:tr>
              <a:tr h="743778">
                <a:tc>
                  <a:txBody>
                    <a:bodyPr/>
                    <a:lstStyle/>
                    <a:p>
                      <a:r>
                        <a:rPr lang="en-US" dirty="0"/>
                        <a:t>OMLETS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13.73 %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59136"/>
                  </a:ext>
                </a:extLst>
              </a:tr>
              <a:tr h="743778">
                <a:tc>
                  <a:txBody>
                    <a:bodyPr/>
                    <a:lstStyle/>
                    <a:p>
                      <a:r>
                        <a:rPr lang="en-US" dirty="0"/>
                        <a:t>CHICKEN KABAB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27.41 %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29106"/>
                  </a:ext>
                </a:extLst>
              </a:tr>
              <a:tr h="743778">
                <a:tc>
                  <a:txBody>
                    <a:bodyPr/>
                    <a:lstStyle/>
                    <a:p>
                      <a:r>
                        <a:rPr lang="en-US" dirty="0"/>
                        <a:t>VEG 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11.87 %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6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233D8-D3EA-4C11-94A7-1045EF24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06470" cy="6241774"/>
          </a:xfrm>
        </p:spPr>
        <p:txBody>
          <a:bodyPr/>
          <a:lstStyle/>
          <a:p>
            <a:r>
              <a:rPr lang="en-US" b="1" u="sng" dirty="0"/>
              <a:t>SECOND CAUSE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	second cause for the failure in his business is his laziness to work. As we observe his working hours, it was</a:t>
            </a:r>
          </a:p>
          <a:p>
            <a:pPr marL="384048" lvl="2" indent="0">
              <a:buNone/>
            </a:pPr>
            <a:r>
              <a:rPr lang="en-US" dirty="0"/>
              <a:t>             </a:t>
            </a:r>
            <a:r>
              <a:rPr lang="en-US" sz="2000" dirty="0"/>
              <a:t>gradually decreasing. While coming to the last two his working hours was fallen drastically &amp; in parallel he 	made a huge investment in the raw materials though he was not making profits.</a:t>
            </a:r>
          </a:p>
          <a:p>
            <a:pPr marL="384048" lvl="2" indent="0">
              <a:buNone/>
            </a:pPr>
            <a:r>
              <a:rPr lang="en-US" sz="2000" dirty="0"/>
              <a:t>		His </a:t>
            </a:r>
            <a:r>
              <a:rPr lang="en-US" sz="2000" b="1" u="sng" dirty="0"/>
              <a:t>working hours </a:t>
            </a:r>
            <a:r>
              <a:rPr lang="en-US" sz="2000" dirty="0"/>
              <a:t>chart is as follows</a:t>
            </a:r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sz="2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DA17A6-9347-4D46-BEC6-BD0A9F5D1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177428"/>
              </p:ext>
            </p:extLst>
          </p:nvPr>
        </p:nvGraphicFramePr>
        <p:xfrm>
          <a:off x="1202636" y="2057400"/>
          <a:ext cx="10058400" cy="420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34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5C5C-9E77-47F6-9A88-3920517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521B-9805-47DD-89D7-D5AF68A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hereby conclude that he can make good profit by following the below steps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 increasing the number of varieties which includes vegetarian food.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 He should increase the number of working hours </a:t>
            </a:r>
            <a:r>
              <a:rPr lang="en-US" dirty="0" err="1"/>
              <a:t>inorder</a:t>
            </a:r>
            <a:r>
              <a:rPr lang="en-US" dirty="0"/>
              <a:t> to make profit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 He should gradually increase the expenditure on RAW MATERIALS rather than spending a lot    instantly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His location is not an issue as he made profit in first 3 months. Hence location is not the reason for his loss.</a:t>
            </a:r>
          </a:p>
          <a:p>
            <a:pPr marL="0" indent="0">
              <a:buNone/>
            </a:pPr>
            <a:r>
              <a:rPr lang="en-IN" dirty="0"/>
              <a:t>Majority of the people in this area are FAMILIES. Hence they prefer vegetarian also in addition with non vegetarian. So the combination of veg &amp; non veg sales makes him achieve the required profit.</a:t>
            </a:r>
          </a:p>
        </p:txBody>
      </p:sp>
    </p:spTree>
    <p:extLst>
      <p:ext uri="{BB962C8B-B14F-4D97-AF65-F5344CB8AC3E}">
        <p14:creationId xmlns:p14="http://schemas.microsoft.com/office/powerpoint/2010/main" val="3234617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</TotalTime>
  <Words>641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Contents</vt:lpstr>
      <vt:lpstr>Introduction</vt:lpstr>
      <vt:lpstr>Problem Analysis</vt:lpstr>
      <vt:lpstr>SALES STATISTICS</vt:lpstr>
      <vt:lpstr>CAUSE OF FAILURE &amp;  SOLUTION</vt:lpstr>
      <vt:lpstr>      </vt:lpstr>
      <vt:lpstr>PowerPoint Presentation</vt:lpstr>
      <vt:lpstr>CONCLUSION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business solutions</dc:title>
  <dc:creator>Lingutla, Naveen Naidu</dc:creator>
  <cp:lastModifiedBy>Lingutla, Naveen Naidu</cp:lastModifiedBy>
  <cp:revision>39</cp:revision>
  <dcterms:created xsi:type="dcterms:W3CDTF">2022-05-12T15:00:58Z</dcterms:created>
  <dcterms:modified xsi:type="dcterms:W3CDTF">2022-05-13T16:26:23Z</dcterms:modified>
</cp:coreProperties>
</file>