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Default Extension="jpg" ContentType="image/jpg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2192000" cy="6858000"/>
  <p:notesSz cx="12192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553" y="4952"/>
            <a:ext cx="1219200" cy="6853555"/>
          </a:xfrm>
          <a:custGeom>
            <a:avLst/>
            <a:gdLst/>
            <a:ahLst/>
            <a:cxnLst/>
            <a:rect l="l" t="t" r="r" b="b"/>
            <a:pathLst>
              <a:path w="1219200" h="6853555">
                <a:moveTo>
                  <a:pt x="0" y="0"/>
                </a:moveTo>
                <a:lnTo>
                  <a:pt x="1218946" y="6853047"/>
                </a:lnTo>
              </a:path>
            </a:pathLst>
          </a:custGeom>
          <a:ln w="9906">
            <a:solidFill>
              <a:srgbClr val="5FC9E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7448931" y="3695319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23" y="0"/>
                </a:moveTo>
                <a:lnTo>
                  <a:pt x="0" y="3163354"/>
                </a:lnTo>
              </a:path>
            </a:pathLst>
          </a:custGeom>
          <a:ln w="9906">
            <a:solidFill>
              <a:srgbClr val="5FC9E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8000"/>
                </a:lnTo>
                <a:lnTo>
                  <a:pt x="3009900" y="6858000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607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9602724" y="0"/>
            <a:ext cx="2590165" cy="6858000"/>
          </a:xfrm>
          <a:custGeom>
            <a:avLst/>
            <a:gdLst/>
            <a:ahLst/>
            <a:cxnLst/>
            <a:rect l="l" t="t" r="r" b="b"/>
            <a:pathLst>
              <a:path w="2590165" h="6858000">
                <a:moveTo>
                  <a:pt x="2589656" y="0"/>
                </a:moveTo>
                <a:lnTo>
                  <a:pt x="0" y="0"/>
                </a:lnTo>
                <a:lnTo>
                  <a:pt x="1209166" y="6858000"/>
                </a:lnTo>
                <a:lnTo>
                  <a:pt x="2589656" y="6858000"/>
                </a:lnTo>
                <a:lnTo>
                  <a:pt x="2589656" y="0"/>
                </a:lnTo>
                <a:close/>
              </a:path>
            </a:pathLst>
          </a:custGeom>
          <a:solidFill>
            <a:srgbClr val="5FC9ED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6AEE2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9338310" y="0"/>
            <a:ext cx="2853690" cy="6858000"/>
          </a:xfrm>
          <a:custGeom>
            <a:avLst/>
            <a:gdLst/>
            <a:ahLst/>
            <a:cxnLst/>
            <a:rect l="l" t="t" r="r" b="b"/>
            <a:pathLst>
              <a:path w="2853690" h="6858000">
                <a:moveTo>
                  <a:pt x="2853436" y="0"/>
                </a:moveTo>
                <a:lnTo>
                  <a:pt x="0" y="0"/>
                </a:lnTo>
                <a:lnTo>
                  <a:pt x="2469515" y="6858000"/>
                </a:lnTo>
                <a:lnTo>
                  <a:pt x="2853436" y="6858000"/>
                </a:lnTo>
                <a:lnTo>
                  <a:pt x="2853436" y="0"/>
                </a:lnTo>
                <a:close/>
              </a:path>
            </a:pathLst>
          </a:custGeom>
          <a:solidFill>
            <a:srgbClr val="16AEE2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7" y="0"/>
                </a:lnTo>
                <a:lnTo>
                  <a:pt x="0" y="6858000"/>
                </a:lnTo>
                <a:lnTo>
                  <a:pt x="1295400" y="6858000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0936224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522" y="0"/>
                </a:moveTo>
                <a:lnTo>
                  <a:pt x="0" y="0"/>
                </a:lnTo>
                <a:lnTo>
                  <a:pt x="1114298" y="6858000"/>
                </a:lnTo>
                <a:lnTo>
                  <a:pt x="1255522" y="6858000"/>
                </a:lnTo>
                <a:lnTo>
                  <a:pt x="1255522" y="0"/>
                </a:lnTo>
                <a:close/>
              </a:path>
            </a:pathLst>
          </a:custGeom>
          <a:solidFill>
            <a:srgbClr val="216092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10373106" y="359130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8894" y="0"/>
                </a:moveTo>
                <a:lnTo>
                  <a:pt x="0" y="3266694"/>
                </a:lnTo>
                <a:lnTo>
                  <a:pt x="1818894" y="3266694"/>
                </a:lnTo>
                <a:lnTo>
                  <a:pt x="1818894" y="0"/>
                </a:lnTo>
                <a:close/>
              </a:path>
            </a:pathLst>
          </a:custGeom>
          <a:solidFill>
            <a:srgbClr val="16AEE2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0" y="4010405"/>
            <a:ext cx="448309" cy="2847975"/>
          </a:xfrm>
          <a:custGeom>
            <a:avLst/>
            <a:gdLst/>
            <a:ahLst/>
            <a:cxnLst/>
            <a:rect l="l" t="t" r="r" b="b"/>
            <a:pathLst>
              <a:path w="448309" h="2847975">
                <a:moveTo>
                  <a:pt x="0" y="0"/>
                </a:moveTo>
                <a:lnTo>
                  <a:pt x="0" y="2847594"/>
                </a:lnTo>
                <a:lnTo>
                  <a:pt x="448056" y="2847594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09854" y="276605"/>
            <a:ext cx="9179686" cy="1214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22115" y="2088387"/>
            <a:ext cx="7306945" cy="1854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1278107" y="6472572"/>
            <a:ext cx="238759" cy="1879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Relationship Id="rId3" Type="http://schemas.openxmlformats.org/officeDocument/2006/relationships/image" Target="../media/image11.jpg"/><Relationship Id="rId4" Type="http://schemas.openxmlformats.org/officeDocument/2006/relationships/image" Target="../media/image12.jp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3.png"/><Relationship Id="rId4" Type="http://schemas.openxmlformats.org/officeDocument/2006/relationships/image" Target="../media/image5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1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1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Relationship Id="rId3" Type="http://schemas.openxmlformats.org/officeDocument/2006/relationships/image" Target="../media/image1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876300" y="990600"/>
            <a:ext cx="1743075" cy="1333500"/>
            <a:chOff x="876300" y="990600"/>
            <a:chExt cx="1743075" cy="1333500"/>
          </a:xfrm>
        </p:grpSpPr>
        <p:sp>
          <p:nvSpPr>
            <p:cNvPr id="3" name="object 3" descr=""/>
            <p:cNvSpPr/>
            <p:nvPr/>
          </p:nvSpPr>
          <p:spPr>
            <a:xfrm>
              <a:off x="876300" y="1267206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184" y="0"/>
                  </a:moveTo>
                  <a:lnTo>
                    <a:pt x="264236" y="0"/>
                  </a:lnTo>
                  <a:lnTo>
                    <a:pt x="0" y="528447"/>
                  </a:lnTo>
                  <a:lnTo>
                    <a:pt x="264236" y="1056894"/>
                  </a:lnTo>
                  <a:lnTo>
                    <a:pt x="964184" y="1056894"/>
                  </a:lnTo>
                  <a:lnTo>
                    <a:pt x="1228344" y="528447"/>
                  </a:lnTo>
                  <a:lnTo>
                    <a:pt x="964184" y="0"/>
                  </a:lnTo>
                  <a:close/>
                </a:path>
              </a:pathLst>
            </a:custGeom>
            <a:solidFill>
              <a:srgbClr val="5FC9E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1971294" y="990600"/>
              <a:ext cx="647700" cy="562610"/>
            </a:xfrm>
            <a:custGeom>
              <a:avLst/>
              <a:gdLst/>
              <a:ahLst/>
              <a:cxnLst/>
              <a:rect l="l" t="t" r="r" b="b"/>
              <a:pathLst>
                <a:path w="647700" h="562610">
                  <a:moveTo>
                    <a:pt x="507238" y="0"/>
                  </a:moveTo>
                  <a:lnTo>
                    <a:pt x="140461" y="0"/>
                  </a:lnTo>
                  <a:lnTo>
                    <a:pt x="0" y="281051"/>
                  </a:lnTo>
                  <a:lnTo>
                    <a:pt x="140461" y="562356"/>
                  </a:lnTo>
                  <a:lnTo>
                    <a:pt x="507238" y="562356"/>
                  </a:lnTo>
                  <a:lnTo>
                    <a:pt x="647700" y="281051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 descr=""/>
          <p:cNvSpPr/>
          <p:nvPr/>
        </p:nvSpPr>
        <p:spPr>
          <a:xfrm>
            <a:off x="3752850" y="1191005"/>
            <a:ext cx="1667510" cy="1438275"/>
          </a:xfrm>
          <a:custGeom>
            <a:avLst/>
            <a:gdLst/>
            <a:ahLst/>
            <a:cxnLst/>
            <a:rect l="l" t="t" r="r" b="b"/>
            <a:pathLst>
              <a:path w="1667510" h="1438275">
                <a:moveTo>
                  <a:pt x="1307591" y="0"/>
                </a:moveTo>
                <a:lnTo>
                  <a:pt x="359663" y="0"/>
                </a:lnTo>
                <a:lnTo>
                  <a:pt x="0" y="718820"/>
                </a:lnTo>
                <a:lnTo>
                  <a:pt x="359663" y="1437894"/>
                </a:lnTo>
                <a:lnTo>
                  <a:pt x="1307591" y="1437894"/>
                </a:lnTo>
                <a:lnTo>
                  <a:pt x="1667255" y="718820"/>
                </a:lnTo>
                <a:lnTo>
                  <a:pt x="1307591" y="0"/>
                </a:lnTo>
                <a:close/>
              </a:path>
            </a:pathLst>
          </a:custGeom>
          <a:solidFill>
            <a:srgbClr val="42D0A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3800855" y="522960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3" y="0"/>
                </a:lnTo>
                <a:lnTo>
                  <a:pt x="0" y="309372"/>
                </a:lnTo>
                <a:lnTo>
                  <a:pt x="154813" y="618744"/>
                </a:lnTo>
                <a:lnTo>
                  <a:pt x="569087" y="618744"/>
                </a:lnTo>
                <a:lnTo>
                  <a:pt x="723900" y="309372"/>
                </a:lnTo>
                <a:lnTo>
                  <a:pt x="569087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725670" y="4571"/>
            <a:ext cx="2834640" cy="51308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200">
                <a:solidFill>
                  <a:srgbClr val="0F0F0F"/>
                </a:solidFill>
                <a:latin typeface="Times New Roman"/>
                <a:cs typeface="Times New Roman"/>
              </a:rPr>
              <a:t>Digital </a:t>
            </a:r>
            <a:r>
              <a:rPr dirty="0" sz="3200" spc="-10">
                <a:solidFill>
                  <a:srgbClr val="0F0F0F"/>
                </a:solidFill>
                <a:latin typeface="Times New Roman"/>
                <a:cs typeface="Times New Roman"/>
              </a:rPr>
              <a:t>Portfolio</a:t>
            </a:r>
            <a:endParaRPr sz="3200">
              <a:latin typeface="Times New Roman"/>
              <a:cs typeface="Times New Roman"/>
            </a:endParaRPr>
          </a:p>
        </p:txBody>
      </p:sp>
      <p:pic>
        <p:nvPicPr>
          <p:cNvPr id="8" name="object 8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7079" y="6467855"/>
            <a:ext cx="76186" cy="177461"/>
          </a:xfrm>
          <a:prstGeom prst="rect">
            <a:avLst/>
          </a:prstGeom>
        </p:spPr>
      </p:pic>
      <p:sp>
        <p:nvSpPr>
          <p:cNvPr id="9" name="object 9" descr=""/>
          <p:cNvSpPr txBox="1"/>
          <p:nvPr/>
        </p:nvSpPr>
        <p:spPr>
          <a:xfrm>
            <a:off x="1852422" y="3059684"/>
            <a:ext cx="7538084" cy="1488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Calibri"/>
                <a:cs typeface="Calibri"/>
              </a:rPr>
              <a:t>STUDENT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NAME: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NAVEENKUMAR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 spc="-50">
                <a:latin typeface="Calibri"/>
                <a:cs typeface="Calibri"/>
              </a:rPr>
              <a:t>J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2400">
                <a:latin typeface="Calibri"/>
                <a:cs typeface="Calibri"/>
              </a:rPr>
              <a:t>REGISTER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NO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AND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NMID: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222401223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And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asunm11024ai113</a:t>
            </a:r>
            <a:endParaRPr sz="2400">
              <a:latin typeface="Calibri"/>
              <a:cs typeface="Calibri"/>
            </a:endParaRPr>
          </a:p>
          <a:p>
            <a:pPr marL="12700" marR="1986914">
              <a:lnSpc>
                <a:spcPct val="100000"/>
              </a:lnSpc>
            </a:pPr>
            <a:r>
              <a:rPr dirty="0" sz="2400" spc="-40">
                <a:latin typeface="Calibri"/>
                <a:cs typeface="Calibri"/>
              </a:rPr>
              <a:t>DEPARTMENT: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BSc.Computer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Science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with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 spc="-25">
                <a:latin typeface="Calibri"/>
                <a:cs typeface="Calibri"/>
              </a:rPr>
              <a:t>AI </a:t>
            </a:r>
            <a:r>
              <a:rPr dirty="0" sz="2400">
                <a:latin typeface="Calibri"/>
                <a:cs typeface="Calibri"/>
              </a:rPr>
              <a:t>COLLEGE:</a:t>
            </a:r>
            <a:r>
              <a:rPr dirty="0" sz="2400" spc="-8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MADRAS</a:t>
            </a:r>
            <a:r>
              <a:rPr dirty="0" sz="2400" spc="-9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UNIVERSITY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0" name="object 10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810" rIns="0" bIns="0" rtlCol="0" vert="horz">
            <a:spAutoFit/>
          </a:bodyPr>
          <a:lstStyle/>
          <a:p>
            <a:pPr marL="1143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 spc="-50"/>
              <a:t>5</a:t>
            </a:fld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7443978" y="0"/>
            <a:ext cx="4753610" cy="6863715"/>
            <a:chOff x="7443978" y="0"/>
            <a:chExt cx="4753610" cy="6863715"/>
          </a:xfrm>
        </p:grpSpPr>
        <p:sp>
          <p:nvSpPr>
            <p:cNvPr id="3" name="object 3" descr=""/>
            <p:cNvSpPr/>
            <p:nvPr/>
          </p:nvSpPr>
          <p:spPr>
            <a:xfrm>
              <a:off x="7448931" y="4952"/>
              <a:ext cx="4743450" cy="6854190"/>
            </a:xfrm>
            <a:custGeom>
              <a:avLst/>
              <a:gdLst/>
              <a:ahLst/>
              <a:cxnLst/>
              <a:rect l="l" t="t" r="r" b="b"/>
              <a:pathLst>
                <a:path w="4743450" h="6854190">
                  <a:moveTo>
                    <a:pt x="1928622" y="0"/>
                  </a:moveTo>
                  <a:lnTo>
                    <a:pt x="3147568" y="6853043"/>
                  </a:lnTo>
                </a:path>
                <a:path w="4743450" h="6854190">
                  <a:moveTo>
                    <a:pt x="4743323" y="3690366"/>
                  </a:moveTo>
                  <a:lnTo>
                    <a:pt x="0" y="6853720"/>
                  </a:lnTo>
                </a:path>
              </a:pathLst>
            </a:custGeom>
            <a:ln w="9906">
              <a:solidFill>
                <a:srgbClr val="5FC9E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900" y="0"/>
                  </a:moveTo>
                  <a:lnTo>
                    <a:pt x="2044446" y="0"/>
                  </a:lnTo>
                  <a:lnTo>
                    <a:pt x="0" y="6857995"/>
                  </a:lnTo>
                  <a:lnTo>
                    <a:pt x="3009900" y="6857995"/>
                  </a:lnTo>
                  <a:lnTo>
                    <a:pt x="3009900" y="0"/>
                  </a:lnTo>
                  <a:close/>
                </a:path>
              </a:pathLst>
            </a:custGeom>
            <a:solidFill>
              <a:srgbClr val="5FC9ED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9602724" y="0"/>
              <a:ext cx="2590165" cy="6858000"/>
            </a:xfrm>
            <a:custGeom>
              <a:avLst/>
              <a:gdLst/>
              <a:ahLst/>
              <a:cxnLst/>
              <a:rect l="l" t="t" r="r" b="b"/>
              <a:pathLst>
                <a:path w="2590165" h="6858000">
                  <a:moveTo>
                    <a:pt x="2589656" y="0"/>
                  </a:moveTo>
                  <a:lnTo>
                    <a:pt x="0" y="0"/>
                  </a:lnTo>
                  <a:lnTo>
                    <a:pt x="1209167" y="6857995"/>
                  </a:lnTo>
                  <a:lnTo>
                    <a:pt x="2589656" y="6857995"/>
                  </a:lnTo>
                  <a:lnTo>
                    <a:pt x="2589656" y="0"/>
                  </a:lnTo>
                  <a:close/>
                </a:path>
              </a:pathLst>
            </a:custGeom>
            <a:solidFill>
              <a:srgbClr val="5FC9ED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09999"/>
                  </a:lnTo>
                  <a:lnTo>
                    <a:pt x="3257550" y="3809999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9338310" y="0"/>
              <a:ext cx="2853690" cy="6858000"/>
            </a:xfrm>
            <a:custGeom>
              <a:avLst/>
              <a:gdLst/>
              <a:ahLst/>
              <a:cxnLst/>
              <a:rect l="l" t="t" r="r" b="b"/>
              <a:pathLst>
                <a:path w="2853690" h="6858000">
                  <a:moveTo>
                    <a:pt x="2853436" y="0"/>
                  </a:moveTo>
                  <a:lnTo>
                    <a:pt x="0" y="0"/>
                  </a:lnTo>
                  <a:lnTo>
                    <a:pt x="2469515" y="6857995"/>
                  </a:lnTo>
                  <a:lnTo>
                    <a:pt x="2853436" y="6857995"/>
                  </a:lnTo>
                  <a:lnTo>
                    <a:pt x="2853436" y="0"/>
                  </a:lnTo>
                  <a:close/>
                </a:path>
              </a:pathLst>
            </a:custGeom>
            <a:solidFill>
              <a:srgbClr val="17AEE2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400" y="0"/>
                  </a:moveTo>
                  <a:lnTo>
                    <a:pt x="1022476" y="0"/>
                  </a:lnTo>
                  <a:lnTo>
                    <a:pt x="0" y="6857995"/>
                  </a:lnTo>
                  <a:lnTo>
                    <a:pt x="1295400" y="6857995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2C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10936224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522" y="0"/>
                  </a:moveTo>
                  <a:lnTo>
                    <a:pt x="0" y="0"/>
                  </a:lnTo>
                  <a:lnTo>
                    <a:pt x="1114298" y="6857995"/>
                  </a:lnTo>
                  <a:lnTo>
                    <a:pt x="1255522" y="6857995"/>
                  </a:lnTo>
                  <a:lnTo>
                    <a:pt x="1255522" y="0"/>
                  </a:lnTo>
                  <a:close/>
                </a:path>
              </a:pathLst>
            </a:custGeom>
            <a:solidFill>
              <a:srgbClr val="2160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10373106" y="359130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8894" y="0"/>
                  </a:moveTo>
                  <a:lnTo>
                    <a:pt x="0" y="3266693"/>
                  </a:lnTo>
                  <a:lnTo>
                    <a:pt x="1818894" y="3266693"/>
                  </a:lnTo>
                  <a:lnTo>
                    <a:pt x="1818894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1" name="object 11" descr=""/>
          <p:cNvGrpSpPr/>
          <p:nvPr/>
        </p:nvGrpSpPr>
        <p:grpSpPr>
          <a:xfrm>
            <a:off x="0" y="2590800"/>
            <a:ext cx="2467610" cy="4267200"/>
            <a:chOff x="0" y="2590800"/>
            <a:chExt cx="2467610" cy="4267200"/>
          </a:xfrm>
        </p:grpSpPr>
        <p:sp>
          <p:nvSpPr>
            <p:cNvPr id="12" name="object 12" descr=""/>
            <p:cNvSpPr/>
            <p:nvPr/>
          </p:nvSpPr>
          <p:spPr>
            <a:xfrm>
              <a:off x="0" y="4010405"/>
              <a:ext cx="448309" cy="2847975"/>
            </a:xfrm>
            <a:custGeom>
              <a:avLst/>
              <a:gdLst/>
              <a:ahLst/>
              <a:cxnLst/>
              <a:rect l="l" t="t" r="r" b="b"/>
              <a:pathLst>
                <a:path w="448309" h="2847975">
                  <a:moveTo>
                    <a:pt x="0" y="0"/>
                  </a:moveTo>
                  <a:lnTo>
                    <a:pt x="0" y="2847593"/>
                  </a:lnTo>
                  <a:lnTo>
                    <a:pt x="448056" y="28475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9ED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2590800"/>
              <a:ext cx="2467355" cy="3419094"/>
            </a:xfrm>
            <a:prstGeom prst="rect">
              <a:avLst/>
            </a:prstGeom>
          </p:spPr>
        </p:pic>
      </p:grpSp>
      <p:sp>
        <p:nvSpPr>
          <p:cNvPr id="14" name="object 14" descr=""/>
          <p:cNvSpPr txBox="1"/>
          <p:nvPr/>
        </p:nvSpPr>
        <p:spPr>
          <a:xfrm>
            <a:off x="739901" y="6467855"/>
            <a:ext cx="1785620" cy="1930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100">
                <a:solidFill>
                  <a:srgbClr val="2C83C3"/>
                </a:solidFill>
                <a:latin typeface="Trebuchet MS"/>
                <a:cs typeface="Trebuchet MS"/>
              </a:rPr>
              <a:t>3/21/2024</a:t>
            </a:r>
            <a:r>
              <a:rPr dirty="0" sz="1100" spc="140">
                <a:solidFill>
                  <a:srgbClr val="2C83C3"/>
                </a:solidFill>
                <a:latin typeface="Trebuchet MS"/>
                <a:cs typeface="Trebuchet MS"/>
              </a:rPr>
              <a:t>  </a:t>
            </a:r>
            <a:r>
              <a:rPr dirty="0" sz="1100" b="1">
                <a:solidFill>
                  <a:srgbClr val="2C83C3"/>
                </a:solidFill>
                <a:latin typeface="Trebuchet MS"/>
                <a:cs typeface="Trebuchet MS"/>
              </a:rPr>
              <a:t>Annual</a:t>
            </a:r>
            <a:r>
              <a:rPr dirty="0" sz="1100" spc="-65" b="1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dirty="0" sz="1100" spc="-10" b="1">
                <a:solidFill>
                  <a:srgbClr val="2C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 descr=""/>
          <p:cNvSpPr/>
          <p:nvPr/>
        </p:nvSpPr>
        <p:spPr>
          <a:xfrm>
            <a:off x="9353550" y="536295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6" name="object 16" descr=""/>
          <p:cNvGrpSpPr/>
          <p:nvPr/>
        </p:nvGrpSpPr>
        <p:grpSpPr>
          <a:xfrm>
            <a:off x="2514600" y="1600200"/>
            <a:ext cx="7086600" cy="3606800"/>
            <a:chOff x="2514600" y="1600200"/>
            <a:chExt cx="7086600" cy="3606800"/>
          </a:xfrm>
        </p:grpSpPr>
        <p:sp>
          <p:nvSpPr>
            <p:cNvPr id="17" name="object 17" descr=""/>
            <p:cNvSpPr/>
            <p:nvPr/>
          </p:nvSpPr>
          <p:spPr>
            <a:xfrm>
              <a:off x="6696455" y="1695450"/>
              <a:ext cx="314325" cy="323850"/>
            </a:xfrm>
            <a:custGeom>
              <a:avLst/>
              <a:gdLst/>
              <a:ahLst/>
              <a:cxnLst/>
              <a:rect l="l" t="t" r="r" b="b"/>
              <a:pathLst>
                <a:path w="314325" h="323850">
                  <a:moveTo>
                    <a:pt x="313944" y="0"/>
                  </a:moveTo>
                  <a:lnTo>
                    <a:pt x="0" y="0"/>
                  </a:lnTo>
                  <a:lnTo>
                    <a:pt x="0" y="323850"/>
                  </a:lnTo>
                  <a:lnTo>
                    <a:pt x="313944" y="323850"/>
                  </a:lnTo>
                  <a:lnTo>
                    <a:pt x="313944" y="0"/>
                  </a:lnTo>
                  <a:close/>
                </a:path>
              </a:pathLst>
            </a:custGeom>
            <a:solidFill>
              <a:srgbClr val="2C83C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19400" y="1600200"/>
              <a:ext cx="5417058" cy="2115312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14600" y="3718179"/>
              <a:ext cx="7086600" cy="1488567"/>
            </a:xfrm>
            <a:prstGeom prst="rect">
              <a:avLst/>
            </a:prstGeom>
          </p:spPr>
        </p:pic>
      </p:grpSp>
      <p:sp>
        <p:nvSpPr>
          <p:cNvPr id="20" name="object 20" descr=""/>
          <p:cNvSpPr/>
          <p:nvPr/>
        </p:nvSpPr>
        <p:spPr>
          <a:xfrm>
            <a:off x="9353550" y="5896355"/>
            <a:ext cx="181610" cy="180975"/>
          </a:xfrm>
          <a:custGeom>
            <a:avLst/>
            <a:gdLst/>
            <a:ahLst/>
            <a:cxnLst/>
            <a:rect l="l" t="t" r="r" b="b"/>
            <a:pathLst>
              <a:path w="181609" h="180975">
                <a:moveTo>
                  <a:pt x="181355" y="0"/>
                </a:moveTo>
                <a:lnTo>
                  <a:pt x="0" y="0"/>
                </a:lnTo>
                <a:lnTo>
                  <a:pt x="0" y="180594"/>
                </a:lnTo>
                <a:lnTo>
                  <a:pt x="181355" y="180594"/>
                </a:lnTo>
                <a:lnTo>
                  <a:pt x="18135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78333" rIns="0" bIns="0" rtlCol="0" vert="horz">
            <a:spAutoFit/>
          </a:bodyPr>
          <a:lstStyle/>
          <a:p>
            <a:pPr marL="142875">
              <a:lnSpc>
                <a:spcPct val="100000"/>
              </a:lnSpc>
              <a:spcBef>
                <a:spcPts val="95"/>
              </a:spcBef>
            </a:pPr>
            <a:r>
              <a:rPr dirty="0" sz="4250"/>
              <a:t>RESULTS</a:t>
            </a:r>
            <a:r>
              <a:rPr dirty="0" sz="4250" spc="15"/>
              <a:t> </a:t>
            </a:r>
            <a:r>
              <a:rPr dirty="0" sz="4250"/>
              <a:t>AND</a:t>
            </a:r>
            <a:r>
              <a:rPr dirty="0" sz="4250" spc="-15"/>
              <a:t> </a:t>
            </a:r>
            <a:r>
              <a:rPr dirty="0" sz="4250" spc="-10"/>
              <a:t>SCREENSHOTS</a:t>
            </a:r>
            <a:endParaRPr sz="4250"/>
          </a:p>
        </p:txBody>
      </p:sp>
      <p:sp>
        <p:nvSpPr>
          <p:cNvPr id="22" name="object 22" descr=""/>
          <p:cNvSpPr txBox="1"/>
          <p:nvPr/>
        </p:nvSpPr>
        <p:spPr>
          <a:xfrm>
            <a:off x="11303507" y="6464046"/>
            <a:ext cx="17526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25">
                <a:solidFill>
                  <a:srgbClr val="2C926B"/>
                </a:solidFill>
                <a:latin typeface="Trebuchet MS"/>
                <a:cs typeface="Trebuchet MS"/>
              </a:rPr>
              <a:t>10</a:t>
            </a:r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9353550" y="536295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6696456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3944" y="0"/>
                </a:moveTo>
                <a:lnTo>
                  <a:pt x="0" y="0"/>
                </a:lnTo>
                <a:lnTo>
                  <a:pt x="0" y="323850"/>
                </a:lnTo>
                <a:lnTo>
                  <a:pt x="313944" y="323850"/>
                </a:lnTo>
                <a:lnTo>
                  <a:pt x="313944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9353550" y="5896355"/>
            <a:ext cx="181610" cy="180975"/>
          </a:xfrm>
          <a:custGeom>
            <a:avLst/>
            <a:gdLst/>
            <a:ahLst/>
            <a:cxnLst/>
            <a:rect l="l" t="t" r="r" b="b"/>
            <a:pathLst>
              <a:path w="181609" h="180975">
                <a:moveTo>
                  <a:pt x="181355" y="0"/>
                </a:moveTo>
                <a:lnTo>
                  <a:pt x="0" y="0"/>
                </a:lnTo>
                <a:lnTo>
                  <a:pt x="0" y="180594"/>
                </a:lnTo>
                <a:lnTo>
                  <a:pt x="181355" y="180594"/>
                </a:lnTo>
                <a:lnTo>
                  <a:pt x="18135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7255" y="6467855"/>
            <a:ext cx="76200" cy="177546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03632" rIns="0" bIns="0" rtlCol="0" vert="horz">
            <a:spAutoFit/>
          </a:bodyPr>
          <a:lstStyle/>
          <a:p>
            <a:pPr marL="158115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CONCLUSION</a:t>
            </a:r>
          </a:p>
        </p:txBody>
      </p:sp>
      <p:sp>
        <p:nvSpPr>
          <p:cNvPr id="7" name="object 7" descr=""/>
          <p:cNvSpPr txBox="1"/>
          <p:nvPr/>
        </p:nvSpPr>
        <p:spPr>
          <a:xfrm>
            <a:off x="11303507" y="6464046"/>
            <a:ext cx="17526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25">
                <a:solidFill>
                  <a:srgbClr val="2C926B"/>
                </a:solidFill>
                <a:latin typeface="Trebuchet MS"/>
                <a:cs typeface="Trebuchet MS"/>
              </a:rPr>
              <a:t>11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952500" y="1691639"/>
            <a:ext cx="7461250" cy="3439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800">
                <a:latin typeface="Times New Roman"/>
                <a:cs typeface="Times New Roman"/>
              </a:rPr>
              <a:t>The</a:t>
            </a:r>
            <a:r>
              <a:rPr dirty="0" sz="2800" spc="-4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Student</a:t>
            </a:r>
            <a:r>
              <a:rPr dirty="0" sz="2800" spc="-6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Portfolio</a:t>
            </a:r>
            <a:r>
              <a:rPr dirty="0" sz="2800" spc="-100">
                <a:latin typeface="Times New Roman"/>
                <a:cs typeface="Times New Roman"/>
              </a:rPr>
              <a:t> </a:t>
            </a:r>
            <a:r>
              <a:rPr dirty="0" sz="2800" spc="-20">
                <a:latin typeface="Times New Roman"/>
                <a:cs typeface="Times New Roman"/>
              </a:rPr>
              <a:t>Website</a:t>
            </a:r>
            <a:r>
              <a:rPr dirty="0" sz="2800" spc="-6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successfully</a:t>
            </a:r>
            <a:r>
              <a:rPr dirty="0" sz="2800" spc="-60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provides </a:t>
            </a:r>
            <a:r>
              <a:rPr dirty="0" sz="2800">
                <a:latin typeface="Times New Roman"/>
                <a:cs typeface="Times New Roman"/>
              </a:rPr>
              <a:t>a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modern</a:t>
            </a:r>
            <a:r>
              <a:rPr dirty="0" sz="2800" spc="-2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digital</a:t>
            </a:r>
            <a:r>
              <a:rPr dirty="0" sz="2800" spc="-3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resume</a:t>
            </a:r>
            <a:r>
              <a:rPr dirty="0" sz="2800" spc="-4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for</a:t>
            </a:r>
            <a:r>
              <a:rPr dirty="0" sz="2800" spc="-10">
                <a:latin typeface="Times New Roman"/>
                <a:cs typeface="Times New Roman"/>
              </a:rPr>
              <a:t> students.</a:t>
            </a:r>
            <a:endParaRPr sz="2800">
              <a:latin typeface="Times New Roman"/>
              <a:cs typeface="Times New Roman"/>
            </a:endParaRPr>
          </a:p>
          <a:p>
            <a:pPr marL="101600">
              <a:lnSpc>
                <a:spcPct val="100000"/>
              </a:lnSpc>
              <a:spcBef>
                <a:spcPts val="5"/>
              </a:spcBef>
            </a:pPr>
            <a:r>
              <a:rPr dirty="0" sz="2800">
                <a:latin typeface="Times New Roman"/>
                <a:cs typeface="Times New Roman"/>
              </a:rPr>
              <a:t>It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 spc="-25">
                <a:latin typeface="Times New Roman"/>
                <a:cs typeface="Times New Roman"/>
              </a:rPr>
              <a:t>is:</a:t>
            </a:r>
            <a:endParaRPr sz="2800">
              <a:latin typeface="Times New Roman"/>
              <a:cs typeface="Times New Roman"/>
            </a:endParaRPr>
          </a:p>
          <a:p>
            <a:pPr marL="101600">
              <a:lnSpc>
                <a:spcPct val="100000"/>
              </a:lnSpc>
            </a:pPr>
            <a:r>
              <a:rPr dirty="0" sz="2800">
                <a:latin typeface="Segoe UI Emoji"/>
                <a:cs typeface="Segoe UI Emoji"/>
              </a:rPr>
              <a:t>✅</a:t>
            </a:r>
            <a:r>
              <a:rPr dirty="0" sz="2800" spc="-85">
                <a:latin typeface="Segoe UI Emoji"/>
                <a:cs typeface="Segoe UI Emoji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Easy</a:t>
            </a:r>
            <a:r>
              <a:rPr dirty="0" sz="2800" spc="-2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to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25">
                <a:latin typeface="Times New Roman"/>
                <a:cs typeface="Times New Roman"/>
              </a:rPr>
              <a:t>use</a:t>
            </a:r>
            <a:endParaRPr sz="2800">
              <a:latin typeface="Times New Roman"/>
              <a:cs typeface="Times New Roman"/>
            </a:endParaRPr>
          </a:p>
          <a:p>
            <a:pPr marL="101600">
              <a:lnSpc>
                <a:spcPct val="100000"/>
              </a:lnSpc>
            </a:pPr>
            <a:r>
              <a:rPr dirty="0" sz="2800">
                <a:latin typeface="Segoe UI Emoji"/>
                <a:cs typeface="Segoe UI Emoji"/>
              </a:rPr>
              <a:t>✅</a:t>
            </a:r>
            <a:r>
              <a:rPr dirty="0" sz="2800" spc="-195">
                <a:latin typeface="Segoe UI Emoji"/>
                <a:cs typeface="Segoe UI Emoji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Visually</a:t>
            </a:r>
            <a:r>
              <a:rPr dirty="0" sz="2800" spc="-100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appealing</a:t>
            </a:r>
            <a:endParaRPr sz="2800">
              <a:latin typeface="Times New Roman"/>
              <a:cs typeface="Times New Roman"/>
            </a:endParaRPr>
          </a:p>
          <a:p>
            <a:pPr marL="101600">
              <a:lnSpc>
                <a:spcPct val="100000"/>
              </a:lnSpc>
            </a:pPr>
            <a:r>
              <a:rPr dirty="0" sz="2800">
                <a:latin typeface="Segoe UI Emoji"/>
                <a:cs typeface="Segoe UI Emoji"/>
              </a:rPr>
              <a:t>✅</a:t>
            </a:r>
            <a:r>
              <a:rPr dirty="0" sz="2800" spc="-80">
                <a:latin typeface="Segoe UI Emoji"/>
                <a:cs typeface="Segoe UI Emoji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Responsive</a:t>
            </a:r>
            <a:r>
              <a:rPr dirty="0" sz="2800" spc="-3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and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interactive</a:t>
            </a:r>
            <a:endParaRPr sz="2800">
              <a:latin typeface="Times New Roman"/>
              <a:cs typeface="Times New Roman"/>
            </a:endParaRPr>
          </a:p>
          <a:p>
            <a:pPr marL="12700" marR="225425" indent="88900">
              <a:lnSpc>
                <a:spcPct val="100000"/>
              </a:lnSpc>
            </a:pPr>
            <a:r>
              <a:rPr dirty="0" sz="2800">
                <a:latin typeface="Segoe UI Emoji"/>
                <a:cs typeface="Segoe UI Emoji"/>
              </a:rPr>
              <a:t>✅</a:t>
            </a:r>
            <a:r>
              <a:rPr dirty="0" sz="2800" spc="-85">
                <a:latin typeface="Segoe UI Emoji"/>
                <a:cs typeface="Segoe UI Emoji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Helpful</a:t>
            </a:r>
            <a:r>
              <a:rPr dirty="0" sz="2800" spc="-2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for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career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opportunities</a:t>
            </a:r>
            <a:r>
              <a:rPr dirty="0" sz="2800" spc="-4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and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academic presentations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1812270" cy="6782434"/>
          </a:xfrm>
          <a:custGeom>
            <a:avLst/>
            <a:gdLst/>
            <a:ahLst/>
            <a:cxnLst/>
            <a:rect l="l" t="t" r="r" b="b"/>
            <a:pathLst>
              <a:path w="11812270" h="6782434">
                <a:moveTo>
                  <a:pt x="0" y="6782181"/>
                </a:moveTo>
                <a:lnTo>
                  <a:pt x="11812143" y="6782181"/>
                </a:lnTo>
                <a:lnTo>
                  <a:pt x="11812143" y="0"/>
                </a:lnTo>
                <a:lnTo>
                  <a:pt x="0" y="0"/>
                </a:lnTo>
                <a:lnTo>
                  <a:pt x="0" y="6782181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0" y="0"/>
            <a:ext cx="11812270" cy="6782434"/>
          </a:xfrm>
          <a:custGeom>
            <a:avLst/>
            <a:gdLst/>
            <a:ahLst/>
            <a:cxnLst/>
            <a:rect l="l" t="t" r="r" b="b"/>
            <a:pathLst>
              <a:path w="11812270" h="6782434">
                <a:moveTo>
                  <a:pt x="0" y="6782181"/>
                </a:moveTo>
                <a:lnTo>
                  <a:pt x="11812143" y="6782181"/>
                </a:lnTo>
                <a:lnTo>
                  <a:pt x="11812143" y="0"/>
                </a:lnTo>
              </a:path>
            </a:pathLst>
          </a:custGeom>
          <a:ln w="9906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384300" marR="5080" indent="-1371600">
              <a:lnSpc>
                <a:spcPct val="100000"/>
              </a:lnSpc>
              <a:spcBef>
                <a:spcPts val="100"/>
              </a:spcBef>
            </a:pPr>
            <a:r>
              <a:rPr dirty="0"/>
              <a:t>STUDENT</a:t>
            </a:r>
            <a:r>
              <a:rPr dirty="0" spc="-210"/>
              <a:t> </a:t>
            </a:r>
            <a:r>
              <a:rPr dirty="0"/>
              <a:t>PORTFOLIO</a:t>
            </a:r>
            <a:r>
              <a:rPr dirty="0" spc="-130"/>
              <a:t> </a:t>
            </a:r>
            <a:r>
              <a:rPr dirty="0" spc="-20"/>
              <a:t>USING </a:t>
            </a:r>
            <a:r>
              <a:rPr dirty="0" spc="-10"/>
              <a:t>FRONTEND</a:t>
            </a:r>
          </a:p>
          <a:p>
            <a:pPr marL="139700">
              <a:lnSpc>
                <a:spcPct val="100000"/>
              </a:lnSpc>
            </a:pPr>
            <a:r>
              <a:rPr dirty="0" spc="-10"/>
              <a:t>DEVELOPMENT</a:t>
            </a:r>
          </a:p>
        </p:txBody>
      </p:sp>
      <p:grpSp>
        <p:nvGrpSpPr>
          <p:cNvPr id="5" name="object 5" descr=""/>
          <p:cNvGrpSpPr/>
          <p:nvPr/>
        </p:nvGrpSpPr>
        <p:grpSpPr>
          <a:xfrm>
            <a:off x="0" y="0"/>
            <a:ext cx="12197715" cy="6863715"/>
            <a:chOff x="0" y="0"/>
            <a:chExt cx="12197715" cy="6863715"/>
          </a:xfrm>
        </p:grpSpPr>
        <p:sp>
          <p:nvSpPr>
            <p:cNvPr id="6" name="object 6" descr=""/>
            <p:cNvSpPr/>
            <p:nvPr/>
          </p:nvSpPr>
          <p:spPr>
            <a:xfrm>
              <a:off x="9377553" y="4952"/>
              <a:ext cx="1219200" cy="6853555"/>
            </a:xfrm>
            <a:custGeom>
              <a:avLst/>
              <a:gdLst/>
              <a:ahLst/>
              <a:cxnLst/>
              <a:rect l="l" t="t" r="r" b="b"/>
              <a:pathLst>
                <a:path w="1219200" h="6853555">
                  <a:moveTo>
                    <a:pt x="0" y="0"/>
                  </a:moveTo>
                  <a:lnTo>
                    <a:pt x="1218946" y="6853047"/>
                  </a:lnTo>
                </a:path>
              </a:pathLst>
            </a:custGeom>
            <a:ln w="9906">
              <a:solidFill>
                <a:srgbClr val="5FC9E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7448931" y="3695319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23" y="0"/>
                  </a:moveTo>
                  <a:lnTo>
                    <a:pt x="0" y="3163354"/>
                  </a:lnTo>
                </a:path>
              </a:pathLst>
            </a:custGeom>
            <a:ln w="9906">
              <a:solidFill>
                <a:srgbClr val="5FC9E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900" y="0"/>
                  </a:moveTo>
                  <a:lnTo>
                    <a:pt x="2044446" y="0"/>
                  </a:lnTo>
                  <a:lnTo>
                    <a:pt x="0" y="6858000"/>
                  </a:lnTo>
                  <a:lnTo>
                    <a:pt x="3009900" y="6858000"/>
                  </a:lnTo>
                  <a:lnTo>
                    <a:pt x="3009900" y="0"/>
                  </a:lnTo>
                  <a:close/>
                </a:path>
              </a:pathLst>
            </a:custGeom>
            <a:solidFill>
              <a:srgbClr val="5FC9ED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9602723" y="0"/>
              <a:ext cx="2590165" cy="6858000"/>
            </a:xfrm>
            <a:custGeom>
              <a:avLst/>
              <a:gdLst/>
              <a:ahLst/>
              <a:cxnLst/>
              <a:rect l="l" t="t" r="r" b="b"/>
              <a:pathLst>
                <a:path w="2590165" h="6858000">
                  <a:moveTo>
                    <a:pt x="2589656" y="0"/>
                  </a:moveTo>
                  <a:lnTo>
                    <a:pt x="0" y="0"/>
                  </a:lnTo>
                  <a:lnTo>
                    <a:pt x="1209166" y="6858000"/>
                  </a:lnTo>
                  <a:lnTo>
                    <a:pt x="2589656" y="6858000"/>
                  </a:lnTo>
                  <a:lnTo>
                    <a:pt x="2589656" y="0"/>
                  </a:lnTo>
                  <a:close/>
                </a:path>
              </a:pathLst>
            </a:custGeom>
            <a:solidFill>
              <a:srgbClr val="5FC9ED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6AEE2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9338309" y="0"/>
              <a:ext cx="2853690" cy="6858000"/>
            </a:xfrm>
            <a:custGeom>
              <a:avLst/>
              <a:gdLst/>
              <a:ahLst/>
              <a:cxnLst/>
              <a:rect l="l" t="t" r="r" b="b"/>
              <a:pathLst>
                <a:path w="2853690" h="6858000">
                  <a:moveTo>
                    <a:pt x="2853436" y="0"/>
                  </a:moveTo>
                  <a:lnTo>
                    <a:pt x="0" y="0"/>
                  </a:lnTo>
                  <a:lnTo>
                    <a:pt x="2469515" y="6858000"/>
                  </a:lnTo>
                  <a:lnTo>
                    <a:pt x="2853436" y="6858000"/>
                  </a:lnTo>
                  <a:lnTo>
                    <a:pt x="2853436" y="0"/>
                  </a:lnTo>
                  <a:close/>
                </a:path>
              </a:pathLst>
            </a:custGeom>
            <a:solidFill>
              <a:srgbClr val="16AEE2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400" y="0"/>
                  </a:moveTo>
                  <a:lnTo>
                    <a:pt x="1022477" y="0"/>
                  </a:lnTo>
                  <a:lnTo>
                    <a:pt x="0" y="6858000"/>
                  </a:lnTo>
                  <a:lnTo>
                    <a:pt x="1295400" y="6858000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2C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10936223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522" y="0"/>
                  </a:moveTo>
                  <a:lnTo>
                    <a:pt x="0" y="0"/>
                  </a:lnTo>
                  <a:lnTo>
                    <a:pt x="1114298" y="6858000"/>
                  </a:lnTo>
                  <a:lnTo>
                    <a:pt x="1255522" y="6858000"/>
                  </a:lnTo>
                  <a:lnTo>
                    <a:pt x="1255522" y="0"/>
                  </a:lnTo>
                  <a:close/>
                </a:path>
              </a:pathLst>
            </a:custGeom>
            <a:solidFill>
              <a:srgbClr val="2160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10373106" y="359130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8894" y="0"/>
                  </a:moveTo>
                  <a:lnTo>
                    <a:pt x="0" y="3266694"/>
                  </a:lnTo>
                  <a:lnTo>
                    <a:pt x="1818894" y="3266694"/>
                  </a:lnTo>
                  <a:lnTo>
                    <a:pt x="1818894" y="0"/>
                  </a:lnTo>
                  <a:close/>
                </a:path>
              </a:pathLst>
            </a:custGeom>
            <a:solidFill>
              <a:srgbClr val="16AEE2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0" y="4010405"/>
              <a:ext cx="448309" cy="2847975"/>
            </a:xfrm>
            <a:custGeom>
              <a:avLst/>
              <a:gdLst/>
              <a:ahLst/>
              <a:cxnLst/>
              <a:rect l="l" t="t" r="r" b="b"/>
              <a:pathLst>
                <a:path w="448309" h="2847975">
                  <a:moveTo>
                    <a:pt x="0" y="0"/>
                  </a:moveTo>
                  <a:lnTo>
                    <a:pt x="0" y="2847594"/>
                  </a:lnTo>
                  <a:lnTo>
                    <a:pt x="448056" y="28475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9ED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9353550" y="536295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E5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6696456" y="1695450"/>
              <a:ext cx="314325" cy="323850"/>
            </a:xfrm>
            <a:custGeom>
              <a:avLst/>
              <a:gdLst/>
              <a:ahLst/>
              <a:cxnLst/>
              <a:rect l="l" t="t" r="r" b="b"/>
              <a:pathLst>
                <a:path w="314325" h="323850">
                  <a:moveTo>
                    <a:pt x="313944" y="0"/>
                  </a:moveTo>
                  <a:lnTo>
                    <a:pt x="0" y="0"/>
                  </a:lnTo>
                  <a:lnTo>
                    <a:pt x="0" y="323850"/>
                  </a:lnTo>
                  <a:lnTo>
                    <a:pt x="313944" y="323850"/>
                  </a:lnTo>
                  <a:lnTo>
                    <a:pt x="313944" y="0"/>
                  </a:lnTo>
                  <a:close/>
                </a:path>
              </a:pathLst>
            </a:custGeom>
            <a:solidFill>
              <a:srgbClr val="2C83C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9353550" y="5896355"/>
              <a:ext cx="181610" cy="180975"/>
            </a:xfrm>
            <a:custGeom>
              <a:avLst/>
              <a:gdLst/>
              <a:ahLst/>
              <a:cxnLst/>
              <a:rect l="l" t="t" r="r" b="b"/>
              <a:pathLst>
                <a:path w="181609" h="180975">
                  <a:moveTo>
                    <a:pt x="181355" y="0"/>
                  </a:moveTo>
                  <a:lnTo>
                    <a:pt x="0" y="0"/>
                  </a:lnTo>
                  <a:lnTo>
                    <a:pt x="0" y="180594"/>
                  </a:lnTo>
                  <a:lnTo>
                    <a:pt x="181355" y="180594"/>
                  </a:lnTo>
                  <a:lnTo>
                    <a:pt x="181355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9" name="object 19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655" y="6467855"/>
              <a:ext cx="2142744" cy="199644"/>
            </a:xfrm>
            <a:prstGeom prst="rect">
              <a:avLst/>
            </a:prstGeom>
          </p:spPr>
        </p:pic>
        <p:pic>
          <p:nvPicPr>
            <p:cNvPr id="20" name="object 20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7105" y="6410705"/>
              <a:ext cx="3704844" cy="294894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553084" rIns="0" bIns="0" rtlCol="0" vert="horz">
            <a:spAutoFit/>
          </a:bodyPr>
          <a:lstStyle/>
          <a:p>
            <a:pPr marL="142875">
              <a:lnSpc>
                <a:spcPct val="100000"/>
              </a:lnSpc>
              <a:spcBef>
                <a:spcPts val="95"/>
              </a:spcBef>
            </a:pPr>
            <a:r>
              <a:rPr dirty="0" sz="4250"/>
              <a:t>PROJECT</a:t>
            </a:r>
            <a:r>
              <a:rPr dirty="0" sz="4250" spc="-175"/>
              <a:t> </a:t>
            </a:r>
            <a:r>
              <a:rPr dirty="0" sz="4250" spc="-10"/>
              <a:t>TITLE</a:t>
            </a:r>
            <a:endParaRPr sz="4250"/>
          </a:p>
        </p:txBody>
      </p:sp>
      <p:sp>
        <p:nvSpPr>
          <p:cNvPr id="22" name="object 22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810" rIns="0" bIns="0" rtlCol="0" vert="horz">
            <a:spAutoFit/>
          </a:bodyPr>
          <a:lstStyle/>
          <a:p>
            <a:pPr marL="1143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 spc="-50"/>
              <a:t>5</a:t>
            </a:fld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28955"/>
            <a:ext cx="12192000" cy="6829425"/>
          </a:xfrm>
          <a:custGeom>
            <a:avLst/>
            <a:gdLst/>
            <a:ahLst/>
            <a:cxnLst/>
            <a:rect l="l" t="t" r="r" b="b"/>
            <a:pathLst>
              <a:path w="12192000" h="6829425">
                <a:moveTo>
                  <a:pt x="12192000" y="0"/>
                </a:moveTo>
                <a:lnTo>
                  <a:pt x="0" y="0"/>
                </a:lnTo>
                <a:lnTo>
                  <a:pt x="0" y="6829044"/>
                </a:lnTo>
                <a:lnTo>
                  <a:pt x="12192000" y="6829044"/>
                </a:lnTo>
                <a:lnTo>
                  <a:pt x="12192000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7443978" y="0"/>
            <a:ext cx="4753610" cy="6863715"/>
            <a:chOff x="7443978" y="0"/>
            <a:chExt cx="4753610" cy="6863715"/>
          </a:xfrm>
        </p:grpSpPr>
        <p:sp>
          <p:nvSpPr>
            <p:cNvPr id="4" name="object 4" descr=""/>
            <p:cNvSpPr/>
            <p:nvPr/>
          </p:nvSpPr>
          <p:spPr>
            <a:xfrm>
              <a:off x="9377553" y="4952"/>
              <a:ext cx="1219200" cy="6853555"/>
            </a:xfrm>
            <a:custGeom>
              <a:avLst/>
              <a:gdLst/>
              <a:ahLst/>
              <a:cxnLst/>
              <a:rect l="l" t="t" r="r" b="b"/>
              <a:pathLst>
                <a:path w="1219200" h="6853555">
                  <a:moveTo>
                    <a:pt x="0" y="0"/>
                  </a:moveTo>
                  <a:lnTo>
                    <a:pt x="1218946" y="6853047"/>
                  </a:lnTo>
                </a:path>
              </a:pathLst>
            </a:custGeom>
            <a:ln w="9906">
              <a:solidFill>
                <a:srgbClr val="5FC9E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7448931" y="3695319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23" y="0"/>
                  </a:moveTo>
                  <a:lnTo>
                    <a:pt x="0" y="3163354"/>
                  </a:lnTo>
                </a:path>
              </a:pathLst>
            </a:custGeom>
            <a:ln w="9906">
              <a:solidFill>
                <a:srgbClr val="5FC9E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900" y="0"/>
                  </a:moveTo>
                  <a:lnTo>
                    <a:pt x="2044446" y="0"/>
                  </a:lnTo>
                  <a:lnTo>
                    <a:pt x="0" y="6858000"/>
                  </a:lnTo>
                  <a:lnTo>
                    <a:pt x="3009900" y="6858000"/>
                  </a:lnTo>
                  <a:lnTo>
                    <a:pt x="3009900" y="0"/>
                  </a:lnTo>
                  <a:close/>
                </a:path>
              </a:pathLst>
            </a:custGeom>
            <a:solidFill>
              <a:srgbClr val="5FC9ED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9602724" y="0"/>
              <a:ext cx="2590165" cy="6858000"/>
            </a:xfrm>
            <a:custGeom>
              <a:avLst/>
              <a:gdLst/>
              <a:ahLst/>
              <a:cxnLst/>
              <a:rect l="l" t="t" r="r" b="b"/>
              <a:pathLst>
                <a:path w="2590165" h="6858000">
                  <a:moveTo>
                    <a:pt x="2589656" y="0"/>
                  </a:moveTo>
                  <a:lnTo>
                    <a:pt x="0" y="0"/>
                  </a:lnTo>
                  <a:lnTo>
                    <a:pt x="1209166" y="6858000"/>
                  </a:lnTo>
                  <a:lnTo>
                    <a:pt x="2589656" y="6858000"/>
                  </a:lnTo>
                  <a:lnTo>
                    <a:pt x="2589656" y="0"/>
                  </a:lnTo>
                  <a:close/>
                </a:path>
              </a:pathLst>
            </a:custGeom>
            <a:solidFill>
              <a:srgbClr val="5FC9ED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6AEE2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9338310" y="0"/>
              <a:ext cx="2853690" cy="6858000"/>
            </a:xfrm>
            <a:custGeom>
              <a:avLst/>
              <a:gdLst/>
              <a:ahLst/>
              <a:cxnLst/>
              <a:rect l="l" t="t" r="r" b="b"/>
              <a:pathLst>
                <a:path w="2853690" h="6858000">
                  <a:moveTo>
                    <a:pt x="2853436" y="0"/>
                  </a:moveTo>
                  <a:lnTo>
                    <a:pt x="0" y="0"/>
                  </a:lnTo>
                  <a:lnTo>
                    <a:pt x="2469515" y="6858000"/>
                  </a:lnTo>
                  <a:lnTo>
                    <a:pt x="2853436" y="6858000"/>
                  </a:lnTo>
                  <a:lnTo>
                    <a:pt x="2853436" y="0"/>
                  </a:lnTo>
                  <a:close/>
                </a:path>
              </a:pathLst>
            </a:custGeom>
            <a:solidFill>
              <a:srgbClr val="16AEE2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400" y="0"/>
                  </a:moveTo>
                  <a:lnTo>
                    <a:pt x="1022477" y="0"/>
                  </a:lnTo>
                  <a:lnTo>
                    <a:pt x="0" y="6858000"/>
                  </a:lnTo>
                  <a:lnTo>
                    <a:pt x="1295400" y="6858000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2C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10936224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522" y="0"/>
                  </a:moveTo>
                  <a:lnTo>
                    <a:pt x="0" y="0"/>
                  </a:lnTo>
                  <a:lnTo>
                    <a:pt x="1114298" y="6858000"/>
                  </a:lnTo>
                  <a:lnTo>
                    <a:pt x="1255522" y="6858000"/>
                  </a:lnTo>
                  <a:lnTo>
                    <a:pt x="1255522" y="0"/>
                  </a:lnTo>
                  <a:close/>
                </a:path>
              </a:pathLst>
            </a:custGeom>
            <a:solidFill>
              <a:srgbClr val="2160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10373106" y="359130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8894" y="0"/>
                  </a:moveTo>
                  <a:lnTo>
                    <a:pt x="0" y="3266694"/>
                  </a:lnTo>
                  <a:lnTo>
                    <a:pt x="1818894" y="3266694"/>
                  </a:lnTo>
                  <a:lnTo>
                    <a:pt x="1818894" y="0"/>
                  </a:lnTo>
                  <a:close/>
                </a:path>
              </a:pathLst>
            </a:custGeom>
            <a:solidFill>
              <a:srgbClr val="16AEE2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 descr=""/>
          <p:cNvSpPr/>
          <p:nvPr/>
        </p:nvSpPr>
        <p:spPr>
          <a:xfrm>
            <a:off x="0" y="4010405"/>
            <a:ext cx="448309" cy="2847975"/>
          </a:xfrm>
          <a:custGeom>
            <a:avLst/>
            <a:gdLst/>
            <a:ahLst/>
            <a:cxnLst/>
            <a:rect l="l" t="t" r="r" b="b"/>
            <a:pathLst>
              <a:path w="448309" h="2847975">
                <a:moveTo>
                  <a:pt x="0" y="0"/>
                </a:moveTo>
                <a:lnTo>
                  <a:pt x="0" y="2847594"/>
                </a:lnTo>
                <a:lnTo>
                  <a:pt x="448056" y="2847594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 txBox="1"/>
          <p:nvPr/>
        </p:nvSpPr>
        <p:spPr>
          <a:xfrm>
            <a:off x="752601" y="6489067"/>
            <a:ext cx="1760220" cy="1619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50"/>
              </a:lnSpc>
            </a:pPr>
            <a:r>
              <a:rPr dirty="0" sz="1100">
                <a:solidFill>
                  <a:srgbClr val="2C83C3"/>
                </a:solidFill>
                <a:latin typeface="Trebuchet MS"/>
                <a:cs typeface="Trebuchet MS"/>
              </a:rPr>
              <a:t>3/21/2024</a:t>
            </a:r>
            <a:r>
              <a:rPr dirty="0" sz="1100" spc="140">
                <a:solidFill>
                  <a:srgbClr val="2C83C3"/>
                </a:solidFill>
                <a:latin typeface="Trebuchet MS"/>
                <a:cs typeface="Trebuchet MS"/>
              </a:rPr>
              <a:t>  </a:t>
            </a:r>
            <a:r>
              <a:rPr dirty="0" sz="1100" b="1">
                <a:solidFill>
                  <a:srgbClr val="2C83C3"/>
                </a:solidFill>
                <a:latin typeface="Trebuchet MS"/>
                <a:cs typeface="Trebuchet MS"/>
              </a:rPr>
              <a:t>Annual</a:t>
            </a:r>
            <a:r>
              <a:rPr dirty="0" sz="1100" spc="-65" b="1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dirty="0" sz="1100" spc="-10" b="1">
                <a:solidFill>
                  <a:srgbClr val="2C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 descr=""/>
          <p:cNvSpPr/>
          <p:nvPr/>
        </p:nvSpPr>
        <p:spPr>
          <a:xfrm>
            <a:off x="7363206" y="44805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42" y="6477"/>
                </a:lnTo>
                <a:lnTo>
                  <a:pt x="89662" y="24765"/>
                </a:lnTo>
                <a:lnTo>
                  <a:pt x="52959" y="52959"/>
                </a:lnTo>
                <a:lnTo>
                  <a:pt x="24764" y="89662"/>
                </a:lnTo>
                <a:lnTo>
                  <a:pt x="6476" y="132842"/>
                </a:lnTo>
                <a:lnTo>
                  <a:pt x="0" y="180975"/>
                </a:lnTo>
                <a:lnTo>
                  <a:pt x="6476" y="229108"/>
                </a:lnTo>
                <a:lnTo>
                  <a:pt x="24764" y="272288"/>
                </a:lnTo>
                <a:lnTo>
                  <a:pt x="52959" y="308991"/>
                </a:lnTo>
                <a:lnTo>
                  <a:pt x="89662" y="337185"/>
                </a:lnTo>
                <a:lnTo>
                  <a:pt x="132842" y="355473"/>
                </a:lnTo>
                <a:lnTo>
                  <a:pt x="180975" y="361950"/>
                </a:lnTo>
                <a:lnTo>
                  <a:pt x="229108" y="355473"/>
                </a:lnTo>
                <a:lnTo>
                  <a:pt x="272288" y="337185"/>
                </a:lnTo>
                <a:lnTo>
                  <a:pt x="308991" y="308991"/>
                </a:lnTo>
                <a:lnTo>
                  <a:pt x="337185" y="272288"/>
                </a:lnTo>
                <a:lnTo>
                  <a:pt x="355473" y="229108"/>
                </a:lnTo>
                <a:lnTo>
                  <a:pt x="361950" y="180975"/>
                </a:lnTo>
                <a:lnTo>
                  <a:pt x="355473" y="132842"/>
                </a:lnTo>
                <a:lnTo>
                  <a:pt x="337185" y="89662"/>
                </a:lnTo>
                <a:lnTo>
                  <a:pt x="308991" y="52959"/>
                </a:lnTo>
                <a:lnTo>
                  <a:pt x="272288" y="24765"/>
                </a:lnTo>
                <a:lnTo>
                  <a:pt x="229108" y="6477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 descr=""/>
          <p:cNvSpPr/>
          <p:nvPr/>
        </p:nvSpPr>
        <p:spPr>
          <a:xfrm>
            <a:off x="11010900" y="561060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5971" y="3505"/>
                </a:lnTo>
                <a:lnTo>
                  <a:pt x="230378" y="13716"/>
                </a:lnTo>
                <a:lnTo>
                  <a:pt x="187325" y="30099"/>
                </a:lnTo>
                <a:lnTo>
                  <a:pt x="147574" y="52171"/>
                </a:lnTo>
                <a:lnTo>
                  <a:pt x="111379" y="79438"/>
                </a:lnTo>
                <a:lnTo>
                  <a:pt x="79502" y="111379"/>
                </a:lnTo>
                <a:lnTo>
                  <a:pt x="52196" y="147510"/>
                </a:lnTo>
                <a:lnTo>
                  <a:pt x="30099" y="187325"/>
                </a:lnTo>
                <a:lnTo>
                  <a:pt x="13715" y="230314"/>
                </a:lnTo>
                <a:lnTo>
                  <a:pt x="3556" y="275996"/>
                </a:lnTo>
                <a:lnTo>
                  <a:pt x="0" y="323850"/>
                </a:lnTo>
                <a:lnTo>
                  <a:pt x="3556" y="371703"/>
                </a:lnTo>
                <a:lnTo>
                  <a:pt x="13715" y="417385"/>
                </a:lnTo>
                <a:lnTo>
                  <a:pt x="30099" y="460375"/>
                </a:lnTo>
                <a:lnTo>
                  <a:pt x="52196" y="500189"/>
                </a:lnTo>
                <a:lnTo>
                  <a:pt x="79502" y="536321"/>
                </a:lnTo>
                <a:lnTo>
                  <a:pt x="111379" y="568261"/>
                </a:lnTo>
                <a:lnTo>
                  <a:pt x="147574" y="595528"/>
                </a:lnTo>
                <a:lnTo>
                  <a:pt x="187325" y="617601"/>
                </a:lnTo>
                <a:lnTo>
                  <a:pt x="230378" y="633984"/>
                </a:lnTo>
                <a:lnTo>
                  <a:pt x="275971" y="644182"/>
                </a:lnTo>
                <a:lnTo>
                  <a:pt x="323850" y="647700"/>
                </a:lnTo>
                <a:lnTo>
                  <a:pt x="371729" y="644182"/>
                </a:lnTo>
                <a:lnTo>
                  <a:pt x="417322" y="633984"/>
                </a:lnTo>
                <a:lnTo>
                  <a:pt x="460375" y="617601"/>
                </a:lnTo>
                <a:lnTo>
                  <a:pt x="500126" y="595528"/>
                </a:lnTo>
                <a:lnTo>
                  <a:pt x="536321" y="568261"/>
                </a:lnTo>
                <a:lnTo>
                  <a:pt x="568197" y="536321"/>
                </a:lnTo>
                <a:lnTo>
                  <a:pt x="595503" y="500189"/>
                </a:lnTo>
                <a:lnTo>
                  <a:pt x="617601" y="460375"/>
                </a:lnTo>
                <a:lnTo>
                  <a:pt x="633984" y="417385"/>
                </a:lnTo>
                <a:lnTo>
                  <a:pt x="644144" y="371703"/>
                </a:lnTo>
                <a:lnTo>
                  <a:pt x="647700" y="323850"/>
                </a:lnTo>
                <a:lnTo>
                  <a:pt x="644144" y="275996"/>
                </a:lnTo>
                <a:lnTo>
                  <a:pt x="633984" y="230314"/>
                </a:lnTo>
                <a:lnTo>
                  <a:pt x="617601" y="187325"/>
                </a:lnTo>
                <a:lnTo>
                  <a:pt x="595503" y="147510"/>
                </a:lnTo>
                <a:lnTo>
                  <a:pt x="568197" y="111379"/>
                </a:lnTo>
                <a:lnTo>
                  <a:pt x="536321" y="79438"/>
                </a:lnTo>
                <a:lnTo>
                  <a:pt x="500126" y="52171"/>
                </a:lnTo>
                <a:lnTo>
                  <a:pt x="460375" y="30099"/>
                </a:lnTo>
                <a:lnTo>
                  <a:pt x="417322" y="13716"/>
                </a:lnTo>
                <a:lnTo>
                  <a:pt x="371729" y="3505"/>
                </a:lnTo>
                <a:lnTo>
                  <a:pt x="323850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object 17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 descr=""/>
          <p:cNvGrpSpPr/>
          <p:nvPr/>
        </p:nvGrpSpPr>
        <p:grpSpPr>
          <a:xfrm>
            <a:off x="48005" y="3819144"/>
            <a:ext cx="4124325" cy="3009900"/>
            <a:chOff x="48005" y="3819144"/>
            <a:chExt cx="4124325" cy="3009900"/>
          </a:xfrm>
        </p:grpSpPr>
        <p:pic>
          <p:nvPicPr>
            <p:cNvPr id="19" name="object 19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7105" y="6410705"/>
              <a:ext cx="3704844" cy="294894"/>
            </a:xfrm>
            <a:prstGeom prst="rect">
              <a:avLst/>
            </a:prstGeom>
          </p:spPr>
        </p:pic>
        <p:pic>
          <p:nvPicPr>
            <p:cNvPr id="20" name="object 20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005" y="3819144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40155" y="427481"/>
            <a:ext cx="2351405" cy="7575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AGENDA</a:t>
            </a:r>
          </a:p>
        </p:txBody>
      </p:sp>
      <p:sp>
        <p:nvSpPr>
          <p:cNvPr id="23" name="object 2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810" rIns="0" bIns="0" rtlCol="0" vert="horz">
            <a:spAutoFit/>
          </a:bodyPr>
          <a:lstStyle/>
          <a:p>
            <a:pPr marL="1143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 spc="-50"/>
              <a:t>5</a:t>
            </a:fld>
          </a:p>
        </p:txBody>
      </p:sp>
      <p:sp>
        <p:nvSpPr>
          <p:cNvPr id="22" name="object 22" descr=""/>
          <p:cNvSpPr txBox="1"/>
          <p:nvPr/>
        </p:nvSpPr>
        <p:spPr>
          <a:xfrm>
            <a:off x="2588767" y="1489202"/>
            <a:ext cx="4271645" cy="38665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78765" indent="-269875">
              <a:lnSpc>
                <a:spcPct val="100000"/>
              </a:lnSpc>
              <a:spcBef>
                <a:spcPts val="100"/>
              </a:spcBef>
              <a:buSzPct val="96428"/>
              <a:buAutoNum type="arabicPeriod"/>
              <a:tabLst>
                <a:tab pos="278765" algn="l"/>
              </a:tabLst>
            </a:pPr>
            <a:r>
              <a:rPr dirty="0" sz="2800">
                <a:solidFill>
                  <a:srgbClr val="0D0D0D"/>
                </a:solidFill>
                <a:latin typeface="Times New Roman"/>
                <a:cs typeface="Times New Roman"/>
              </a:rPr>
              <a:t>Problem</a:t>
            </a:r>
            <a:r>
              <a:rPr dirty="0" sz="2800" spc="-7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solidFill>
                  <a:srgbClr val="0D0D0D"/>
                </a:solidFill>
                <a:latin typeface="Times New Roman"/>
                <a:cs typeface="Times New Roman"/>
              </a:rPr>
              <a:t>Statement</a:t>
            </a:r>
            <a:endParaRPr sz="2800">
              <a:latin typeface="Times New Roman"/>
              <a:cs typeface="Times New Roman"/>
            </a:endParaRPr>
          </a:p>
          <a:p>
            <a:pPr marL="278765" indent="-269875">
              <a:lnSpc>
                <a:spcPct val="100000"/>
              </a:lnSpc>
              <a:buSzPct val="96428"/>
              <a:buAutoNum type="arabicPeriod"/>
              <a:tabLst>
                <a:tab pos="278765" algn="l"/>
              </a:tabLst>
            </a:pPr>
            <a:r>
              <a:rPr dirty="0" sz="2800">
                <a:solidFill>
                  <a:srgbClr val="0D0D0D"/>
                </a:solidFill>
                <a:latin typeface="Times New Roman"/>
                <a:cs typeface="Times New Roman"/>
              </a:rPr>
              <a:t>Project</a:t>
            </a:r>
            <a:r>
              <a:rPr dirty="0" sz="2800" spc="-6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solidFill>
                  <a:srgbClr val="0D0D0D"/>
                </a:solidFill>
                <a:latin typeface="Times New Roman"/>
                <a:cs typeface="Times New Roman"/>
              </a:rPr>
              <a:t>Overview</a:t>
            </a:r>
            <a:endParaRPr sz="2800">
              <a:latin typeface="Times New Roman"/>
              <a:cs typeface="Times New Roman"/>
            </a:endParaRPr>
          </a:p>
          <a:p>
            <a:pPr marL="278765" indent="-269875">
              <a:lnSpc>
                <a:spcPct val="100000"/>
              </a:lnSpc>
              <a:spcBef>
                <a:spcPts val="5"/>
              </a:spcBef>
              <a:buSzPct val="96428"/>
              <a:buAutoNum type="arabicPeriod"/>
              <a:tabLst>
                <a:tab pos="278765" algn="l"/>
              </a:tabLst>
            </a:pPr>
            <a:r>
              <a:rPr dirty="0" sz="2800">
                <a:solidFill>
                  <a:srgbClr val="0D0D0D"/>
                </a:solidFill>
                <a:latin typeface="Times New Roman"/>
                <a:cs typeface="Times New Roman"/>
              </a:rPr>
              <a:t>End </a:t>
            </a:r>
            <a:r>
              <a:rPr dirty="0" sz="2800" spc="-10">
                <a:solidFill>
                  <a:srgbClr val="0D0D0D"/>
                </a:solidFill>
                <a:latin typeface="Times New Roman"/>
                <a:cs typeface="Times New Roman"/>
              </a:rPr>
              <a:t>Users</a:t>
            </a:r>
            <a:endParaRPr sz="2800">
              <a:latin typeface="Times New Roman"/>
              <a:cs typeface="Times New Roman"/>
            </a:endParaRPr>
          </a:p>
          <a:p>
            <a:pPr marL="278765" indent="-269875">
              <a:lnSpc>
                <a:spcPct val="100000"/>
              </a:lnSpc>
              <a:buSzPct val="96428"/>
              <a:buAutoNum type="arabicPeriod"/>
              <a:tabLst>
                <a:tab pos="278765" algn="l"/>
              </a:tabLst>
            </a:pPr>
            <a:r>
              <a:rPr dirty="0" sz="2800" spc="-20">
                <a:solidFill>
                  <a:srgbClr val="0D0D0D"/>
                </a:solidFill>
                <a:latin typeface="Times New Roman"/>
                <a:cs typeface="Times New Roman"/>
              </a:rPr>
              <a:t>Tools</a:t>
            </a:r>
            <a:r>
              <a:rPr dirty="0" sz="2800" spc="-8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dirty="0" sz="2800" spc="-13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solidFill>
                  <a:srgbClr val="0D0D0D"/>
                </a:solidFill>
                <a:latin typeface="Times New Roman"/>
                <a:cs typeface="Times New Roman"/>
              </a:rPr>
              <a:t>Technologies</a:t>
            </a:r>
            <a:endParaRPr sz="2800">
              <a:latin typeface="Times New Roman"/>
              <a:cs typeface="Times New Roman"/>
            </a:endParaRPr>
          </a:p>
          <a:p>
            <a:pPr marL="278765" indent="-269875">
              <a:lnSpc>
                <a:spcPct val="100000"/>
              </a:lnSpc>
              <a:buSzPct val="96428"/>
              <a:buAutoNum type="arabicPeriod"/>
              <a:tabLst>
                <a:tab pos="278765" algn="l"/>
              </a:tabLst>
            </a:pPr>
            <a:r>
              <a:rPr dirty="0" sz="2800">
                <a:solidFill>
                  <a:srgbClr val="0D0D0D"/>
                </a:solidFill>
                <a:latin typeface="Times New Roman"/>
                <a:cs typeface="Times New Roman"/>
              </a:rPr>
              <a:t>Portfolio</a:t>
            </a:r>
            <a:r>
              <a:rPr dirty="0" sz="2800" spc="-3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0D0D0D"/>
                </a:solidFill>
                <a:latin typeface="Times New Roman"/>
                <a:cs typeface="Times New Roman"/>
              </a:rPr>
              <a:t>design</a:t>
            </a:r>
            <a:r>
              <a:rPr dirty="0" sz="2800" spc="-3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dirty="0" sz="2800" spc="-1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solidFill>
                  <a:srgbClr val="0D0D0D"/>
                </a:solidFill>
                <a:latin typeface="Times New Roman"/>
                <a:cs typeface="Times New Roman"/>
              </a:rPr>
              <a:t>Layout</a:t>
            </a:r>
            <a:endParaRPr sz="2800">
              <a:latin typeface="Times New Roman"/>
              <a:cs typeface="Times New Roman"/>
            </a:endParaRPr>
          </a:p>
          <a:p>
            <a:pPr marL="278765" indent="-269875">
              <a:lnSpc>
                <a:spcPct val="100000"/>
              </a:lnSpc>
              <a:buSzPct val="96428"/>
              <a:buAutoNum type="arabicPeriod"/>
              <a:tabLst>
                <a:tab pos="278765" algn="l"/>
              </a:tabLst>
            </a:pPr>
            <a:r>
              <a:rPr dirty="0" sz="2800">
                <a:solidFill>
                  <a:srgbClr val="0D0D0D"/>
                </a:solidFill>
                <a:latin typeface="Times New Roman"/>
                <a:cs typeface="Times New Roman"/>
              </a:rPr>
              <a:t>Features</a:t>
            </a:r>
            <a:r>
              <a:rPr dirty="0" sz="2800" spc="-4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dirty="0" sz="2800" spc="-3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solidFill>
                  <a:srgbClr val="0D0D0D"/>
                </a:solidFill>
                <a:latin typeface="Times New Roman"/>
                <a:cs typeface="Times New Roman"/>
              </a:rPr>
              <a:t>Functionality</a:t>
            </a:r>
            <a:endParaRPr sz="2800">
              <a:latin typeface="Times New Roman"/>
              <a:cs typeface="Times New Roman"/>
            </a:endParaRPr>
          </a:p>
          <a:p>
            <a:pPr marL="278765" indent="-269875">
              <a:lnSpc>
                <a:spcPct val="100000"/>
              </a:lnSpc>
              <a:buSzPct val="96428"/>
              <a:buAutoNum type="arabicPeriod"/>
              <a:tabLst>
                <a:tab pos="278765" algn="l"/>
              </a:tabLst>
            </a:pPr>
            <a:r>
              <a:rPr dirty="0" sz="2800">
                <a:solidFill>
                  <a:srgbClr val="0D0D0D"/>
                </a:solidFill>
                <a:latin typeface="Times New Roman"/>
                <a:cs typeface="Times New Roman"/>
              </a:rPr>
              <a:t>Results</a:t>
            </a:r>
            <a:r>
              <a:rPr dirty="0" sz="2800" spc="-4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dirty="0" sz="2800" spc="-2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solidFill>
                  <a:srgbClr val="0D0D0D"/>
                </a:solidFill>
                <a:latin typeface="Times New Roman"/>
                <a:cs typeface="Times New Roman"/>
              </a:rPr>
              <a:t>Screenshots</a:t>
            </a:r>
            <a:endParaRPr sz="2800">
              <a:latin typeface="Times New Roman"/>
              <a:cs typeface="Times New Roman"/>
            </a:endParaRPr>
          </a:p>
          <a:p>
            <a:pPr marL="278765" indent="-269875">
              <a:lnSpc>
                <a:spcPct val="100000"/>
              </a:lnSpc>
              <a:buSzPct val="96428"/>
              <a:buAutoNum type="arabicPeriod"/>
              <a:tabLst>
                <a:tab pos="278765" algn="l"/>
              </a:tabLst>
            </a:pPr>
            <a:r>
              <a:rPr dirty="0" sz="2800" spc="-10">
                <a:solidFill>
                  <a:srgbClr val="0D0D0D"/>
                </a:solidFill>
                <a:latin typeface="Times New Roman"/>
                <a:cs typeface="Times New Roman"/>
              </a:rPr>
              <a:t>Conclusion</a:t>
            </a:r>
            <a:endParaRPr sz="2800">
              <a:latin typeface="Times New Roman"/>
              <a:cs typeface="Times New Roman"/>
            </a:endParaRPr>
          </a:p>
          <a:p>
            <a:pPr marL="278765" indent="-269875">
              <a:lnSpc>
                <a:spcPct val="100000"/>
              </a:lnSpc>
              <a:buSzPct val="96428"/>
              <a:buAutoNum type="arabicPeriod"/>
              <a:tabLst>
                <a:tab pos="278765" algn="l"/>
              </a:tabLst>
            </a:pPr>
            <a:r>
              <a:rPr dirty="0" sz="2800">
                <a:solidFill>
                  <a:srgbClr val="0D0D0D"/>
                </a:solidFill>
                <a:latin typeface="Times New Roman"/>
                <a:cs typeface="Times New Roman"/>
              </a:rPr>
              <a:t>Github</a:t>
            </a:r>
            <a:r>
              <a:rPr dirty="0" sz="2800" spc="-2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800" spc="-20">
                <a:solidFill>
                  <a:srgbClr val="0D0D0D"/>
                </a:solidFill>
                <a:latin typeface="Times New Roman"/>
                <a:cs typeface="Times New Roman"/>
              </a:rPr>
              <a:t>Link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9353550" y="536295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7991856" y="2933700"/>
            <a:ext cx="2762250" cy="3257550"/>
            <a:chOff x="7991856" y="2933700"/>
            <a:chExt cx="2762250" cy="3257550"/>
          </a:xfrm>
        </p:grpSpPr>
        <p:sp>
          <p:nvSpPr>
            <p:cNvPr id="4" name="object 4" descr=""/>
            <p:cNvSpPr/>
            <p:nvPr/>
          </p:nvSpPr>
          <p:spPr>
            <a:xfrm>
              <a:off x="9353550" y="5896355"/>
              <a:ext cx="181610" cy="180975"/>
            </a:xfrm>
            <a:custGeom>
              <a:avLst/>
              <a:gdLst/>
              <a:ahLst/>
              <a:cxnLst/>
              <a:rect l="l" t="t" r="r" b="b"/>
              <a:pathLst>
                <a:path w="181609" h="180975">
                  <a:moveTo>
                    <a:pt x="181355" y="0"/>
                  </a:moveTo>
                  <a:lnTo>
                    <a:pt x="0" y="0"/>
                  </a:lnTo>
                  <a:lnTo>
                    <a:pt x="0" y="180594"/>
                  </a:lnTo>
                  <a:lnTo>
                    <a:pt x="181355" y="180594"/>
                  </a:lnTo>
                  <a:lnTo>
                    <a:pt x="181355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856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 descr=""/>
          <p:cNvSpPr/>
          <p:nvPr/>
        </p:nvSpPr>
        <p:spPr>
          <a:xfrm>
            <a:off x="6696456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3944" y="0"/>
                </a:moveTo>
                <a:lnTo>
                  <a:pt x="0" y="0"/>
                </a:lnTo>
                <a:lnTo>
                  <a:pt x="0" y="323850"/>
                </a:lnTo>
                <a:lnTo>
                  <a:pt x="313944" y="323850"/>
                </a:lnTo>
                <a:lnTo>
                  <a:pt x="313944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389" y="562609"/>
            <a:ext cx="5631815" cy="6731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727325" algn="l"/>
              </a:tabLst>
            </a:pPr>
            <a:r>
              <a:rPr dirty="0" sz="4250" spc="-10"/>
              <a:t>PROBLEM</a:t>
            </a:r>
            <a:r>
              <a:rPr dirty="0" sz="4250"/>
              <a:t>	</a:t>
            </a:r>
            <a:r>
              <a:rPr dirty="0" sz="4250" spc="-80"/>
              <a:t>STATEMENT</a:t>
            </a:r>
            <a:endParaRPr sz="4250"/>
          </a:p>
        </p:txBody>
      </p:sp>
      <p:pic>
        <p:nvPicPr>
          <p:cNvPr id="8" name="object 8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7079" y="6467855"/>
            <a:ext cx="76186" cy="177461"/>
          </a:xfrm>
          <a:prstGeom prst="rect">
            <a:avLst/>
          </a:prstGeom>
        </p:spPr>
      </p:pic>
      <p:sp>
        <p:nvSpPr>
          <p:cNvPr id="9" name="object 9" descr=""/>
          <p:cNvSpPr txBox="1"/>
          <p:nvPr/>
        </p:nvSpPr>
        <p:spPr>
          <a:xfrm>
            <a:off x="1069339" y="1699005"/>
            <a:ext cx="7540625" cy="3683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445134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Times New Roman"/>
                <a:cs typeface="Times New Roman"/>
              </a:rPr>
              <a:t>Students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often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struggle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to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present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their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academic </a:t>
            </a:r>
            <a:r>
              <a:rPr dirty="0" sz="2400">
                <a:latin typeface="Times New Roman"/>
                <a:cs typeface="Times New Roman"/>
              </a:rPr>
              <a:t>achievements,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technical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skills,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projects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structured </a:t>
            </a:r>
            <a:r>
              <a:rPr dirty="0" sz="2400">
                <a:latin typeface="Times New Roman"/>
                <a:cs typeface="Times New Roman"/>
              </a:rPr>
              <a:t>and professional</a:t>
            </a:r>
            <a:r>
              <a:rPr dirty="0" sz="2400" spc="-10">
                <a:latin typeface="Times New Roman"/>
                <a:cs typeface="Times New Roman"/>
              </a:rPr>
              <a:t> format.</a:t>
            </a:r>
            <a:endParaRPr sz="2400">
              <a:latin typeface="Times New Roman"/>
              <a:cs typeface="Times New Roman"/>
            </a:endParaRPr>
          </a:p>
          <a:p>
            <a:pPr algn="just" marL="12700" marR="508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Traditional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resumes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are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static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lack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interactivity,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making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 spc="-25">
                <a:latin typeface="Times New Roman"/>
                <a:cs typeface="Times New Roman"/>
              </a:rPr>
              <a:t>it </a:t>
            </a:r>
            <a:r>
              <a:rPr dirty="0" sz="2400">
                <a:latin typeface="Times New Roman"/>
                <a:cs typeface="Times New Roman"/>
              </a:rPr>
              <a:t>difficult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for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recruiters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or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peers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to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quickly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access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evaluate information.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20"/>
              </a:spcBef>
            </a:pPr>
            <a:endParaRPr sz="2400">
              <a:latin typeface="Times New Roman"/>
              <a:cs typeface="Times New Roman"/>
            </a:endParaRPr>
          </a:p>
          <a:p>
            <a:pPr marL="12700" marR="131445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There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is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need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for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dynamic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portfolio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website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that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acts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as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spc="-50">
                <a:latin typeface="Times New Roman"/>
                <a:cs typeface="Times New Roman"/>
              </a:rPr>
              <a:t>a </a:t>
            </a:r>
            <a:r>
              <a:rPr dirty="0" sz="2400">
                <a:latin typeface="Times New Roman"/>
                <a:cs typeface="Times New Roman"/>
              </a:rPr>
              <a:t>digital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resume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makes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it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easier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to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showcase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skills, </a:t>
            </a:r>
            <a:r>
              <a:rPr dirty="0" sz="2400">
                <a:latin typeface="Times New Roman"/>
                <a:cs typeface="Times New Roman"/>
              </a:rPr>
              <a:t>projects,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 personal</a:t>
            </a:r>
            <a:r>
              <a:rPr dirty="0" sz="2400" spc="-10">
                <a:latin typeface="Times New Roman"/>
                <a:cs typeface="Times New Roman"/>
              </a:rPr>
              <a:t> branding.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810" rIns="0" bIns="0" rtlCol="0" vert="horz">
            <a:spAutoFit/>
          </a:bodyPr>
          <a:lstStyle/>
          <a:p>
            <a:pPr marL="1143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 spc="-50"/>
              <a:t>5</a:t>
            </a:fld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9353550" y="536295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8658606" y="2647950"/>
            <a:ext cx="3533775" cy="3810000"/>
            <a:chOff x="8658606" y="2647950"/>
            <a:chExt cx="3533775" cy="3810000"/>
          </a:xfrm>
        </p:grpSpPr>
        <p:sp>
          <p:nvSpPr>
            <p:cNvPr id="4" name="object 4" descr=""/>
            <p:cNvSpPr/>
            <p:nvPr/>
          </p:nvSpPr>
          <p:spPr>
            <a:xfrm>
              <a:off x="9353550" y="5896355"/>
              <a:ext cx="181610" cy="180975"/>
            </a:xfrm>
            <a:custGeom>
              <a:avLst/>
              <a:gdLst/>
              <a:ahLst/>
              <a:cxnLst/>
              <a:rect l="l" t="t" r="r" b="b"/>
              <a:pathLst>
                <a:path w="181609" h="180975">
                  <a:moveTo>
                    <a:pt x="181355" y="0"/>
                  </a:moveTo>
                  <a:lnTo>
                    <a:pt x="0" y="0"/>
                  </a:lnTo>
                  <a:lnTo>
                    <a:pt x="0" y="180594"/>
                  </a:lnTo>
                  <a:lnTo>
                    <a:pt x="181355" y="180594"/>
                  </a:lnTo>
                  <a:lnTo>
                    <a:pt x="181355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606" y="2647950"/>
              <a:ext cx="3533394" cy="3810000"/>
            </a:xfrm>
            <a:prstGeom prst="rect">
              <a:avLst/>
            </a:prstGeom>
          </p:spPr>
        </p:pic>
      </p:grpSp>
      <p:sp>
        <p:nvSpPr>
          <p:cNvPr id="6" name="object 6" descr=""/>
          <p:cNvSpPr/>
          <p:nvPr/>
        </p:nvSpPr>
        <p:spPr>
          <a:xfrm>
            <a:off x="6696456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3944" y="0"/>
                </a:moveTo>
                <a:lnTo>
                  <a:pt x="0" y="0"/>
                </a:lnTo>
                <a:lnTo>
                  <a:pt x="0" y="323850"/>
                </a:lnTo>
                <a:lnTo>
                  <a:pt x="313944" y="323850"/>
                </a:lnTo>
                <a:lnTo>
                  <a:pt x="313944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40155" y="457453"/>
            <a:ext cx="5260340" cy="6731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42235" algn="l"/>
              </a:tabLst>
            </a:pPr>
            <a:r>
              <a:rPr dirty="0" sz="4250" spc="-10"/>
              <a:t>PROJECT</a:t>
            </a:r>
            <a:r>
              <a:rPr dirty="0" sz="4250"/>
              <a:t>	</a:t>
            </a:r>
            <a:r>
              <a:rPr dirty="0" sz="4250" spc="-10"/>
              <a:t>OVERVIEW</a:t>
            </a:r>
            <a:endParaRPr sz="4250"/>
          </a:p>
        </p:txBody>
      </p:sp>
      <p:pic>
        <p:nvPicPr>
          <p:cNvPr id="8" name="object 8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7079" y="6467855"/>
            <a:ext cx="76186" cy="177461"/>
          </a:xfrm>
          <a:prstGeom prst="rect">
            <a:avLst/>
          </a:prstGeom>
        </p:spPr>
      </p:pic>
      <p:sp>
        <p:nvSpPr>
          <p:cNvPr id="9" name="object 9" descr=""/>
          <p:cNvSpPr txBox="1"/>
          <p:nvPr/>
        </p:nvSpPr>
        <p:spPr>
          <a:xfrm>
            <a:off x="1221739" y="1548891"/>
            <a:ext cx="6580505" cy="4902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2000">
                <a:latin typeface="Times New Roman"/>
                <a:cs typeface="Times New Roman"/>
              </a:rPr>
              <a:t>This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project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Student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Portfolio</a:t>
            </a:r>
            <a:r>
              <a:rPr dirty="0" sz="2000" spc="-70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Website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contains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multiple sections: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0"/>
              </a:spcBef>
            </a:pPr>
            <a:endParaRPr sz="2000">
              <a:latin typeface="Times New Roman"/>
              <a:cs typeface="Times New Roman"/>
            </a:endParaRPr>
          </a:p>
          <a:p>
            <a:pPr marL="100965" indent="-96520">
              <a:lnSpc>
                <a:spcPct val="100000"/>
              </a:lnSpc>
              <a:buSzPct val="95000"/>
              <a:buFont typeface="Arial"/>
              <a:buChar char="•"/>
              <a:tabLst>
                <a:tab pos="100965" algn="l"/>
              </a:tabLst>
            </a:pPr>
            <a:r>
              <a:rPr dirty="0" sz="2000">
                <a:latin typeface="Times New Roman"/>
                <a:cs typeface="Times New Roman"/>
              </a:rPr>
              <a:t>Profile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Photo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&amp;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Intro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0"/>
              </a:spcBef>
              <a:buFont typeface="Arial"/>
              <a:buChar char="•"/>
            </a:pPr>
            <a:endParaRPr sz="2000">
              <a:latin typeface="Times New Roman"/>
              <a:cs typeface="Times New Roman"/>
            </a:endParaRPr>
          </a:p>
          <a:p>
            <a:pPr marL="100965" indent="-96520">
              <a:lnSpc>
                <a:spcPct val="100000"/>
              </a:lnSpc>
              <a:buSzPct val="95000"/>
              <a:buFont typeface="Arial"/>
              <a:buChar char="•"/>
              <a:tabLst>
                <a:tab pos="100965" algn="l"/>
              </a:tabLst>
            </a:pPr>
            <a:r>
              <a:rPr dirty="0" sz="2000">
                <a:latin typeface="Times New Roman"/>
                <a:cs typeface="Times New Roman"/>
              </a:rPr>
              <a:t>About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Me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0"/>
              </a:spcBef>
              <a:buFont typeface="Arial"/>
              <a:buChar char="•"/>
            </a:pPr>
            <a:endParaRPr sz="2000">
              <a:latin typeface="Times New Roman"/>
              <a:cs typeface="Times New Roman"/>
            </a:endParaRPr>
          </a:p>
          <a:p>
            <a:pPr marL="101600" indent="-97155">
              <a:lnSpc>
                <a:spcPct val="100000"/>
              </a:lnSpc>
              <a:buSzPct val="95000"/>
              <a:buFont typeface="Arial"/>
              <a:buChar char="•"/>
              <a:tabLst>
                <a:tab pos="101600" algn="l"/>
              </a:tabLst>
            </a:pPr>
            <a:r>
              <a:rPr dirty="0" sz="2000" spc="-10">
                <a:latin typeface="Times New Roman"/>
                <a:cs typeface="Times New Roman"/>
              </a:rPr>
              <a:t>Education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5"/>
              </a:spcBef>
              <a:buFont typeface="Arial"/>
              <a:buChar char="•"/>
            </a:pPr>
            <a:endParaRPr sz="2000">
              <a:latin typeface="Times New Roman"/>
              <a:cs typeface="Times New Roman"/>
            </a:endParaRPr>
          </a:p>
          <a:p>
            <a:pPr marL="100965" indent="-96520">
              <a:lnSpc>
                <a:spcPct val="100000"/>
              </a:lnSpc>
              <a:buSzPct val="95000"/>
              <a:buFont typeface="Arial"/>
              <a:buChar char="•"/>
              <a:tabLst>
                <a:tab pos="100965" algn="l"/>
              </a:tabLst>
            </a:pPr>
            <a:r>
              <a:rPr dirty="0" sz="2000" spc="-10">
                <a:latin typeface="Times New Roman"/>
                <a:cs typeface="Times New Roman"/>
              </a:rPr>
              <a:t>Skills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0"/>
              </a:spcBef>
              <a:buFont typeface="Arial"/>
              <a:buChar char="•"/>
            </a:pPr>
            <a:endParaRPr sz="2000">
              <a:latin typeface="Times New Roman"/>
              <a:cs typeface="Times New Roman"/>
            </a:endParaRPr>
          </a:p>
          <a:p>
            <a:pPr marL="100965" indent="-96520">
              <a:lnSpc>
                <a:spcPct val="100000"/>
              </a:lnSpc>
              <a:buSzPct val="95000"/>
              <a:buFont typeface="Arial"/>
              <a:buChar char="•"/>
              <a:tabLst>
                <a:tab pos="100965" algn="l"/>
              </a:tabLst>
            </a:pPr>
            <a:r>
              <a:rPr dirty="0" sz="2000" spc="-10">
                <a:latin typeface="Times New Roman"/>
                <a:cs typeface="Times New Roman"/>
              </a:rPr>
              <a:t>Projects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0"/>
              </a:spcBef>
              <a:buFont typeface="Arial"/>
              <a:buChar char="•"/>
            </a:pPr>
            <a:endParaRPr sz="2000">
              <a:latin typeface="Times New Roman"/>
              <a:cs typeface="Times New Roman"/>
            </a:endParaRPr>
          </a:p>
          <a:p>
            <a:pPr marL="100965" indent="-96520">
              <a:lnSpc>
                <a:spcPct val="100000"/>
              </a:lnSpc>
              <a:buSzPct val="95000"/>
              <a:buFont typeface="Arial"/>
              <a:buChar char="•"/>
              <a:tabLst>
                <a:tab pos="100965" algn="l"/>
              </a:tabLst>
            </a:pPr>
            <a:r>
              <a:rPr dirty="0" sz="2000">
                <a:latin typeface="Times New Roman"/>
                <a:cs typeface="Times New Roman"/>
              </a:rPr>
              <a:t>Contact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Information</a:t>
            </a:r>
            <a:endParaRPr sz="2000">
              <a:latin typeface="Times New Roman"/>
              <a:cs typeface="Times New Roman"/>
            </a:endParaRPr>
          </a:p>
          <a:p>
            <a:pPr marL="12700" marR="244475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website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responsive,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easy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navigate,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highlights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the </a:t>
            </a:r>
            <a:r>
              <a:rPr dirty="0" sz="2000" spc="-10">
                <a:latin typeface="Times New Roman"/>
                <a:cs typeface="Times New Roman"/>
              </a:rPr>
              <a:t>student’s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technical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abilities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achievements.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" name="object 10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810" rIns="0" bIns="0" rtlCol="0" vert="horz">
            <a:spAutoFit/>
          </a:bodyPr>
          <a:lstStyle/>
          <a:p>
            <a:pPr marL="1143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 spc="-50"/>
              <a:t>5</a:t>
            </a:fld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9353550" y="536295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6696456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3944" y="0"/>
                </a:moveTo>
                <a:lnTo>
                  <a:pt x="0" y="0"/>
                </a:lnTo>
                <a:lnTo>
                  <a:pt x="0" y="323850"/>
                </a:lnTo>
                <a:lnTo>
                  <a:pt x="313944" y="323850"/>
                </a:lnTo>
                <a:lnTo>
                  <a:pt x="313944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9353550" y="5896355"/>
            <a:ext cx="181610" cy="180975"/>
          </a:xfrm>
          <a:custGeom>
            <a:avLst/>
            <a:gdLst/>
            <a:ahLst/>
            <a:cxnLst/>
            <a:rect l="l" t="t" r="r" b="b"/>
            <a:pathLst>
              <a:path w="181609" h="180975">
                <a:moveTo>
                  <a:pt x="181355" y="0"/>
                </a:moveTo>
                <a:lnTo>
                  <a:pt x="0" y="0"/>
                </a:lnTo>
                <a:lnTo>
                  <a:pt x="0" y="180594"/>
                </a:lnTo>
                <a:lnTo>
                  <a:pt x="181355" y="180594"/>
                </a:lnTo>
                <a:lnTo>
                  <a:pt x="18135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620014" rIns="0" bIns="0" rtlCol="0" vert="horz">
            <a:spAutoFit/>
          </a:bodyPr>
          <a:lstStyle/>
          <a:p>
            <a:pPr marL="102235">
              <a:lnSpc>
                <a:spcPct val="100000"/>
              </a:lnSpc>
              <a:spcBef>
                <a:spcPts val="100"/>
              </a:spcBef>
            </a:pPr>
            <a:r>
              <a:rPr dirty="0" sz="3200"/>
              <a:t>WHO</a:t>
            </a:r>
            <a:r>
              <a:rPr dirty="0" sz="3200" spc="-245"/>
              <a:t> </a:t>
            </a:r>
            <a:r>
              <a:rPr dirty="0" sz="3200"/>
              <a:t>ARE</a:t>
            </a:r>
            <a:r>
              <a:rPr dirty="0" sz="3200" spc="-80"/>
              <a:t> </a:t>
            </a:r>
            <a:r>
              <a:rPr dirty="0" sz="3200"/>
              <a:t>THE</a:t>
            </a:r>
            <a:r>
              <a:rPr dirty="0" sz="3200" spc="-60"/>
              <a:t> </a:t>
            </a:r>
            <a:r>
              <a:rPr dirty="0" sz="3200"/>
              <a:t>END</a:t>
            </a:r>
            <a:r>
              <a:rPr dirty="0" sz="3200" spc="-70"/>
              <a:t> </a:t>
            </a:r>
            <a:r>
              <a:rPr dirty="0" sz="3200" spc="-10"/>
              <a:t>USERS?</a:t>
            </a:r>
            <a:endParaRPr sz="3200"/>
          </a:p>
        </p:txBody>
      </p:sp>
      <p:pic>
        <p:nvPicPr>
          <p:cNvPr id="6" name="object 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606" cy="486156"/>
          </a:xfrm>
          <a:prstGeom prst="rect">
            <a:avLst/>
          </a:prstGeom>
        </p:spPr>
      </p:pic>
      <p:sp>
        <p:nvSpPr>
          <p:cNvPr id="7" name="object 7" descr=""/>
          <p:cNvSpPr txBox="1"/>
          <p:nvPr/>
        </p:nvSpPr>
        <p:spPr>
          <a:xfrm>
            <a:off x="993139" y="2308605"/>
            <a:ext cx="6372225" cy="404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379095" indent="-3175">
              <a:lnSpc>
                <a:spcPct val="100000"/>
              </a:lnSpc>
              <a:spcBef>
                <a:spcPts val="100"/>
              </a:spcBef>
              <a:buSzPct val="95833"/>
              <a:buAutoNum type="arabicPeriod"/>
              <a:tabLst>
                <a:tab pos="241300" algn="l"/>
              </a:tabLst>
            </a:pP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>
                <a:latin typeface="Times New Roman"/>
                <a:cs typeface="Times New Roman"/>
              </a:rPr>
              <a:t>Students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–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to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showcase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their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profile,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skills,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 spc="-25">
                <a:latin typeface="Times New Roman"/>
                <a:cs typeface="Times New Roman"/>
              </a:rPr>
              <a:t>and </a:t>
            </a:r>
            <a:r>
              <a:rPr dirty="0" sz="2400" spc="-10">
                <a:latin typeface="Times New Roman"/>
                <a:cs typeface="Times New Roman"/>
              </a:rPr>
              <a:t>projects.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20"/>
              </a:spcBef>
              <a:buFont typeface="Times New Roman"/>
              <a:buAutoNum type="arabicPeriod"/>
            </a:pPr>
            <a:endParaRPr sz="2400">
              <a:latin typeface="Times New Roman"/>
              <a:cs typeface="Times New Roman"/>
            </a:endParaRPr>
          </a:p>
          <a:p>
            <a:pPr marL="12700" marR="584835" indent="-3175">
              <a:lnSpc>
                <a:spcPct val="100000"/>
              </a:lnSpc>
              <a:buSzPct val="95833"/>
              <a:buAutoNum type="arabicPeriod"/>
              <a:tabLst>
                <a:tab pos="241300" algn="l"/>
              </a:tabLst>
            </a:pP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>
                <a:latin typeface="Times New Roman"/>
                <a:cs typeface="Times New Roman"/>
              </a:rPr>
              <a:t>Recruiters/Employers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–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to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quickly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review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 spc="-25">
                <a:latin typeface="Times New Roman"/>
                <a:cs typeface="Times New Roman"/>
              </a:rPr>
              <a:t>the </a:t>
            </a:r>
            <a:r>
              <a:rPr dirty="0" sz="2400" spc="-10">
                <a:latin typeface="Times New Roman"/>
                <a:cs typeface="Times New Roman"/>
              </a:rPr>
              <a:t>candidate’s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skills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achievements.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20"/>
              </a:spcBef>
              <a:buFont typeface="Times New Roman"/>
              <a:buAutoNum type="arabicPeriod"/>
            </a:pPr>
            <a:endParaRPr sz="2400">
              <a:latin typeface="Times New Roman"/>
              <a:cs typeface="Times New Roman"/>
            </a:endParaRPr>
          </a:p>
          <a:p>
            <a:pPr marL="12700" marR="5080" indent="-3175">
              <a:lnSpc>
                <a:spcPct val="100000"/>
              </a:lnSpc>
              <a:buSzPct val="95833"/>
              <a:buAutoNum type="arabicPeriod"/>
              <a:tabLst>
                <a:tab pos="241300" algn="l"/>
              </a:tabLst>
            </a:pPr>
            <a:r>
              <a:rPr dirty="0" sz="2400" spc="-10">
                <a:latin typeface="Times New Roman"/>
                <a:cs typeface="Times New Roman"/>
              </a:rPr>
              <a:t>	</a:t>
            </a:r>
            <a:r>
              <a:rPr dirty="0" sz="2400" spc="-10">
                <a:latin typeface="Times New Roman"/>
                <a:cs typeface="Times New Roman"/>
              </a:rPr>
              <a:t>Teachers/Mentors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–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to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evaluate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student’s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 spc="-20">
                <a:latin typeface="Times New Roman"/>
                <a:cs typeface="Times New Roman"/>
              </a:rPr>
              <a:t>work </a:t>
            </a:r>
            <a:r>
              <a:rPr dirty="0" sz="2400" spc="-10">
                <a:latin typeface="Times New Roman"/>
                <a:cs typeface="Times New Roman"/>
              </a:rPr>
              <a:t>presentation.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20"/>
              </a:spcBef>
              <a:buFont typeface="Times New Roman"/>
              <a:buAutoNum type="arabicPeriod"/>
            </a:pPr>
            <a:endParaRPr sz="2400">
              <a:latin typeface="Times New Roman"/>
              <a:cs typeface="Times New Roman"/>
            </a:endParaRPr>
          </a:p>
          <a:p>
            <a:pPr marL="12700" marR="50800" indent="-3175">
              <a:lnSpc>
                <a:spcPct val="100000"/>
              </a:lnSpc>
              <a:buSzPct val="95833"/>
              <a:buAutoNum type="arabicPeriod"/>
              <a:tabLst>
                <a:tab pos="241300" algn="l"/>
              </a:tabLst>
            </a:pP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>
                <a:latin typeface="Times New Roman"/>
                <a:cs typeface="Times New Roman"/>
              </a:rPr>
              <a:t>Peers/Collaborators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–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to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explore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project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ideas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 spc="-25">
                <a:latin typeface="Times New Roman"/>
                <a:cs typeface="Times New Roman"/>
              </a:rPr>
              <a:t>and </a:t>
            </a:r>
            <a:r>
              <a:rPr dirty="0" sz="2400">
                <a:latin typeface="Times New Roman"/>
                <a:cs typeface="Times New Roman"/>
              </a:rPr>
              <a:t>connect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for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collaboration</a:t>
            </a:r>
            <a:r>
              <a:rPr dirty="0" sz="1800" spc="-10">
                <a:latin typeface="Times New Roman"/>
                <a:cs typeface="Times New Roman"/>
              </a:rPr>
              <a:t>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810" rIns="0" bIns="0" rtlCol="0" vert="horz">
            <a:spAutoFit/>
          </a:bodyPr>
          <a:lstStyle/>
          <a:p>
            <a:pPr marL="1143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 spc="-50"/>
              <a:t>6</a:t>
            </a:fld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755"/>
            <a:ext cx="2695194" cy="3247644"/>
          </a:xfrm>
          <a:prstGeom prst="rect">
            <a:avLst/>
          </a:prstGeom>
        </p:spPr>
      </p:pic>
      <p:sp>
        <p:nvSpPr>
          <p:cNvPr id="3" name="object 3" descr=""/>
          <p:cNvSpPr/>
          <p:nvPr/>
        </p:nvSpPr>
        <p:spPr>
          <a:xfrm>
            <a:off x="9353550" y="536295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6696456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3944" y="0"/>
                </a:moveTo>
                <a:lnTo>
                  <a:pt x="0" y="0"/>
                </a:lnTo>
                <a:lnTo>
                  <a:pt x="0" y="323850"/>
                </a:lnTo>
                <a:lnTo>
                  <a:pt x="313944" y="323850"/>
                </a:lnTo>
                <a:lnTo>
                  <a:pt x="313944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9353550" y="5896355"/>
            <a:ext cx="181610" cy="180975"/>
          </a:xfrm>
          <a:custGeom>
            <a:avLst/>
            <a:gdLst/>
            <a:ahLst/>
            <a:cxnLst/>
            <a:rect l="l" t="t" r="r" b="b"/>
            <a:pathLst>
              <a:path w="181609" h="180975">
                <a:moveTo>
                  <a:pt x="181355" y="0"/>
                </a:moveTo>
                <a:lnTo>
                  <a:pt x="0" y="0"/>
                </a:lnTo>
                <a:lnTo>
                  <a:pt x="0" y="180594"/>
                </a:lnTo>
                <a:lnTo>
                  <a:pt x="181355" y="180594"/>
                </a:lnTo>
                <a:lnTo>
                  <a:pt x="18135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09854" y="291846"/>
            <a:ext cx="530987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/>
              <a:t>TOOLS AND</a:t>
            </a:r>
            <a:r>
              <a:rPr dirty="0" sz="3600" spc="5"/>
              <a:t> </a:t>
            </a:r>
            <a:r>
              <a:rPr dirty="0" sz="3600" spc="-10"/>
              <a:t>TECHNIQUES</a:t>
            </a:r>
            <a:endParaRPr sz="3600"/>
          </a:p>
        </p:txBody>
      </p:sp>
      <p:pic>
        <p:nvPicPr>
          <p:cNvPr id="7" name="object 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7079" y="6467855"/>
            <a:ext cx="76186" cy="177461"/>
          </a:xfrm>
          <a:prstGeom prst="rect">
            <a:avLst/>
          </a:prstGeom>
        </p:spPr>
      </p:pic>
      <p:sp>
        <p:nvSpPr>
          <p:cNvPr id="8" name="object 8" descr=""/>
          <p:cNvSpPr txBox="1"/>
          <p:nvPr/>
        </p:nvSpPr>
        <p:spPr>
          <a:xfrm>
            <a:off x="3050794" y="1322323"/>
            <a:ext cx="6410325" cy="4780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Times New Roman"/>
                <a:cs typeface="Times New Roman"/>
              </a:rPr>
              <a:t>HTML5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→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for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website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structure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20"/>
              </a:spcBef>
            </a:pP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CSS3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→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for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styling,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layout,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responsive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design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20"/>
              </a:spcBef>
            </a:pPr>
            <a:endParaRPr sz="2400">
              <a:latin typeface="Times New Roman"/>
              <a:cs typeface="Times New Roman"/>
            </a:endParaRPr>
          </a:p>
          <a:p>
            <a:pPr marL="12700" marR="35179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JavaScript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 spc="-30">
                <a:latin typeface="Times New Roman"/>
                <a:cs typeface="Times New Roman"/>
              </a:rPr>
              <a:t>(Vanilla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JS)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→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for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interactivity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(active </a:t>
            </a:r>
            <a:r>
              <a:rPr dirty="0" sz="2400">
                <a:latin typeface="Times New Roman"/>
                <a:cs typeface="Times New Roman"/>
              </a:rPr>
              <a:t>navigation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highlighting,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smooth </a:t>
            </a:r>
            <a:r>
              <a:rPr dirty="0" sz="2400" spc="-10">
                <a:latin typeface="Times New Roman"/>
                <a:cs typeface="Times New Roman"/>
              </a:rPr>
              <a:t>scrolling)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20"/>
              </a:spcBef>
            </a:pPr>
            <a:endParaRPr sz="24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Responsive</a:t>
            </a:r>
            <a:r>
              <a:rPr dirty="0" sz="2400" spc="-7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Design</a:t>
            </a:r>
            <a:r>
              <a:rPr dirty="0" sz="2400" spc="-9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Techniques</a:t>
            </a:r>
            <a:r>
              <a:rPr dirty="0" sz="2400" spc="-5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→</a:t>
            </a:r>
            <a:r>
              <a:rPr dirty="0" sz="2400" spc="-5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media</a:t>
            </a:r>
            <a:r>
              <a:rPr dirty="0" sz="2400" spc="-7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queries</a:t>
            </a:r>
            <a:r>
              <a:rPr dirty="0" sz="2400" spc="-60">
                <a:latin typeface="Times New Roman"/>
                <a:cs typeface="Times New Roman"/>
              </a:rPr>
              <a:t> </a:t>
            </a:r>
            <a:r>
              <a:rPr dirty="0" sz="2400" spc="-25">
                <a:latin typeface="Times New Roman"/>
                <a:cs typeface="Times New Roman"/>
              </a:rPr>
              <a:t>for </a:t>
            </a:r>
            <a:r>
              <a:rPr dirty="0" sz="2400" spc="-10">
                <a:latin typeface="Times New Roman"/>
                <a:cs typeface="Times New Roman"/>
              </a:rPr>
              <a:t>mobile-friendliness</a:t>
            </a:r>
            <a:endParaRPr sz="2400">
              <a:latin typeface="Times New Roman"/>
              <a:cs typeface="Times New Roman"/>
            </a:endParaRPr>
          </a:p>
          <a:p>
            <a:pPr marL="12700" marR="483234">
              <a:lnSpc>
                <a:spcPts val="5760"/>
              </a:lnSpc>
              <a:spcBef>
                <a:spcPts val="475"/>
              </a:spcBef>
            </a:pPr>
            <a:r>
              <a:rPr dirty="0" sz="2400">
                <a:latin typeface="Times New Roman"/>
                <a:cs typeface="Times New Roman"/>
              </a:rPr>
              <a:t>Code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Editor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→</a:t>
            </a:r>
            <a:r>
              <a:rPr dirty="0" sz="2400" spc="-6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VS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Code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/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Sublime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/</a:t>
            </a:r>
            <a:r>
              <a:rPr dirty="0" sz="2400" spc="-10">
                <a:latin typeface="Times New Roman"/>
                <a:cs typeface="Times New Roman"/>
              </a:rPr>
              <a:t> Notepad++ </a:t>
            </a:r>
            <a:r>
              <a:rPr dirty="0" sz="2400">
                <a:latin typeface="Times New Roman"/>
                <a:cs typeface="Times New Roman"/>
              </a:rPr>
              <a:t>Browser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→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Chrome/Edge/Firefox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for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testing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810" rIns="0" bIns="0" rtlCol="0" vert="horz">
            <a:spAutoFit/>
          </a:bodyPr>
          <a:lstStyle/>
          <a:p>
            <a:pPr marL="1143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 spc="-50"/>
              <a:t>6</a:t>
            </a:fld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9353550" y="5896355"/>
            <a:ext cx="181610" cy="180975"/>
          </a:xfrm>
          <a:custGeom>
            <a:avLst/>
            <a:gdLst/>
            <a:ahLst/>
            <a:cxnLst/>
            <a:rect l="l" t="t" r="r" b="b"/>
            <a:pathLst>
              <a:path w="181609" h="180975">
                <a:moveTo>
                  <a:pt x="181355" y="0"/>
                </a:moveTo>
                <a:lnTo>
                  <a:pt x="0" y="0"/>
                </a:lnTo>
                <a:lnTo>
                  <a:pt x="0" y="180594"/>
                </a:lnTo>
                <a:lnTo>
                  <a:pt x="181355" y="180594"/>
                </a:lnTo>
                <a:lnTo>
                  <a:pt x="18135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7255" y="6467855"/>
            <a:ext cx="76200" cy="177546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40155" y="276605"/>
            <a:ext cx="7463155" cy="6356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0"/>
              <a:t>POTFOLIO</a:t>
            </a:r>
            <a:r>
              <a:rPr dirty="0" sz="4000" spc="-35"/>
              <a:t> </a:t>
            </a:r>
            <a:r>
              <a:rPr dirty="0" sz="4000"/>
              <a:t>DESIGN</a:t>
            </a:r>
            <a:r>
              <a:rPr dirty="0" sz="4000" spc="-250"/>
              <a:t> </a:t>
            </a:r>
            <a:r>
              <a:rPr dirty="0" sz="4000"/>
              <a:t>AND</a:t>
            </a:r>
            <a:r>
              <a:rPr dirty="0" sz="4000" spc="-15"/>
              <a:t> </a:t>
            </a:r>
            <a:r>
              <a:rPr dirty="0" sz="4000" spc="-10"/>
              <a:t>LAYOUT</a:t>
            </a:r>
            <a:endParaRPr sz="4000"/>
          </a:p>
        </p:txBody>
      </p:sp>
      <p:sp>
        <p:nvSpPr>
          <p:cNvPr id="5" name="object 5" descr=""/>
          <p:cNvSpPr/>
          <p:nvPr/>
        </p:nvSpPr>
        <p:spPr>
          <a:xfrm>
            <a:off x="10058400" y="525018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/>
          <p:nvPr/>
        </p:nvSpPr>
        <p:spPr>
          <a:xfrm>
            <a:off x="638301" y="1089405"/>
            <a:ext cx="8671560" cy="5512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18745" indent="-114300">
              <a:lnSpc>
                <a:spcPct val="100000"/>
              </a:lnSpc>
              <a:spcBef>
                <a:spcPts val="100"/>
              </a:spcBef>
              <a:buSzPct val="95833"/>
              <a:buFont typeface="Arial"/>
              <a:buChar char="•"/>
              <a:tabLst>
                <a:tab pos="118745" algn="l"/>
              </a:tabLst>
            </a:pPr>
            <a:r>
              <a:rPr dirty="0" sz="2400">
                <a:latin typeface="Times New Roman"/>
                <a:cs typeface="Times New Roman"/>
              </a:rPr>
              <a:t>Header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Section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→ Profile photo,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name,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tagline,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 navigation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menu.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20"/>
              </a:spcBef>
              <a:buFont typeface="Arial"/>
              <a:buChar char="•"/>
            </a:pPr>
            <a:endParaRPr sz="2400">
              <a:latin typeface="Times New Roman"/>
              <a:cs typeface="Times New Roman"/>
            </a:endParaRPr>
          </a:p>
          <a:p>
            <a:pPr marL="118745" indent="-114300">
              <a:lnSpc>
                <a:spcPct val="100000"/>
              </a:lnSpc>
              <a:buSzPct val="95833"/>
              <a:buFont typeface="Arial"/>
              <a:buChar char="•"/>
              <a:tabLst>
                <a:tab pos="118745" algn="l"/>
              </a:tabLst>
            </a:pPr>
            <a:r>
              <a:rPr dirty="0" sz="2400">
                <a:latin typeface="Times New Roman"/>
                <a:cs typeface="Times New Roman"/>
              </a:rPr>
              <a:t>About Section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→ Introduction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 personal</a:t>
            </a:r>
            <a:r>
              <a:rPr dirty="0" sz="2400" spc="-10">
                <a:latin typeface="Times New Roman"/>
                <a:cs typeface="Times New Roman"/>
              </a:rPr>
              <a:t> background.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20"/>
              </a:spcBef>
              <a:buFont typeface="Arial"/>
              <a:buChar char="•"/>
            </a:pPr>
            <a:endParaRPr sz="2400">
              <a:latin typeface="Times New Roman"/>
              <a:cs typeface="Times New Roman"/>
            </a:endParaRPr>
          </a:p>
          <a:p>
            <a:pPr marL="118745" indent="-114300">
              <a:lnSpc>
                <a:spcPct val="100000"/>
              </a:lnSpc>
              <a:buSzPct val="95833"/>
              <a:buFont typeface="Arial"/>
              <a:buChar char="•"/>
              <a:tabLst>
                <a:tab pos="118745" algn="l"/>
              </a:tabLst>
            </a:pPr>
            <a:r>
              <a:rPr dirty="0" sz="2400">
                <a:latin typeface="Times New Roman"/>
                <a:cs typeface="Times New Roman"/>
              </a:rPr>
              <a:t>Education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Section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→</a:t>
            </a:r>
            <a:r>
              <a:rPr dirty="0" sz="2400" spc="-1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Academic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details.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20"/>
              </a:spcBef>
              <a:buFont typeface="Arial"/>
              <a:buChar char="•"/>
            </a:pPr>
            <a:endParaRPr sz="2400">
              <a:latin typeface="Times New Roman"/>
              <a:cs typeface="Times New Roman"/>
            </a:endParaRPr>
          </a:p>
          <a:p>
            <a:pPr marL="118745" indent="-114300">
              <a:lnSpc>
                <a:spcPct val="100000"/>
              </a:lnSpc>
              <a:buSzPct val="95833"/>
              <a:buFont typeface="Arial"/>
              <a:buChar char="•"/>
              <a:tabLst>
                <a:tab pos="118745" algn="l"/>
              </a:tabLst>
            </a:pPr>
            <a:r>
              <a:rPr dirty="0" sz="2400">
                <a:latin typeface="Times New Roman"/>
                <a:cs typeface="Times New Roman"/>
              </a:rPr>
              <a:t>Skills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Section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→</a:t>
            </a:r>
            <a:r>
              <a:rPr dirty="0" sz="2400" spc="-5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Technical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&amp;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soft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skills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displayed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with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styled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badges.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20"/>
              </a:spcBef>
              <a:buFont typeface="Arial"/>
              <a:buChar char="•"/>
            </a:pPr>
            <a:endParaRPr sz="2400">
              <a:latin typeface="Times New Roman"/>
              <a:cs typeface="Times New Roman"/>
            </a:endParaRPr>
          </a:p>
          <a:p>
            <a:pPr marL="12700" marR="392430" indent="-8255">
              <a:lnSpc>
                <a:spcPct val="100000"/>
              </a:lnSpc>
              <a:buSzPct val="95833"/>
              <a:buFont typeface="Arial"/>
              <a:buChar char="•"/>
              <a:tabLst>
                <a:tab pos="118745" algn="l"/>
              </a:tabLst>
            </a:pP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>
                <a:latin typeface="Times New Roman"/>
                <a:cs typeface="Times New Roman"/>
              </a:rPr>
              <a:t>Projects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Section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→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Highlights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of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important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academic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personal projects.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20"/>
              </a:spcBef>
              <a:buFont typeface="Arial"/>
              <a:buChar char="•"/>
            </a:pPr>
            <a:endParaRPr sz="2400">
              <a:latin typeface="Times New Roman"/>
              <a:cs typeface="Times New Roman"/>
            </a:endParaRPr>
          </a:p>
          <a:p>
            <a:pPr marL="118745" indent="-114300">
              <a:lnSpc>
                <a:spcPct val="100000"/>
              </a:lnSpc>
              <a:buSzPct val="95833"/>
              <a:buFont typeface="Arial"/>
              <a:buChar char="•"/>
              <a:tabLst>
                <a:tab pos="118745" algn="l"/>
              </a:tabLst>
            </a:pPr>
            <a:r>
              <a:rPr dirty="0" sz="2400">
                <a:latin typeface="Times New Roman"/>
                <a:cs typeface="Times New Roman"/>
              </a:rPr>
              <a:t>Contact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Section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→ Email,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LinkedIn,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GitHub </a:t>
            </a:r>
            <a:r>
              <a:rPr dirty="0" sz="2400" spc="-10">
                <a:latin typeface="Times New Roman"/>
                <a:cs typeface="Times New Roman"/>
              </a:rPr>
              <a:t>links.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20"/>
              </a:spcBef>
              <a:buFont typeface="Arial"/>
              <a:buChar char="•"/>
            </a:pPr>
            <a:endParaRPr sz="2400">
              <a:latin typeface="Times New Roman"/>
              <a:cs typeface="Times New Roman"/>
            </a:endParaRPr>
          </a:p>
          <a:p>
            <a:pPr marL="118745" indent="-114300">
              <a:lnSpc>
                <a:spcPct val="100000"/>
              </a:lnSpc>
              <a:buSzPct val="95833"/>
              <a:buFont typeface="Arial"/>
              <a:buChar char="•"/>
              <a:tabLst>
                <a:tab pos="118745" algn="l"/>
              </a:tabLst>
            </a:pPr>
            <a:r>
              <a:rPr dirty="0" sz="2400">
                <a:latin typeface="Times New Roman"/>
                <a:cs typeface="Times New Roman"/>
              </a:rPr>
              <a:t>Footer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→ Copyright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 </a:t>
            </a:r>
            <a:r>
              <a:rPr dirty="0" sz="2400" spc="-10">
                <a:latin typeface="Times New Roman"/>
                <a:cs typeface="Times New Roman"/>
              </a:rPr>
              <a:t>credits.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layout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follows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clean,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minimal,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modern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design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with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 spc="-50"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81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 spc="-50"/>
              <a:t>8</a:t>
            </a:fld>
          </a:p>
        </p:txBody>
      </p:sp>
      <p:sp>
        <p:nvSpPr>
          <p:cNvPr id="8" name="object 8" descr=""/>
          <p:cNvSpPr txBox="1"/>
          <p:nvPr/>
        </p:nvSpPr>
        <p:spPr>
          <a:xfrm>
            <a:off x="638301" y="6609022"/>
            <a:ext cx="5962015" cy="3632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20"/>
              </a:lnSpc>
            </a:pPr>
            <a:r>
              <a:rPr dirty="0" sz="2400">
                <a:latin typeface="Times New Roman"/>
                <a:cs typeface="Times New Roman"/>
              </a:rPr>
              <a:t>centered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profile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card-</a:t>
            </a:r>
            <a:r>
              <a:rPr dirty="0" sz="2400">
                <a:latin typeface="Times New Roman"/>
                <a:cs typeface="Times New Roman"/>
              </a:rPr>
              <a:t>based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content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sections.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90678" rIns="0" bIns="0" rtlCol="0" vert="horz">
            <a:spAutoFit/>
          </a:bodyPr>
          <a:lstStyle/>
          <a:p>
            <a:pPr marL="145415">
              <a:lnSpc>
                <a:spcPct val="100000"/>
              </a:lnSpc>
              <a:spcBef>
                <a:spcPts val="100"/>
              </a:spcBef>
            </a:pPr>
            <a:r>
              <a:rPr dirty="0"/>
              <a:t>FEATURES</a:t>
            </a:r>
            <a:r>
              <a:rPr dirty="0" spc="-25"/>
              <a:t> </a:t>
            </a:r>
            <a:r>
              <a:rPr dirty="0"/>
              <a:t>AND</a:t>
            </a:r>
            <a:r>
              <a:rPr dirty="0" spc="-15"/>
              <a:t> </a:t>
            </a:r>
            <a:r>
              <a:rPr dirty="0" spc="-10"/>
              <a:t>FUNCTIONALITY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833882" y="1653285"/>
            <a:ext cx="7346315" cy="4780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Times New Roman"/>
                <a:cs typeface="Times New Roman"/>
              </a:rPr>
              <a:t>Responsive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design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(works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on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mobile,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tablet,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desktop).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20"/>
              </a:spcBef>
            </a:pP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Profile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photo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integration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for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personalization.</a:t>
            </a:r>
            <a:endParaRPr sz="2400">
              <a:latin typeface="Times New Roman"/>
              <a:cs typeface="Times New Roman"/>
            </a:endParaRPr>
          </a:p>
          <a:p>
            <a:pPr marL="12700" marR="5080">
              <a:lnSpc>
                <a:spcPts val="5760"/>
              </a:lnSpc>
              <a:spcBef>
                <a:spcPts val="670"/>
              </a:spcBef>
            </a:pPr>
            <a:r>
              <a:rPr dirty="0" sz="2400">
                <a:latin typeface="Times New Roman"/>
                <a:cs typeface="Times New Roman"/>
              </a:rPr>
              <a:t>Navigation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bar with active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link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highlighting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while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scrolling. </a:t>
            </a:r>
            <a:r>
              <a:rPr dirty="0" sz="2400">
                <a:latin typeface="Times New Roman"/>
                <a:cs typeface="Times New Roman"/>
              </a:rPr>
              <a:t>Smooth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scrolling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effect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for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better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 spc="-25">
                <a:latin typeface="Times New Roman"/>
                <a:cs typeface="Times New Roman"/>
              </a:rPr>
              <a:t>UX.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210"/>
              </a:spcBef>
            </a:pPr>
            <a:r>
              <a:rPr dirty="0" sz="2400" spc="-10">
                <a:latin typeface="Times New Roman"/>
                <a:cs typeface="Times New Roman"/>
              </a:rPr>
              <a:t>Card-</a:t>
            </a:r>
            <a:r>
              <a:rPr dirty="0" sz="2400">
                <a:latin typeface="Times New Roman"/>
                <a:cs typeface="Times New Roman"/>
              </a:rPr>
              <a:t>style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sections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for</a:t>
            </a:r>
            <a:r>
              <a:rPr dirty="0" sz="2400" spc="-10">
                <a:latin typeface="Times New Roman"/>
                <a:cs typeface="Times New Roman"/>
              </a:rPr>
              <a:t> readability.</a:t>
            </a:r>
            <a:endParaRPr sz="2400">
              <a:latin typeface="Times New Roman"/>
              <a:cs typeface="Times New Roman"/>
            </a:endParaRPr>
          </a:p>
          <a:p>
            <a:pPr marL="12700" marR="1172845">
              <a:lnSpc>
                <a:spcPct val="200000"/>
              </a:lnSpc>
            </a:pPr>
            <a:r>
              <a:rPr dirty="0" sz="2400">
                <a:latin typeface="Times New Roman"/>
                <a:cs typeface="Times New Roman"/>
              </a:rPr>
              <a:t>Clickable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contact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links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(email,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LinkedIn,</a:t>
            </a:r>
            <a:r>
              <a:rPr dirty="0" sz="2400" spc="-10">
                <a:latin typeface="Times New Roman"/>
                <a:cs typeface="Times New Roman"/>
              </a:rPr>
              <a:t> GitHub). </a:t>
            </a:r>
            <a:r>
              <a:rPr dirty="0" sz="2400">
                <a:latin typeface="Times New Roman"/>
                <a:cs typeface="Times New Roman"/>
              </a:rPr>
              <a:t>Simple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lightweight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(no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frameworks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needed)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Konduru Narasimha</dc:creator>
  <dc:title>Face Mask Detection using Convolutional Neural Network (CNN)  </dc:title>
  <dcterms:created xsi:type="dcterms:W3CDTF">2025-09-04T07:21:47Z</dcterms:created>
  <dcterms:modified xsi:type="dcterms:W3CDTF">2025-09-04T07:21:47Z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2025-09-03T00:00:00Z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2025-09-04T00:00:00Z</vt:filetime>
  </property>
  <property fmtid="{D5CDD505-2E9C-101B-9397-08002B2CF9AE}" pid="5" name="Producer">
    <vt:lpwstr>3-Heights(TM) PDF Security Shell 4.8.25.2 (http://www.pdf-tools.com)</vt:lpwstr>
  </property>
</Properties>
</file>