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60" r:id="rId3"/>
    <p:sldId id="273" r:id="rId4"/>
    <p:sldId id="261" r:id="rId5"/>
    <p:sldId id="262" r:id="rId6"/>
    <p:sldId id="275" r:id="rId7"/>
    <p:sldId id="264" r:id="rId8"/>
    <p:sldId id="265" r:id="rId9"/>
    <p:sldId id="266" r:id="rId10"/>
    <p:sldId id="276" r:id="rId11"/>
    <p:sldId id="277" r:id="rId12"/>
    <p:sldId id="282" r:id="rId13"/>
    <p:sldId id="268" r:id="rId14"/>
    <p:sldId id="269" r:id="rId15"/>
    <p:sldId id="270" r:id="rId16"/>
    <p:sldId id="27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B40E14-CB8E-47B3-B748-E33EBB8E26E3}" v="987" dt="2023-02-10T07:34:32.368"/>
    <p1510:client id="{30AACCF7-53A3-4F92-8B39-611227674A09}" v="323" dt="2023-02-11T06:38:11.285"/>
    <p1510:client id="{63551B0D-B808-47EC-B43E-DDA4255D1AC1}" v="840" dt="2023-02-09T02:16:10.603"/>
    <p1510:client id="{63A3B504-C1CE-46A2-86C3-C36D64710875}" v="294" dt="2023-02-24T05:53:29.537"/>
    <p1510:client id="{9ED1DEFB-133A-4E6B-9855-9C4486490C4F}" v="802" dt="2023-02-10T05:55:59.957"/>
    <p1510:client id="{A7EEBEF5-F143-4A55-82B2-92DC017BAC76}" v="83" dt="2023-02-11T09:37:32.0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2/23/2023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2/23/2023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2/23/2023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2/23/2023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2/23/2023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hyperlink" Target="https://www.w3schools.com/css/" TargetMode="External"/><Relationship Id="rId7" Type="http://schemas.openxmlformats.org/officeDocument/2006/relationships/hyperlink" Target="https://stackoverflow.com/" TargetMode="External"/><Relationship Id="rId2" Type="http://schemas.openxmlformats.org/officeDocument/2006/relationships/hyperlink" Target="https://www.w3schools.com/html/" TargetMode="External"/><Relationship Id="rId1" Type="http://schemas.openxmlformats.org/officeDocument/2006/relationships/slideLayout" Target="../slideLayouts/slideLayout6.xml"/><Relationship Id="rId6" Type="http://schemas.openxmlformats.org/officeDocument/2006/relationships/hyperlink" Target="https://www.apachefriends.org/" TargetMode="External"/><Relationship Id="rId5" Type="http://schemas.openxmlformats.org/officeDocument/2006/relationships/hyperlink" Target="https://www.w3schools.com/bootstrap/bootstrap_ver.asp" TargetMode="External"/><Relationship Id="rId4" Type="http://schemas.openxmlformats.org/officeDocument/2006/relationships/hyperlink" Target="https://www.w3schools.com/php/default.asp"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7321845-2050-7B66-E9DC-35EF7AB8EE76}"/>
              </a:ext>
            </a:extLst>
          </p:cNvPr>
          <p:cNvSpPr txBox="1"/>
          <p:nvPr/>
        </p:nvSpPr>
        <p:spPr>
          <a:xfrm>
            <a:off x="4808482" y="2088931"/>
            <a:ext cx="2743200" cy="4571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pic>
        <p:nvPicPr>
          <p:cNvPr id="8" name="Picture 8" descr="Logo, company name&#10;&#10;Description automatically generated">
            <a:extLst>
              <a:ext uri="{FF2B5EF4-FFF2-40B4-BE49-F238E27FC236}">
                <a16:creationId xmlns:a16="http://schemas.microsoft.com/office/drawing/2014/main" id="{EE08C53A-8B49-586A-5E03-E2C0B24FEC5D}"/>
              </a:ext>
            </a:extLst>
          </p:cNvPr>
          <p:cNvPicPr>
            <a:picLocks noChangeAspect="1"/>
          </p:cNvPicPr>
          <p:nvPr/>
        </p:nvPicPr>
        <p:blipFill>
          <a:blip r:embed="rId2"/>
          <a:stretch>
            <a:fillRect/>
          </a:stretch>
        </p:blipFill>
        <p:spPr>
          <a:xfrm>
            <a:off x="4724401" y="1708133"/>
            <a:ext cx="2743200" cy="2180492"/>
          </a:xfrm>
          <a:prstGeom prst="rect">
            <a:avLst/>
          </a:prstGeom>
        </p:spPr>
      </p:pic>
      <p:sp>
        <p:nvSpPr>
          <p:cNvPr id="9" name="TextBox 8">
            <a:extLst>
              <a:ext uri="{FF2B5EF4-FFF2-40B4-BE49-F238E27FC236}">
                <a16:creationId xmlns:a16="http://schemas.microsoft.com/office/drawing/2014/main" id="{E41D15DD-AC3E-743F-CC14-3B08AEF47823}"/>
              </a:ext>
            </a:extLst>
          </p:cNvPr>
          <p:cNvSpPr txBox="1"/>
          <p:nvPr/>
        </p:nvSpPr>
        <p:spPr>
          <a:xfrm>
            <a:off x="2923190" y="361292"/>
            <a:ext cx="635613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b="1">
                <a:cs typeface="Calibri"/>
              </a:rPr>
              <a:t>INTERVIEW EXPERIENCE</a:t>
            </a:r>
            <a:endParaRPr lang="en-US" sz="4800" b="1">
              <a:ea typeface="Calibri"/>
              <a:cs typeface="Calibri"/>
            </a:endParaRPr>
          </a:p>
        </p:txBody>
      </p:sp>
      <p:sp>
        <p:nvSpPr>
          <p:cNvPr id="10" name="TextBox 9">
            <a:extLst>
              <a:ext uri="{FF2B5EF4-FFF2-40B4-BE49-F238E27FC236}">
                <a16:creationId xmlns:a16="http://schemas.microsoft.com/office/drawing/2014/main" id="{0B993396-BDC9-D4CB-A247-5F67783BB752}"/>
              </a:ext>
            </a:extLst>
          </p:cNvPr>
          <p:cNvSpPr txBox="1"/>
          <p:nvPr/>
        </p:nvSpPr>
        <p:spPr>
          <a:xfrm>
            <a:off x="3809999" y="3547241"/>
            <a:ext cx="4464268"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cs typeface="Calibri"/>
              </a:rPr>
              <a:t>Sai Chandra   -208R1A66G4</a:t>
            </a:r>
          </a:p>
          <a:p>
            <a:r>
              <a:rPr lang="en-US" sz="2800" b="1">
                <a:cs typeface="Calibri"/>
              </a:rPr>
              <a:t>Naveen           -208R1A66E6</a:t>
            </a:r>
            <a:endParaRPr lang="en-US" sz="2800" b="1">
              <a:ea typeface="Calibri"/>
              <a:cs typeface="Calibri"/>
            </a:endParaRPr>
          </a:p>
          <a:p>
            <a:r>
              <a:rPr lang="en-US" sz="2800" b="1">
                <a:cs typeface="Calibri"/>
              </a:rPr>
              <a:t>Vinay               -208R1A66F1</a:t>
            </a:r>
            <a:endParaRPr lang="en-US" sz="2800" b="1">
              <a:ea typeface="Calibri"/>
              <a:cs typeface="Calibri"/>
            </a:endParaRPr>
          </a:p>
          <a:p>
            <a:r>
              <a:rPr lang="en-US" sz="2800" b="1">
                <a:cs typeface="Calibri"/>
              </a:rPr>
              <a:t>Pavan Kumar  -208R1A66H8</a:t>
            </a:r>
            <a:endParaRPr lang="en-US" sz="2800" b="1">
              <a:ea typeface="Calibri"/>
              <a:cs typeface="Calibri"/>
            </a:endParaRPr>
          </a:p>
        </p:txBody>
      </p:sp>
      <p:sp>
        <p:nvSpPr>
          <p:cNvPr id="11" name="TextBox 10">
            <a:extLst>
              <a:ext uri="{FF2B5EF4-FFF2-40B4-BE49-F238E27FC236}">
                <a16:creationId xmlns:a16="http://schemas.microsoft.com/office/drawing/2014/main" id="{76ADEFBC-45F9-7281-97D6-238B7ECDB3A9}"/>
              </a:ext>
            </a:extLst>
          </p:cNvPr>
          <p:cNvSpPr txBox="1"/>
          <p:nvPr/>
        </p:nvSpPr>
        <p:spPr>
          <a:xfrm>
            <a:off x="381001" y="5360276"/>
            <a:ext cx="11598163"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a:ea typeface="+mn-lt"/>
                <a:cs typeface="+mn-lt"/>
              </a:rPr>
              <a:t>Department of </a:t>
            </a:r>
            <a:r>
              <a:rPr lang="en-US" sz="4000">
                <a:ea typeface="+mn-lt"/>
                <a:cs typeface="+mn-lt"/>
              </a:rPr>
              <a:t>Computer</a:t>
            </a:r>
            <a:r>
              <a:rPr lang="en-US" sz="3600">
                <a:ea typeface="+mn-lt"/>
                <a:cs typeface="+mn-lt"/>
              </a:rPr>
              <a:t> Science and Engineering (AI &amp; ML)</a:t>
            </a:r>
            <a:endParaRPr lang="en-US" sz="3600">
              <a:cs typeface="Calibri"/>
            </a:endParaRPr>
          </a:p>
          <a:p>
            <a:r>
              <a:rPr lang="en-US" sz="3600">
                <a:ea typeface="+mn-lt"/>
                <a:cs typeface="+mn-lt"/>
              </a:rPr>
              <a:t>                    CMR Engineering College, Hyderabad</a:t>
            </a:r>
            <a:endParaRPr lang="en-US" sz="3600">
              <a:cs typeface="Calibri"/>
            </a:endParaRPr>
          </a:p>
          <a:p>
            <a:pPr algn="l"/>
            <a:endParaRPr lang="en-US" sz="3600">
              <a:cs typeface="Calibri"/>
            </a:endParaRPr>
          </a:p>
        </p:txBody>
      </p:sp>
      <p:sp>
        <p:nvSpPr>
          <p:cNvPr id="2" name="TextBox 1">
            <a:extLst>
              <a:ext uri="{FF2B5EF4-FFF2-40B4-BE49-F238E27FC236}">
                <a16:creationId xmlns:a16="http://schemas.microsoft.com/office/drawing/2014/main" id="{1796EB88-CC0D-FAE1-2516-75D8FA07F472}"/>
              </a:ext>
            </a:extLst>
          </p:cNvPr>
          <p:cNvSpPr txBox="1"/>
          <p:nvPr/>
        </p:nvSpPr>
        <p:spPr>
          <a:xfrm>
            <a:off x="3809998" y="1202120"/>
            <a:ext cx="474016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ea typeface="Calibri"/>
                <a:cs typeface="Calibri"/>
              </a:rPr>
              <a:t>Team id : 662024-MI044</a:t>
            </a:r>
          </a:p>
        </p:txBody>
      </p:sp>
    </p:spTree>
    <p:extLst>
      <p:ext uri="{BB962C8B-B14F-4D97-AF65-F5344CB8AC3E}">
        <p14:creationId xmlns:p14="http://schemas.microsoft.com/office/powerpoint/2010/main" val="33215341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A768C1-2830-CED2-3B5D-60E970CF298E}"/>
              </a:ext>
            </a:extLst>
          </p:cNvPr>
          <p:cNvSpPr txBox="1"/>
          <p:nvPr/>
        </p:nvSpPr>
        <p:spPr>
          <a:xfrm>
            <a:off x="3645775" y="2187465"/>
            <a:ext cx="2743200" cy="4571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pic>
        <p:nvPicPr>
          <p:cNvPr id="4" name="Picture 4" descr="Graphical user interface, text, application, email&#10;&#10;Description automatically generated">
            <a:extLst>
              <a:ext uri="{FF2B5EF4-FFF2-40B4-BE49-F238E27FC236}">
                <a16:creationId xmlns:a16="http://schemas.microsoft.com/office/drawing/2014/main" id="{3C1EE28E-A760-B8CB-7F41-A7BF464A44C0}"/>
              </a:ext>
            </a:extLst>
          </p:cNvPr>
          <p:cNvPicPr>
            <a:picLocks noChangeAspect="1"/>
          </p:cNvPicPr>
          <p:nvPr/>
        </p:nvPicPr>
        <p:blipFill>
          <a:blip r:embed="rId2"/>
          <a:stretch>
            <a:fillRect/>
          </a:stretch>
        </p:blipFill>
        <p:spPr>
          <a:xfrm>
            <a:off x="717332" y="1393665"/>
            <a:ext cx="10520853" cy="4950912"/>
          </a:xfrm>
          <a:prstGeom prst="rect">
            <a:avLst/>
          </a:prstGeom>
        </p:spPr>
      </p:pic>
      <p:sp>
        <p:nvSpPr>
          <p:cNvPr id="5" name="TextBox 4">
            <a:extLst>
              <a:ext uri="{FF2B5EF4-FFF2-40B4-BE49-F238E27FC236}">
                <a16:creationId xmlns:a16="http://schemas.microsoft.com/office/drawing/2014/main" id="{6B1C8390-360A-7CA8-7A17-7DC5A2DD1537}"/>
              </a:ext>
            </a:extLst>
          </p:cNvPr>
          <p:cNvSpPr txBox="1"/>
          <p:nvPr/>
        </p:nvSpPr>
        <p:spPr>
          <a:xfrm>
            <a:off x="512379" y="512379"/>
            <a:ext cx="27432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cs typeface="Calibri"/>
              </a:rPr>
              <a:t>Home page:</a:t>
            </a:r>
          </a:p>
        </p:txBody>
      </p:sp>
    </p:spTree>
    <p:extLst>
      <p:ext uri="{BB962C8B-B14F-4D97-AF65-F5344CB8AC3E}">
        <p14:creationId xmlns:p14="http://schemas.microsoft.com/office/powerpoint/2010/main" val="105722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F5892F-9197-B50E-0F9E-9D2695BF17E0}"/>
              </a:ext>
            </a:extLst>
          </p:cNvPr>
          <p:cNvSpPr txBox="1"/>
          <p:nvPr/>
        </p:nvSpPr>
        <p:spPr>
          <a:xfrm>
            <a:off x="3429000" y="2443655"/>
            <a:ext cx="2743200" cy="4571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pic>
        <p:nvPicPr>
          <p:cNvPr id="3" name="Picture 3" descr="Graphical user interface, application&#10;&#10;Description automatically generated">
            <a:extLst>
              <a:ext uri="{FF2B5EF4-FFF2-40B4-BE49-F238E27FC236}">
                <a16:creationId xmlns:a16="http://schemas.microsoft.com/office/drawing/2014/main" id="{BFCFF4A6-9A7E-7734-6A2E-44CA3F91F341}"/>
              </a:ext>
            </a:extLst>
          </p:cNvPr>
          <p:cNvPicPr>
            <a:picLocks noChangeAspect="1"/>
          </p:cNvPicPr>
          <p:nvPr/>
        </p:nvPicPr>
        <p:blipFill>
          <a:blip r:embed="rId2"/>
          <a:stretch>
            <a:fillRect/>
          </a:stretch>
        </p:blipFill>
        <p:spPr>
          <a:xfrm>
            <a:off x="809297" y="1373544"/>
            <a:ext cx="10744199" cy="4951740"/>
          </a:xfrm>
          <a:prstGeom prst="rect">
            <a:avLst/>
          </a:prstGeom>
        </p:spPr>
      </p:pic>
      <p:sp>
        <p:nvSpPr>
          <p:cNvPr id="4" name="TextBox 3">
            <a:extLst>
              <a:ext uri="{FF2B5EF4-FFF2-40B4-BE49-F238E27FC236}">
                <a16:creationId xmlns:a16="http://schemas.microsoft.com/office/drawing/2014/main" id="{BB335F99-2A93-8048-DEDE-F68BA81D3870}"/>
              </a:ext>
            </a:extLst>
          </p:cNvPr>
          <p:cNvSpPr txBox="1"/>
          <p:nvPr/>
        </p:nvSpPr>
        <p:spPr>
          <a:xfrm>
            <a:off x="302172" y="315310"/>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cs typeface="Calibri"/>
              </a:rPr>
              <a:t>Login page:</a:t>
            </a:r>
          </a:p>
        </p:txBody>
      </p:sp>
    </p:spTree>
    <p:extLst>
      <p:ext uri="{BB962C8B-B14F-4D97-AF65-F5344CB8AC3E}">
        <p14:creationId xmlns:p14="http://schemas.microsoft.com/office/powerpoint/2010/main" val="1182202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CC0AD9-3AAB-D6E5-EA35-9A7EB55295FA}"/>
              </a:ext>
            </a:extLst>
          </p:cNvPr>
          <p:cNvSpPr txBox="1"/>
          <p:nvPr/>
        </p:nvSpPr>
        <p:spPr>
          <a:xfrm>
            <a:off x="3133396" y="2561896"/>
            <a:ext cx="2743200" cy="4571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pic>
        <p:nvPicPr>
          <p:cNvPr id="3" name="Picture 3">
            <a:extLst>
              <a:ext uri="{FF2B5EF4-FFF2-40B4-BE49-F238E27FC236}">
                <a16:creationId xmlns:a16="http://schemas.microsoft.com/office/drawing/2014/main" id="{D076F095-8669-F0FE-80D9-FBCA70BEB978}"/>
              </a:ext>
            </a:extLst>
          </p:cNvPr>
          <p:cNvPicPr>
            <a:picLocks noChangeAspect="1"/>
          </p:cNvPicPr>
          <p:nvPr/>
        </p:nvPicPr>
        <p:blipFill>
          <a:blip r:embed="rId2"/>
          <a:stretch>
            <a:fillRect/>
          </a:stretch>
        </p:blipFill>
        <p:spPr>
          <a:xfrm>
            <a:off x="809297" y="2271549"/>
            <a:ext cx="10468302" cy="2617074"/>
          </a:xfrm>
          <a:prstGeom prst="rect">
            <a:avLst/>
          </a:prstGeom>
        </p:spPr>
      </p:pic>
      <p:sp>
        <p:nvSpPr>
          <p:cNvPr id="4" name="TextBox 3">
            <a:extLst>
              <a:ext uri="{FF2B5EF4-FFF2-40B4-BE49-F238E27FC236}">
                <a16:creationId xmlns:a16="http://schemas.microsoft.com/office/drawing/2014/main" id="{E809617F-AA44-A464-6921-912EC04EDFB7}"/>
              </a:ext>
            </a:extLst>
          </p:cNvPr>
          <p:cNvSpPr txBox="1"/>
          <p:nvPr/>
        </p:nvSpPr>
        <p:spPr>
          <a:xfrm>
            <a:off x="926224" y="709448"/>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b="1">
                <a:cs typeface="Calibri"/>
              </a:rPr>
              <a:t>Search:</a:t>
            </a:r>
          </a:p>
        </p:txBody>
      </p:sp>
    </p:spTree>
    <p:extLst>
      <p:ext uri="{BB962C8B-B14F-4D97-AF65-F5344CB8AC3E}">
        <p14:creationId xmlns:p14="http://schemas.microsoft.com/office/powerpoint/2010/main" val="3552067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66A25-725E-DB68-7BD7-183378ACB9C2}"/>
              </a:ext>
            </a:extLst>
          </p:cNvPr>
          <p:cNvSpPr>
            <a:spLocks noGrp="1"/>
          </p:cNvSpPr>
          <p:nvPr>
            <p:ph type="title"/>
          </p:nvPr>
        </p:nvSpPr>
        <p:spPr>
          <a:xfrm>
            <a:off x="1114096" y="982607"/>
            <a:ext cx="10515600" cy="1325563"/>
          </a:xfrm>
        </p:spPr>
        <p:txBody>
          <a:bodyPr/>
          <a:lstStyle/>
          <a:p>
            <a:r>
              <a:rPr lang="en-US">
                <a:ea typeface="Calibri Light"/>
                <a:cs typeface="Calibri Light"/>
              </a:rPr>
              <a:t>Conclusion:</a:t>
            </a:r>
            <a:endParaRPr lang="en-US"/>
          </a:p>
        </p:txBody>
      </p:sp>
      <p:sp>
        <p:nvSpPr>
          <p:cNvPr id="3" name="TextBox 2">
            <a:extLst>
              <a:ext uri="{FF2B5EF4-FFF2-40B4-BE49-F238E27FC236}">
                <a16:creationId xmlns:a16="http://schemas.microsoft.com/office/drawing/2014/main" id="{A13CC38F-2AE3-001E-6B99-0BA4B59A4DD4}"/>
              </a:ext>
            </a:extLst>
          </p:cNvPr>
          <p:cNvSpPr txBox="1"/>
          <p:nvPr/>
        </p:nvSpPr>
        <p:spPr>
          <a:xfrm>
            <a:off x="972207" y="2331982"/>
            <a:ext cx="10652234" cy="446705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150000"/>
              </a:lnSpc>
            </a:pPr>
            <a:r>
              <a:rPr lang="en-US" sz="2400"/>
              <a:t>Our project is a reliable and Self developing site, where the only inputs are from the users in the form of questions and answers. Generally, preparing for an interview might confuse few people and I would suggest this site could be Every helpful during this time. We made an all0in-one site where all the essential and required questions related to interview preparation, technical questions, aptitude questions, general questions </a:t>
            </a:r>
            <a:r>
              <a:rPr lang="en-US" sz="2400" err="1"/>
              <a:t>etc</a:t>
            </a:r>
            <a:r>
              <a:rPr lang="en-US" sz="2400"/>
              <a:t> can be posted as well as answered. This portal can act as a compilation of all the queries an aspirant may get while preparing for an interview.</a:t>
            </a:r>
            <a:endParaRPr lang="en-US" sz="2400">
              <a:ea typeface="Calibri"/>
              <a:cs typeface="Calibri"/>
            </a:endParaRPr>
          </a:p>
          <a:p>
            <a:pPr algn="just">
              <a:lnSpc>
                <a:spcPct val="150000"/>
              </a:lnSpc>
            </a:pPr>
            <a:endParaRPr lang="en-US" sz="2400">
              <a:latin typeface="tim"/>
              <a:ea typeface="Calibri"/>
              <a:cs typeface="Calibri"/>
            </a:endParaRPr>
          </a:p>
        </p:txBody>
      </p:sp>
      <p:pic>
        <p:nvPicPr>
          <p:cNvPr id="5" name="Picture 8" descr="Logo, company name&#10;&#10;Description automatically generated">
            <a:extLst>
              <a:ext uri="{FF2B5EF4-FFF2-40B4-BE49-F238E27FC236}">
                <a16:creationId xmlns:a16="http://schemas.microsoft.com/office/drawing/2014/main" id="{6D98FC67-4CC4-B919-4A3E-4E7160D45119}"/>
              </a:ext>
            </a:extLst>
          </p:cNvPr>
          <p:cNvPicPr>
            <a:picLocks noChangeAspect="1"/>
          </p:cNvPicPr>
          <p:nvPr/>
        </p:nvPicPr>
        <p:blipFill>
          <a:blip r:embed="rId2"/>
          <a:stretch>
            <a:fillRect/>
          </a:stretch>
        </p:blipFill>
        <p:spPr>
          <a:xfrm>
            <a:off x="9191297" y="131582"/>
            <a:ext cx="2743200" cy="2180492"/>
          </a:xfrm>
          <a:prstGeom prst="rect">
            <a:avLst/>
          </a:prstGeom>
        </p:spPr>
      </p:pic>
    </p:spTree>
    <p:extLst>
      <p:ext uri="{BB962C8B-B14F-4D97-AF65-F5344CB8AC3E}">
        <p14:creationId xmlns:p14="http://schemas.microsoft.com/office/powerpoint/2010/main" val="30819037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FFD1A-4E14-99AB-315E-508773CC6004}"/>
              </a:ext>
            </a:extLst>
          </p:cNvPr>
          <p:cNvSpPr>
            <a:spLocks noGrp="1"/>
          </p:cNvSpPr>
          <p:nvPr>
            <p:ph type="title"/>
          </p:nvPr>
        </p:nvSpPr>
        <p:spPr>
          <a:xfrm>
            <a:off x="680543" y="772400"/>
            <a:ext cx="10515600" cy="1325563"/>
          </a:xfrm>
        </p:spPr>
        <p:txBody>
          <a:bodyPr/>
          <a:lstStyle/>
          <a:p>
            <a:r>
              <a:rPr lang="en-US">
                <a:ea typeface="Calibri Light"/>
                <a:cs typeface="Calibri Light"/>
              </a:rPr>
              <a:t>Future enhancement:</a:t>
            </a:r>
          </a:p>
        </p:txBody>
      </p:sp>
      <p:sp>
        <p:nvSpPr>
          <p:cNvPr id="3" name="TextBox 2">
            <a:extLst>
              <a:ext uri="{FF2B5EF4-FFF2-40B4-BE49-F238E27FC236}">
                <a16:creationId xmlns:a16="http://schemas.microsoft.com/office/drawing/2014/main" id="{8D34AAFE-BD72-8137-97E2-6BAFF24395B8}"/>
              </a:ext>
            </a:extLst>
          </p:cNvPr>
          <p:cNvSpPr txBox="1"/>
          <p:nvPr/>
        </p:nvSpPr>
        <p:spPr>
          <a:xfrm>
            <a:off x="6187965" y="1241534"/>
            <a:ext cx="2743200" cy="4571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4" name="TextBox 3">
            <a:extLst>
              <a:ext uri="{FF2B5EF4-FFF2-40B4-BE49-F238E27FC236}">
                <a16:creationId xmlns:a16="http://schemas.microsoft.com/office/drawing/2014/main" id="{F6004150-546E-70C2-2CBD-4E4A38EDB33E}"/>
              </a:ext>
            </a:extLst>
          </p:cNvPr>
          <p:cNvSpPr txBox="1"/>
          <p:nvPr/>
        </p:nvSpPr>
        <p:spPr>
          <a:xfrm>
            <a:off x="578070" y="2496204"/>
            <a:ext cx="10376336"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sz="2400">
                <a:ea typeface="+mn-lt"/>
                <a:cs typeface="+mn-lt"/>
              </a:rPr>
              <a:t>Notifications : Further, notifications related to company placements, dates, internship, company drive updates </a:t>
            </a:r>
            <a:r>
              <a:rPr lang="en-US" sz="2400" err="1">
                <a:ea typeface="+mn-lt"/>
                <a:cs typeface="+mn-lt"/>
              </a:rPr>
              <a:t>etc..can</a:t>
            </a:r>
            <a:r>
              <a:rPr lang="en-US" sz="2400">
                <a:ea typeface="+mn-lt"/>
                <a:cs typeface="+mn-lt"/>
              </a:rPr>
              <a:t> be posted.</a:t>
            </a:r>
          </a:p>
          <a:p>
            <a:pPr marL="285750" indent="-285750" algn="just">
              <a:buFont typeface="Arial"/>
              <a:buChar char="•"/>
            </a:pPr>
            <a:r>
              <a:rPr lang="en-US" sz="2400">
                <a:ea typeface="+mn-lt"/>
                <a:cs typeface="+mn-lt"/>
              </a:rPr>
              <a:t>Spaces : With-in the website users with same interest can form their own community or team space.</a:t>
            </a:r>
            <a:endParaRPr lang="en-US" sz="2400">
              <a:cs typeface="Calibri"/>
            </a:endParaRPr>
          </a:p>
          <a:p>
            <a:pPr marL="285750" indent="-285750" algn="just">
              <a:buFont typeface="Arial"/>
              <a:buChar char="•"/>
            </a:pPr>
            <a:r>
              <a:rPr lang="en-US" sz="2400">
                <a:ea typeface="Calibri"/>
                <a:cs typeface="Calibri"/>
              </a:rPr>
              <a:t>Linking to other social Accounts : Users can be further be linked with their other social accounts like  </a:t>
            </a:r>
            <a:r>
              <a:rPr lang="en-US" sz="2400">
                <a:ea typeface="+mn-lt"/>
                <a:cs typeface="+mn-lt"/>
              </a:rPr>
              <a:t>LinkedIn</a:t>
            </a:r>
            <a:r>
              <a:rPr lang="en-US" sz="2400">
                <a:ea typeface="Calibri"/>
                <a:cs typeface="Calibri"/>
              </a:rPr>
              <a:t> ,Facebook , twitter etc.</a:t>
            </a:r>
            <a:br>
              <a:rPr lang="en-US" sz="2400">
                <a:ea typeface="Calibri"/>
                <a:cs typeface="Calibri"/>
              </a:rPr>
            </a:br>
            <a:br>
              <a:rPr lang="en-US" sz="2400">
                <a:ea typeface="Calibri"/>
                <a:cs typeface="Calibri"/>
              </a:rPr>
            </a:br>
            <a:endParaRPr lang="en-US" sz="2400">
              <a:ea typeface="Calibri"/>
              <a:cs typeface="Calibri"/>
            </a:endParaRPr>
          </a:p>
          <a:p>
            <a:pPr algn="just"/>
            <a:endParaRPr lang="en-US" sz="2400">
              <a:ea typeface="Calibri"/>
              <a:cs typeface="Calibri"/>
            </a:endParaRPr>
          </a:p>
        </p:txBody>
      </p:sp>
      <p:pic>
        <p:nvPicPr>
          <p:cNvPr id="6" name="Picture 8" descr="Logo, company name&#10;&#10;Description automatically generated">
            <a:extLst>
              <a:ext uri="{FF2B5EF4-FFF2-40B4-BE49-F238E27FC236}">
                <a16:creationId xmlns:a16="http://schemas.microsoft.com/office/drawing/2014/main" id="{3D9EFBB4-0182-66E7-9C6D-2513D6685B1F}"/>
              </a:ext>
            </a:extLst>
          </p:cNvPr>
          <p:cNvPicPr>
            <a:picLocks noChangeAspect="1"/>
          </p:cNvPicPr>
          <p:nvPr/>
        </p:nvPicPr>
        <p:blipFill>
          <a:blip r:embed="rId2"/>
          <a:stretch>
            <a:fillRect/>
          </a:stretch>
        </p:blipFill>
        <p:spPr>
          <a:xfrm>
            <a:off x="9273347" y="323941"/>
            <a:ext cx="2743200" cy="2180492"/>
          </a:xfrm>
          <a:prstGeom prst="rect">
            <a:avLst/>
          </a:prstGeom>
        </p:spPr>
      </p:pic>
    </p:spTree>
    <p:extLst>
      <p:ext uri="{BB962C8B-B14F-4D97-AF65-F5344CB8AC3E}">
        <p14:creationId xmlns:p14="http://schemas.microsoft.com/office/powerpoint/2010/main" val="18700155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DBF5A-3668-E10C-5D30-0678E63EF99D}"/>
              </a:ext>
            </a:extLst>
          </p:cNvPr>
          <p:cNvSpPr>
            <a:spLocks noGrp="1"/>
          </p:cNvSpPr>
          <p:nvPr>
            <p:ph type="title"/>
          </p:nvPr>
        </p:nvSpPr>
        <p:spPr/>
        <p:txBody>
          <a:bodyPr/>
          <a:lstStyle/>
          <a:p>
            <a:r>
              <a:rPr lang="en-US">
                <a:ea typeface="Calibri Light"/>
                <a:cs typeface="Calibri Light"/>
              </a:rPr>
              <a:t>References:</a:t>
            </a:r>
          </a:p>
        </p:txBody>
      </p:sp>
      <p:sp>
        <p:nvSpPr>
          <p:cNvPr id="3" name="TextBox 2">
            <a:extLst>
              <a:ext uri="{FF2B5EF4-FFF2-40B4-BE49-F238E27FC236}">
                <a16:creationId xmlns:a16="http://schemas.microsoft.com/office/drawing/2014/main" id="{C5310FE3-7493-B84F-786D-8FAB51C0C477}"/>
              </a:ext>
            </a:extLst>
          </p:cNvPr>
          <p:cNvSpPr txBox="1"/>
          <p:nvPr/>
        </p:nvSpPr>
        <p:spPr>
          <a:xfrm>
            <a:off x="834256" y="1491155"/>
            <a:ext cx="10205547"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endParaRPr lang="en-US" sz="2400">
              <a:ea typeface="Calibri"/>
              <a:cs typeface="Calibri"/>
            </a:endParaRPr>
          </a:p>
          <a:p>
            <a:pPr marL="285750" indent="-285750">
              <a:lnSpc>
                <a:spcPct val="150000"/>
              </a:lnSpc>
              <a:buFont typeface="Arial"/>
              <a:buChar char="•"/>
            </a:pPr>
            <a:r>
              <a:rPr lang="en-US" sz="2400">
                <a:ea typeface="+mn-lt"/>
                <a:cs typeface="+mn-lt"/>
                <a:hlinkClick r:id="rId2"/>
              </a:rPr>
              <a:t>https://www.w3schools.com/html/</a:t>
            </a:r>
            <a:endParaRPr lang="en-US" sz="2400">
              <a:ea typeface="Calibri"/>
              <a:cs typeface="Calibri"/>
            </a:endParaRPr>
          </a:p>
          <a:p>
            <a:pPr marL="285750" indent="-285750">
              <a:lnSpc>
                <a:spcPct val="150000"/>
              </a:lnSpc>
              <a:buFont typeface="Arial"/>
              <a:buChar char="•"/>
            </a:pPr>
            <a:r>
              <a:rPr lang="en-US" sz="2400">
                <a:ea typeface="+mn-lt"/>
                <a:cs typeface="+mn-lt"/>
                <a:hlinkClick r:id="rId3"/>
              </a:rPr>
              <a:t>https://www.w3schools.com/css/</a:t>
            </a:r>
            <a:endParaRPr lang="en-US" sz="2400">
              <a:ea typeface="Calibri"/>
              <a:cs typeface="Calibri"/>
            </a:endParaRPr>
          </a:p>
          <a:p>
            <a:pPr marL="285750" indent="-285750">
              <a:lnSpc>
                <a:spcPct val="150000"/>
              </a:lnSpc>
              <a:buFont typeface="Arial"/>
              <a:buChar char="•"/>
            </a:pPr>
            <a:r>
              <a:rPr lang="en-US" sz="2400">
                <a:ea typeface="+mn-lt"/>
                <a:cs typeface="+mn-lt"/>
                <a:hlinkClick r:id="rId4"/>
              </a:rPr>
              <a:t>https://www.w3schools.com/php/default.asp</a:t>
            </a:r>
            <a:endParaRPr lang="en-US" sz="2400">
              <a:ea typeface="Calibri"/>
              <a:cs typeface="Calibri"/>
            </a:endParaRPr>
          </a:p>
          <a:p>
            <a:pPr marL="285750" indent="-285750">
              <a:lnSpc>
                <a:spcPct val="150000"/>
              </a:lnSpc>
              <a:buFont typeface="Arial"/>
              <a:buChar char="•"/>
            </a:pPr>
            <a:r>
              <a:rPr lang="en-US" sz="2400">
                <a:ea typeface="+mn-lt"/>
                <a:cs typeface="+mn-lt"/>
                <a:hlinkClick r:id="rId5"/>
              </a:rPr>
              <a:t>https://www.w3schools.com/bootstrap/bootstrap_ver.asp</a:t>
            </a:r>
            <a:endParaRPr lang="en-US" sz="2400">
              <a:ea typeface="Calibri"/>
              <a:cs typeface="Calibri"/>
            </a:endParaRPr>
          </a:p>
          <a:p>
            <a:pPr marL="285750" indent="-285750">
              <a:lnSpc>
                <a:spcPct val="150000"/>
              </a:lnSpc>
              <a:buFont typeface="Arial"/>
              <a:buChar char="•"/>
            </a:pPr>
            <a:r>
              <a:rPr lang="en-US" sz="2400">
                <a:ea typeface="+mn-lt"/>
                <a:cs typeface="+mn-lt"/>
                <a:hlinkClick r:id="rId6"/>
              </a:rPr>
              <a:t>https://www.apachefriends.org/</a:t>
            </a:r>
            <a:endParaRPr lang="en-US" sz="2400">
              <a:ea typeface="Calibri"/>
              <a:cs typeface="Calibri"/>
            </a:endParaRPr>
          </a:p>
          <a:p>
            <a:pPr marL="285750" indent="-285750">
              <a:lnSpc>
                <a:spcPct val="150000"/>
              </a:lnSpc>
              <a:buFont typeface="Arial"/>
              <a:buChar char="•"/>
            </a:pPr>
            <a:r>
              <a:rPr lang="en-US" sz="2400">
                <a:ea typeface="+mn-lt"/>
                <a:cs typeface="+mn-lt"/>
                <a:hlinkClick r:id="rId7"/>
              </a:rPr>
              <a:t>https://stackoverflow.com/</a:t>
            </a:r>
            <a:endParaRPr lang="en-US" sz="2400">
              <a:ea typeface="Calibri" panose="020F0502020204030204"/>
              <a:cs typeface="Calibri" panose="020F0502020204030204"/>
            </a:endParaRPr>
          </a:p>
          <a:p>
            <a:pPr algn="just"/>
            <a:endParaRPr lang="en-US"/>
          </a:p>
          <a:p>
            <a:endParaRPr lang="en-US">
              <a:ea typeface="Calibri"/>
              <a:cs typeface="Calibri"/>
            </a:endParaRPr>
          </a:p>
        </p:txBody>
      </p:sp>
      <p:pic>
        <p:nvPicPr>
          <p:cNvPr id="5" name="Picture 8" descr="Logo, company name&#10;&#10;Description automatically generated">
            <a:extLst>
              <a:ext uri="{FF2B5EF4-FFF2-40B4-BE49-F238E27FC236}">
                <a16:creationId xmlns:a16="http://schemas.microsoft.com/office/drawing/2014/main" id="{928200CD-B619-225E-332F-50C3ADDD81D6}"/>
              </a:ext>
            </a:extLst>
          </p:cNvPr>
          <p:cNvPicPr>
            <a:picLocks noChangeAspect="1"/>
          </p:cNvPicPr>
          <p:nvPr/>
        </p:nvPicPr>
        <p:blipFill>
          <a:blip r:embed="rId8"/>
          <a:stretch>
            <a:fillRect/>
          </a:stretch>
        </p:blipFill>
        <p:spPr>
          <a:xfrm>
            <a:off x="9270125" y="-39211"/>
            <a:ext cx="2743200" cy="2180492"/>
          </a:xfrm>
          <a:prstGeom prst="rect">
            <a:avLst/>
          </a:prstGeom>
        </p:spPr>
      </p:pic>
    </p:spTree>
    <p:extLst>
      <p:ext uri="{BB962C8B-B14F-4D97-AF65-F5344CB8AC3E}">
        <p14:creationId xmlns:p14="http://schemas.microsoft.com/office/powerpoint/2010/main" val="24630194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CBE775-44AD-CD64-80DD-4E719B8DB92B}"/>
              </a:ext>
            </a:extLst>
          </p:cNvPr>
          <p:cNvSpPr txBox="1"/>
          <p:nvPr/>
        </p:nvSpPr>
        <p:spPr>
          <a:xfrm>
            <a:off x="3297621" y="2134914"/>
            <a:ext cx="6700343"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800">
                <a:ea typeface="Calibri"/>
                <a:cs typeface="Calibri"/>
              </a:rPr>
              <a:t>Thank you</a:t>
            </a:r>
          </a:p>
        </p:txBody>
      </p:sp>
      <p:pic>
        <p:nvPicPr>
          <p:cNvPr id="4" name="Picture 8" descr="Logo, company name&#10;&#10;Description automatically generated">
            <a:extLst>
              <a:ext uri="{FF2B5EF4-FFF2-40B4-BE49-F238E27FC236}">
                <a16:creationId xmlns:a16="http://schemas.microsoft.com/office/drawing/2014/main" id="{2181184F-30EC-7BFD-FB91-3CE181CD64AD}"/>
              </a:ext>
            </a:extLst>
          </p:cNvPr>
          <p:cNvPicPr>
            <a:picLocks noChangeAspect="1"/>
          </p:cNvPicPr>
          <p:nvPr/>
        </p:nvPicPr>
        <p:blipFill>
          <a:blip r:embed="rId2"/>
          <a:stretch>
            <a:fillRect/>
          </a:stretch>
        </p:blipFill>
        <p:spPr>
          <a:xfrm>
            <a:off x="9270125" y="-39211"/>
            <a:ext cx="2743200" cy="2180492"/>
          </a:xfrm>
          <a:prstGeom prst="rect">
            <a:avLst/>
          </a:prstGeom>
        </p:spPr>
      </p:pic>
      <p:sp>
        <p:nvSpPr>
          <p:cNvPr id="5" name="TextBox 4">
            <a:extLst>
              <a:ext uri="{FF2B5EF4-FFF2-40B4-BE49-F238E27FC236}">
                <a16:creationId xmlns:a16="http://schemas.microsoft.com/office/drawing/2014/main" id="{78C9585E-5DBE-F1AE-1333-CE5841298A3F}"/>
              </a:ext>
            </a:extLst>
          </p:cNvPr>
          <p:cNvSpPr txBox="1"/>
          <p:nvPr/>
        </p:nvSpPr>
        <p:spPr>
          <a:xfrm>
            <a:off x="7370379" y="5123793"/>
            <a:ext cx="2743200" cy="4571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Tree>
    <p:extLst>
      <p:ext uri="{BB962C8B-B14F-4D97-AF65-F5344CB8AC3E}">
        <p14:creationId xmlns:p14="http://schemas.microsoft.com/office/powerpoint/2010/main" val="505349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CED674-7398-684C-5C6F-2904B198D8E5}"/>
              </a:ext>
            </a:extLst>
          </p:cNvPr>
          <p:cNvSpPr txBox="1"/>
          <p:nvPr/>
        </p:nvSpPr>
        <p:spPr>
          <a:xfrm>
            <a:off x="1057603" y="1287518"/>
            <a:ext cx="7958958" cy="60016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ea typeface="+mn-lt"/>
                <a:cs typeface="+mn-lt"/>
              </a:rPr>
              <a:t>•Introduction</a:t>
            </a:r>
            <a:endParaRPr lang="en-US" sz="3200">
              <a:ea typeface="Calibri"/>
              <a:cs typeface="Calibri"/>
            </a:endParaRPr>
          </a:p>
          <a:p>
            <a:r>
              <a:rPr lang="en-US" sz="3200">
                <a:ea typeface="+mn-lt"/>
                <a:cs typeface="+mn-lt"/>
              </a:rPr>
              <a:t>•Abstract</a:t>
            </a:r>
            <a:endParaRPr lang="en-US" sz="3200">
              <a:ea typeface="Calibri"/>
              <a:cs typeface="Calibri"/>
            </a:endParaRPr>
          </a:p>
          <a:p>
            <a:r>
              <a:rPr lang="en-US" sz="3200">
                <a:ea typeface="+mn-lt"/>
                <a:cs typeface="+mn-lt"/>
              </a:rPr>
              <a:t>•Literature Survey</a:t>
            </a:r>
            <a:endParaRPr lang="en-US" sz="3200">
              <a:ea typeface="Calibri"/>
              <a:cs typeface="Calibri"/>
            </a:endParaRPr>
          </a:p>
          <a:p>
            <a:r>
              <a:rPr lang="en-US" sz="3200">
                <a:ea typeface="+mn-lt"/>
                <a:cs typeface="+mn-lt"/>
              </a:rPr>
              <a:t>•Software Requirement Specification</a:t>
            </a:r>
            <a:endParaRPr lang="en-US" sz="3200">
              <a:ea typeface="Calibri"/>
              <a:cs typeface="Calibri"/>
            </a:endParaRPr>
          </a:p>
          <a:p>
            <a:r>
              <a:rPr lang="en-US" sz="3200">
                <a:ea typeface="+mn-lt"/>
                <a:cs typeface="+mn-lt"/>
              </a:rPr>
              <a:t>•Hardware Requirements</a:t>
            </a:r>
            <a:endParaRPr lang="en-US" sz="3200">
              <a:ea typeface="Calibri"/>
              <a:cs typeface="Calibri"/>
            </a:endParaRPr>
          </a:p>
          <a:p>
            <a:r>
              <a:rPr lang="en-US" sz="3200">
                <a:ea typeface="+mn-lt"/>
                <a:cs typeface="+mn-lt"/>
              </a:rPr>
              <a:t>•Existing System</a:t>
            </a:r>
            <a:endParaRPr lang="en-US" sz="3200">
              <a:ea typeface="Calibri"/>
              <a:cs typeface="Calibri"/>
            </a:endParaRPr>
          </a:p>
          <a:p>
            <a:r>
              <a:rPr lang="en-US" sz="3200">
                <a:ea typeface="+mn-lt"/>
                <a:cs typeface="+mn-lt"/>
              </a:rPr>
              <a:t>•Findings of Project(techniques and algorithms)</a:t>
            </a:r>
            <a:endParaRPr lang="en-US" sz="3200">
              <a:ea typeface="Calibri"/>
              <a:cs typeface="Calibri"/>
            </a:endParaRPr>
          </a:p>
          <a:p>
            <a:r>
              <a:rPr lang="en-US" sz="3200">
                <a:ea typeface="+mn-lt"/>
                <a:cs typeface="+mn-lt"/>
              </a:rPr>
              <a:t>•Conclusion of the Project</a:t>
            </a:r>
            <a:endParaRPr lang="en-US" sz="3200">
              <a:ea typeface="Calibri"/>
              <a:cs typeface="Calibri"/>
            </a:endParaRPr>
          </a:p>
          <a:p>
            <a:r>
              <a:rPr lang="en-US" sz="3200">
                <a:ea typeface="+mn-lt"/>
                <a:cs typeface="+mn-lt"/>
              </a:rPr>
              <a:t>•Future Enhancements</a:t>
            </a:r>
            <a:endParaRPr lang="en-US" sz="3200">
              <a:ea typeface="Calibri"/>
              <a:cs typeface="Calibri"/>
            </a:endParaRPr>
          </a:p>
          <a:p>
            <a:r>
              <a:rPr lang="en-US" sz="3200">
                <a:ea typeface="+mn-lt"/>
                <a:cs typeface="+mn-lt"/>
              </a:rPr>
              <a:t>•References/ </a:t>
            </a:r>
            <a:r>
              <a:rPr lang="en-US" sz="3200" err="1">
                <a:ea typeface="+mn-lt"/>
                <a:cs typeface="+mn-lt"/>
              </a:rPr>
              <a:t>Bilibography</a:t>
            </a:r>
            <a:endParaRPr lang="en-US" sz="3200">
              <a:ea typeface="Calibri"/>
              <a:cs typeface="Calibri"/>
            </a:endParaRPr>
          </a:p>
          <a:p>
            <a:pPr algn="l"/>
            <a:endParaRPr lang="en-US" sz="3200">
              <a:ea typeface="Calibri"/>
              <a:cs typeface="Calibri"/>
            </a:endParaRPr>
          </a:p>
        </p:txBody>
      </p:sp>
      <p:pic>
        <p:nvPicPr>
          <p:cNvPr id="4" name="Picture 8" descr="Logo, company name&#10;&#10;Description automatically generated">
            <a:extLst>
              <a:ext uri="{FF2B5EF4-FFF2-40B4-BE49-F238E27FC236}">
                <a16:creationId xmlns:a16="http://schemas.microsoft.com/office/drawing/2014/main" id="{CF29C4D7-6535-6734-BD0F-C4FBD8E0A447}"/>
              </a:ext>
            </a:extLst>
          </p:cNvPr>
          <p:cNvPicPr>
            <a:picLocks noChangeAspect="1"/>
          </p:cNvPicPr>
          <p:nvPr/>
        </p:nvPicPr>
        <p:blipFill>
          <a:blip r:embed="rId2"/>
          <a:stretch>
            <a:fillRect/>
          </a:stretch>
        </p:blipFill>
        <p:spPr>
          <a:xfrm>
            <a:off x="9217573" y="105306"/>
            <a:ext cx="2743200" cy="2180492"/>
          </a:xfrm>
          <a:prstGeom prst="rect">
            <a:avLst/>
          </a:prstGeom>
        </p:spPr>
      </p:pic>
      <p:sp>
        <p:nvSpPr>
          <p:cNvPr id="3" name="TextBox 2">
            <a:extLst>
              <a:ext uri="{FF2B5EF4-FFF2-40B4-BE49-F238E27FC236}">
                <a16:creationId xmlns:a16="http://schemas.microsoft.com/office/drawing/2014/main" id="{5C45EAB2-FE6F-8488-53C0-3123F9D98131}"/>
              </a:ext>
            </a:extLst>
          </p:cNvPr>
          <p:cNvSpPr txBox="1"/>
          <p:nvPr/>
        </p:nvSpPr>
        <p:spPr>
          <a:xfrm>
            <a:off x="3015155" y="689741"/>
            <a:ext cx="2743200" cy="4571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5" name="TextBox 4">
            <a:extLst>
              <a:ext uri="{FF2B5EF4-FFF2-40B4-BE49-F238E27FC236}">
                <a16:creationId xmlns:a16="http://schemas.microsoft.com/office/drawing/2014/main" id="{D538E18C-3CF1-FF7C-C9B0-1E9F9DFC7C1F}"/>
              </a:ext>
            </a:extLst>
          </p:cNvPr>
          <p:cNvSpPr txBox="1"/>
          <p:nvPr/>
        </p:nvSpPr>
        <p:spPr>
          <a:xfrm>
            <a:off x="2561896" y="551793"/>
            <a:ext cx="2743200" cy="4571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6" name="TextBox 5">
            <a:extLst>
              <a:ext uri="{FF2B5EF4-FFF2-40B4-BE49-F238E27FC236}">
                <a16:creationId xmlns:a16="http://schemas.microsoft.com/office/drawing/2014/main" id="{EAA0C990-B1C2-2F1E-5755-7E83647F5194}"/>
              </a:ext>
            </a:extLst>
          </p:cNvPr>
          <p:cNvSpPr txBox="1"/>
          <p:nvPr/>
        </p:nvSpPr>
        <p:spPr>
          <a:xfrm>
            <a:off x="4966137" y="400707"/>
            <a:ext cx="206922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600" b="1">
                <a:ea typeface="Calibri"/>
                <a:cs typeface="Calibri"/>
              </a:rPr>
              <a:t>Agenda</a:t>
            </a:r>
          </a:p>
        </p:txBody>
      </p:sp>
    </p:spTree>
    <p:extLst>
      <p:ext uri="{BB962C8B-B14F-4D97-AF65-F5344CB8AC3E}">
        <p14:creationId xmlns:p14="http://schemas.microsoft.com/office/powerpoint/2010/main" val="3353533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2B783EE-0239-4717-BBEA-8C9EAC61C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D2D803-7841-0156-FA2C-C75E3CB9416A}"/>
              </a:ext>
            </a:extLst>
          </p:cNvPr>
          <p:cNvSpPr>
            <a:spLocks noGrp="1"/>
          </p:cNvSpPr>
          <p:nvPr>
            <p:ph type="title"/>
          </p:nvPr>
        </p:nvSpPr>
        <p:spPr>
          <a:xfrm>
            <a:off x="352098" y="-232259"/>
            <a:ext cx="5120561" cy="1325563"/>
          </a:xfrm>
        </p:spPr>
        <p:txBody>
          <a:bodyPr vert="horz" lIns="91440" tIns="45720" rIns="91440" bIns="45720" rtlCol="0" anchor="ctr">
            <a:normAutofit/>
          </a:bodyPr>
          <a:lstStyle/>
          <a:p>
            <a:r>
              <a:rPr lang="en-US" b="1" kern="1200">
                <a:solidFill>
                  <a:schemeClr val="tx1"/>
                </a:solidFill>
                <a:latin typeface="+mj-lt"/>
                <a:ea typeface="+mj-ea"/>
                <a:cs typeface="+mj-cs"/>
              </a:rPr>
              <a:t>Introduction</a:t>
            </a:r>
            <a:r>
              <a:rPr lang="en-US" kern="1200">
                <a:solidFill>
                  <a:schemeClr val="tx1"/>
                </a:solidFill>
                <a:latin typeface="+mj-lt"/>
                <a:ea typeface="+mj-ea"/>
                <a:cs typeface="+mj-cs"/>
              </a:rPr>
              <a:t>:</a:t>
            </a:r>
          </a:p>
        </p:txBody>
      </p:sp>
      <p:sp>
        <p:nvSpPr>
          <p:cNvPr id="5" name="TextBox 4">
            <a:extLst>
              <a:ext uri="{FF2B5EF4-FFF2-40B4-BE49-F238E27FC236}">
                <a16:creationId xmlns:a16="http://schemas.microsoft.com/office/drawing/2014/main" id="{7B97CFD5-5ACE-87DB-5C0C-E4D599B5E763}"/>
              </a:ext>
            </a:extLst>
          </p:cNvPr>
          <p:cNvSpPr txBox="1"/>
          <p:nvPr/>
        </p:nvSpPr>
        <p:spPr>
          <a:xfrm>
            <a:off x="-15764" y="853418"/>
            <a:ext cx="6747573" cy="56651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90000"/>
              </a:lnSpc>
              <a:spcAft>
                <a:spcPts val="600"/>
              </a:spcAft>
            </a:pPr>
            <a:r>
              <a:rPr lang="en-US" sz="2400"/>
              <a:t>•"How to crack an Interview?" is a big question for any candidate looking for work.</a:t>
            </a:r>
            <a:endParaRPr lang="en-US" sz="2400">
              <a:ea typeface="Calibri"/>
              <a:cs typeface="Calibri"/>
            </a:endParaRPr>
          </a:p>
          <a:p>
            <a:pPr>
              <a:lnSpc>
                <a:spcPct val="90000"/>
              </a:lnSpc>
              <a:spcAft>
                <a:spcPts val="600"/>
              </a:spcAft>
              <a:buFont typeface="Arial" panose="020B0604020202020204" pitchFamily="34" charset="0"/>
            </a:pPr>
            <a:r>
              <a:rPr lang="en-US" sz="2400"/>
              <a:t>•So, in this portal, we will go over all of the common possible points and tips, as well as crucially various "COMPANY INTERVIEW QUESTIONS", which will be very useful for candidates looking for a good job in a company.</a:t>
            </a:r>
            <a:endParaRPr lang="en-US" sz="2400">
              <a:ea typeface="Calibri"/>
              <a:cs typeface="Calibri"/>
            </a:endParaRPr>
          </a:p>
          <a:p>
            <a:pPr>
              <a:lnSpc>
                <a:spcPct val="90000"/>
              </a:lnSpc>
              <a:spcAft>
                <a:spcPts val="600"/>
              </a:spcAft>
            </a:pPr>
            <a:r>
              <a:rPr lang="en-US" sz="2400"/>
              <a:t>•In this portal, a candidate who has recently participated in a company drive interview or a written exam can be anything.</a:t>
            </a:r>
            <a:endParaRPr lang="en-US" sz="2400">
              <a:ea typeface="Calibri"/>
              <a:cs typeface="Calibri"/>
            </a:endParaRPr>
          </a:p>
          <a:p>
            <a:pPr>
              <a:lnSpc>
                <a:spcPct val="90000"/>
              </a:lnSpc>
              <a:spcAft>
                <a:spcPts val="600"/>
              </a:spcAft>
              <a:buFont typeface="Arial" panose="020B0604020202020204" pitchFamily="34" charset="0"/>
            </a:pPr>
            <a:r>
              <a:rPr lang="en-US" sz="2400"/>
              <a:t>•Anyone can go directly to the site link and search the Company's name to find all of the previous questions asked by the company for recruiting.</a:t>
            </a:r>
            <a:endParaRPr lang="en-US" sz="2400">
              <a:ea typeface="Calibri"/>
              <a:cs typeface="Calibri"/>
            </a:endParaRPr>
          </a:p>
          <a:p>
            <a:pPr>
              <a:lnSpc>
                <a:spcPct val="90000"/>
              </a:lnSpc>
              <a:spcAft>
                <a:spcPts val="600"/>
              </a:spcAft>
            </a:pPr>
            <a:r>
              <a:rPr lang="en-US" sz="2400"/>
              <a:t>•There are also options to answer the question, discuss the question, like, comment, and so on.</a:t>
            </a:r>
            <a:endParaRPr lang="en-US" sz="2400">
              <a:ea typeface="Calibri"/>
              <a:cs typeface="Calibri"/>
            </a:endParaRPr>
          </a:p>
          <a:p>
            <a:pPr indent="-228600">
              <a:lnSpc>
                <a:spcPct val="90000"/>
              </a:lnSpc>
              <a:spcAft>
                <a:spcPts val="600"/>
              </a:spcAft>
              <a:buFont typeface="Arial" panose="020B0604020202020204" pitchFamily="34" charset="0"/>
              <a:buChar char="•"/>
            </a:pPr>
            <a:endParaRPr lang="en-US" sz="2400">
              <a:ea typeface="Calibri"/>
              <a:cs typeface="Calibri"/>
            </a:endParaRPr>
          </a:p>
        </p:txBody>
      </p:sp>
      <p:sp>
        <p:nvSpPr>
          <p:cNvPr id="13" name="Oval 12">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6" name="Picture 6" descr="A picture containing person, person, indoor, computer&#10;&#10;Description automatically generated">
            <a:extLst>
              <a:ext uri="{FF2B5EF4-FFF2-40B4-BE49-F238E27FC236}">
                <a16:creationId xmlns:a16="http://schemas.microsoft.com/office/drawing/2014/main" id="{104A9556-F6AD-5C8D-0F92-3C3CF9F12DC6}"/>
              </a:ext>
            </a:extLst>
          </p:cNvPr>
          <p:cNvPicPr>
            <a:picLocks noChangeAspect="1"/>
          </p:cNvPicPr>
          <p:nvPr/>
        </p:nvPicPr>
        <p:blipFill rotWithShape="1">
          <a:blip r:embed="rId2"/>
          <a:srcRect l="11651" r="3350" b="-2"/>
          <a:stretch/>
        </p:blipFill>
        <p:spPr>
          <a:xfrm>
            <a:off x="7901259" y="2727729"/>
            <a:ext cx="4290741" cy="4130271"/>
          </a:xfrm>
          <a:custGeom>
            <a:avLst/>
            <a:gdLst/>
            <a:ahLst/>
            <a:cxnLst/>
            <a:rect l="l" t="t" r="r" b="b"/>
            <a:pathLst>
              <a:path w="4290741" h="4130271">
                <a:moveTo>
                  <a:pt x="2503809" y="0"/>
                </a:moveTo>
                <a:cubicBezTo>
                  <a:pt x="3157405" y="0"/>
                  <a:pt x="3752509" y="250434"/>
                  <a:pt x="4198398" y="660580"/>
                </a:cubicBezTo>
                <a:lnTo>
                  <a:pt x="4290741" y="751286"/>
                </a:lnTo>
                <a:lnTo>
                  <a:pt x="4290741" y="4130271"/>
                </a:lnTo>
                <a:lnTo>
                  <a:pt x="604508" y="4130271"/>
                </a:lnTo>
                <a:lnTo>
                  <a:pt x="461940" y="3953232"/>
                </a:lnTo>
                <a:cubicBezTo>
                  <a:pt x="171051" y="3544183"/>
                  <a:pt x="0" y="3043971"/>
                  <a:pt x="0" y="2503809"/>
                </a:cubicBezTo>
                <a:cubicBezTo>
                  <a:pt x="0" y="1120992"/>
                  <a:pt x="1120992" y="0"/>
                  <a:pt x="2503809" y="0"/>
                </a:cubicBezTo>
                <a:close/>
              </a:path>
            </a:pathLst>
          </a:custGeom>
        </p:spPr>
      </p:pic>
      <p:sp>
        <p:nvSpPr>
          <p:cNvPr id="15" name="Arc 14">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4" name="Picture 8" descr="Logo, company name&#10;&#10;Description automatically generated">
            <a:extLst>
              <a:ext uri="{FF2B5EF4-FFF2-40B4-BE49-F238E27FC236}">
                <a16:creationId xmlns:a16="http://schemas.microsoft.com/office/drawing/2014/main" id="{892E48A6-7294-B99B-81F4-08BF79101482}"/>
              </a:ext>
            </a:extLst>
          </p:cNvPr>
          <p:cNvPicPr>
            <a:picLocks noChangeAspect="1"/>
          </p:cNvPicPr>
          <p:nvPr/>
        </p:nvPicPr>
        <p:blipFill rotWithShape="1">
          <a:blip r:embed="rId3"/>
          <a:srcRect r="6998"/>
          <a:stretch/>
        </p:blipFill>
        <p:spPr>
          <a:xfrm>
            <a:off x="6721435" y="-170792"/>
            <a:ext cx="3519312" cy="3007909"/>
          </a:xfrm>
          <a:custGeom>
            <a:avLst/>
            <a:gdLst/>
            <a:ahLst/>
            <a:cxnLst/>
            <a:rect l="l" t="t" r="r" b="b"/>
            <a:pathLst>
              <a:path w="3519312" h="3007909">
                <a:moveTo>
                  <a:pt x="519780" y="0"/>
                </a:moveTo>
                <a:lnTo>
                  <a:pt x="2999532" y="0"/>
                </a:lnTo>
                <a:lnTo>
                  <a:pt x="3003921" y="3989"/>
                </a:lnTo>
                <a:cubicBezTo>
                  <a:pt x="3322356" y="322424"/>
                  <a:pt x="3519312" y="762338"/>
                  <a:pt x="3519312" y="1248253"/>
                </a:cubicBezTo>
                <a:cubicBezTo>
                  <a:pt x="3519312" y="2220084"/>
                  <a:pt x="2731487" y="3007909"/>
                  <a:pt x="1759656" y="3007909"/>
                </a:cubicBezTo>
                <a:cubicBezTo>
                  <a:pt x="787826" y="3007909"/>
                  <a:pt x="0" y="2220084"/>
                  <a:pt x="0" y="1248253"/>
                </a:cubicBezTo>
                <a:cubicBezTo>
                  <a:pt x="0" y="762338"/>
                  <a:pt x="196957" y="322424"/>
                  <a:pt x="515392" y="3989"/>
                </a:cubicBezTo>
                <a:close/>
              </a:path>
            </a:pathLst>
          </a:custGeom>
        </p:spPr>
      </p:pic>
    </p:spTree>
    <p:extLst>
      <p:ext uri="{BB962C8B-B14F-4D97-AF65-F5344CB8AC3E}">
        <p14:creationId xmlns:p14="http://schemas.microsoft.com/office/powerpoint/2010/main" val="628921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E2CA-167A-F10C-3DDE-7C385526B884}"/>
              </a:ext>
            </a:extLst>
          </p:cNvPr>
          <p:cNvSpPr>
            <a:spLocks noGrp="1"/>
          </p:cNvSpPr>
          <p:nvPr>
            <p:ph type="title"/>
          </p:nvPr>
        </p:nvSpPr>
        <p:spPr>
          <a:xfrm>
            <a:off x="89338" y="-2737"/>
            <a:ext cx="10515600" cy="1325563"/>
          </a:xfrm>
        </p:spPr>
        <p:txBody>
          <a:bodyPr/>
          <a:lstStyle/>
          <a:p>
            <a:r>
              <a:rPr lang="en-US" b="1">
                <a:cs typeface="Calibri Light"/>
              </a:rPr>
              <a:t>Abstract:</a:t>
            </a:r>
          </a:p>
        </p:txBody>
      </p:sp>
      <p:sp>
        <p:nvSpPr>
          <p:cNvPr id="3" name="TextBox 2">
            <a:extLst>
              <a:ext uri="{FF2B5EF4-FFF2-40B4-BE49-F238E27FC236}">
                <a16:creationId xmlns:a16="http://schemas.microsoft.com/office/drawing/2014/main" id="{817508B9-36DA-8260-0C64-5E3D43C875C4}"/>
              </a:ext>
            </a:extLst>
          </p:cNvPr>
          <p:cNvSpPr txBox="1"/>
          <p:nvPr/>
        </p:nvSpPr>
        <p:spPr>
          <a:xfrm>
            <a:off x="157655" y="1326931"/>
            <a:ext cx="8839200"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ea typeface="+mn-lt"/>
                <a:cs typeface="+mn-lt"/>
              </a:rPr>
              <a:t>Your success in a job interview depends a great deal on how you prepare for it. Interview preparation primarily involves researching the job and the company and thoughtfully considering your answers to the interview questions. In addition to pre-interview preparation, there are certain aspects you are required to prepare for during and after the interview.</a:t>
            </a:r>
            <a:endParaRPr lang="en-US" sz="2400">
              <a:ea typeface="Calibri"/>
              <a:cs typeface="Calibri"/>
            </a:endParaRPr>
          </a:p>
          <a:p>
            <a:r>
              <a:rPr lang="en-US" sz="2400" b="1">
                <a:ea typeface="+mn-lt"/>
                <a:cs typeface="+mn-lt"/>
              </a:rPr>
              <a:t>What is the most effective way to prepare for an interview?</a:t>
            </a:r>
            <a:endParaRPr lang="en-US" sz="2400">
              <a:ea typeface="Calibri"/>
              <a:cs typeface="Calibri"/>
            </a:endParaRPr>
          </a:p>
          <a:p>
            <a:r>
              <a:rPr lang="en-US" sz="2400">
                <a:ea typeface="+mn-lt"/>
                <a:cs typeface="+mn-lt"/>
              </a:rPr>
              <a:t>Connecting with seniors or alumni who have participated in a specific company interview, asking questions, discussing topics, and so on. This could be easily accomplished using this portal; anyone can use it to post questions, answer them, and review them. Anything related to interview questions, coding questions, important topics, preparation tips, and so on can be posted. Simply reading it would greatly aid the interview candidate's preparation</a:t>
            </a:r>
            <a:endParaRPr lang="en-US" sz="2400">
              <a:ea typeface="Calibri"/>
              <a:cs typeface="Calibri"/>
            </a:endParaRPr>
          </a:p>
        </p:txBody>
      </p:sp>
      <p:pic>
        <p:nvPicPr>
          <p:cNvPr id="5" name="Picture 8" descr="Logo, company name&#10;&#10;Description automatically generated">
            <a:extLst>
              <a:ext uri="{FF2B5EF4-FFF2-40B4-BE49-F238E27FC236}">
                <a16:creationId xmlns:a16="http://schemas.microsoft.com/office/drawing/2014/main" id="{DFE646B9-8AB6-6A12-5353-0855ED0D11E0}"/>
              </a:ext>
            </a:extLst>
          </p:cNvPr>
          <p:cNvPicPr>
            <a:picLocks noChangeAspect="1"/>
          </p:cNvPicPr>
          <p:nvPr/>
        </p:nvPicPr>
        <p:blipFill>
          <a:blip r:embed="rId2"/>
          <a:stretch>
            <a:fillRect/>
          </a:stretch>
        </p:blipFill>
        <p:spPr>
          <a:xfrm>
            <a:off x="9230711" y="118444"/>
            <a:ext cx="2743200" cy="2180492"/>
          </a:xfrm>
          <a:prstGeom prst="rect">
            <a:avLst/>
          </a:prstGeom>
        </p:spPr>
      </p:pic>
    </p:spTree>
    <p:extLst>
      <p:ext uri="{BB962C8B-B14F-4D97-AF65-F5344CB8AC3E}">
        <p14:creationId xmlns:p14="http://schemas.microsoft.com/office/powerpoint/2010/main" val="3820671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6095F-19EA-EC84-3628-846744FCC01F}"/>
              </a:ext>
            </a:extLst>
          </p:cNvPr>
          <p:cNvSpPr>
            <a:spLocks noGrp="1"/>
          </p:cNvSpPr>
          <p:nvPr>
            <p:ph type="title"/>
          </p:nvPr>
        </p:nvSpPr>
        <p:spPr>
          <a:xfrm>
            <a:off x="207579" y="-81565"/>
            <a:ext cx="10515600" cy="1325563"/>
          </a:xfrm>
        </p:spPr>
        <p:txBody>
          <a:bodyPr/>
          <a:lstStyle/>
          <a:p>
            <a:r>
              <a:rPr lang="en-US" b="1">
                <a:cs typeface="Calibri Light"/>
              </a:rPr>
              <a:t>Literature Survey:</a:t>
            </a:r>
          </a:p>
        </p:txBody>
      </p:sp>
      <p:sp>
        <p:nvSpPr>
          <p:cNvPr id="3" name="TextBox 2">
            <a:extLst>
              <a:ext uri="{FF2B5EF4-FFF2-40B4-BE49-F238E27FC236}">
                <a16:creationId xmlns:a16="http://schemas.microsoft.com/office/drawing/2014/main" id="{1AD4A02D-9987-5EB8-C8C9-F31081370257}"/>
              </a:ext>
            </a:extLst>
          </p:cNvPr>
          <p:cNvSpPr txBox="1"/>
          <p:nvPr/>
        </p:nvSpPr>
        <p:spPr>
          <a:xfrm>
            <a:off x="203638" y="1333500"/>
            <a:ext cx="8642130" cy="532453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b="1">
                <a:ea typeface="+mn-lt"/>
                <a:cs typeface="+mn-lt"/>
              </a:rPr>
              <a:t>Let us got through some key statistical facts on Company Job interviews and hiring as of 2022</a:t>
            </a:r>
            <a:endParaRPr lang="en-US" sz="2000">
              <a:ea typeface="Calibri"/>
              <a:cs typeface="Calibri"/>
            </a:endParaRPr>
          </a:p>
          <a:p>
            <a:pPr algn="just"/>
            <a:r>
              <a:rPr lang="en-US" sz="2000">
                <a:ea typeface="+mn-lt"/>
                <a:cs typeface="+mn-lt"/>
              </a:rPr>
              <a:t>      </a:t>
            </a:r>
            <a:r>
              <a:rPr lang="en-US" sz="2000" b="1">
                <a:ea typeface="+mn-lt"/>
                <a:cs typeface="+mn-lt"/>
              </a:rPr>
              <a:t>118 people apply for a single job, on average.</a:t>
            </a:r>
            <a:endParaRPr lang="en-US" sz="2000">
              <a:ea typeface="Calibri"/>
              <a:cs typeface="Calibri"/>
            </a:endParaRPr>
          </a:p>
          <a:p>
            <a:pPr algn="just"/>
            <a:r>
              <a:rPr lang="en-US" sz="2000">
                <a:ea typeface="+mn-lt"/>
                <a:cs typeface="+mn-lt"/>
              </a:rPr>
              <a:t>    --&gt; </a:t>
            </a:r>
            <a:r>
              <a:rPr lang="en-US" sz="2000" b="1">
                <a:ea typeface="+mn-lt"/>
                <a:cs typeface="+mn-lt"/>
              </a:rPr>
              <a:t>Job interviews last between 45 minutes and 1 hour.</a:t>
            </a:r>
            <a:endParaRPr lang="en-US" sz="2000">
              <a:ea typeface="Calibri"/>
              <a:cs typeface="Calibri"/>
            </a:endParaRPr>
          </a:p>
          <a:p>
            <a:pPr algn="just"/>
            <a:r>
              <a:rPr lang="en-US" sz="2000">
                <a:ea typeface="+mn-lt"/>
                <a:cs typeface="+mn-lt"/>
              </a:rPr>
              <a:t>   --&gt;</a:t>
            </a:r>
            <a:r>
              <a:rPr lang="en-US" sz="2000" b="1">
                <a:ea typeface="+mn-lt"/>
                <a:cs typeface="+mn-lt"/>
              </a:rPr>
              <a:t>Only 2% of candidates who apply for a job opening are selected for a job interview.</a:t>
            </a:r>
            <a:endParaRPr lang="en-US" sz="2000">
              <a:ea typeface="Calibri"/>
              <a:cs typeface="Calibri"/>
            </a:endParaRPr>
          </a:p>
          <a:p>
            <a:pPr algn="just"/>
            <a:r>
              <a:rPr lang="en-US" sz="2000">
                <a:ea typeface="+mn-lt"/>
                <a:cs typeface="+mn-lt"/>
              </a:rPr>
              <a:t>    --&gt;</a:t>
            </a:r>
            <a:r>
              <a:rPr lang="en-US" sz="2000" b="1">
                <a:ea typeface="+mn-lt"/>
                <a:cs typeface="+mn-lt"/>
              </a:rPr>
              <a:t>It takes between one and three job interviews to get an offer.</a:t>
            </a:r>
            <a:endParaRPr lang="en-US" sz="2000">
              <a:ea typeface="Calibri"/>
              <a:cs typeface="Calibri"/>
            </a:endParaRPr>
          </a:p>
          <a:p>
            <a:pPr algn="just"/>
            <a:r>
              <a:rPr lang="en-US" sz="2000" b="1">
                <a:ea typeface="+mn-lt"/>
                <a:cs typeface="+mn-lt"/>
              </a:rPr>
              <a:t>What are the prerequisites before attending an Interview?</a:t>
            </a:r>
            <a:endParaRPr lang="en-US" sz="2000">
              <a:ea typeface="Calibri"/>
              <a:cs typeface="Calibri"/>
            </a:endParaRPr>
          </a:p>
          <a:p>
            <a:pPr algn="just"/>
            <a:r>
              <a:rPr lang="en-US" sz="2000">
                <a:ea typeface="+mn-lt"/>
                <a:cs typeface="+mn-lt"/>
              </a:rPr>
              <a:t>   --&gt;Review the job description</a:t>
            </a:r>
            <a:endParaRPr lang="en-US" sz="2000">
              <a:ea typeface="Calibri"/>
              <a:cs typeface="Calibri"/>
            </a:endParaRPr>
          </a:p>
          <a:p>
            <a:pPr algn="just"/>
            <a:r>
              <a:rPr lang="en-US" sz="2000">
                <a:ea typeface="+mn-lt"/>
                <a:cs typeface="+mn-lt"/>
              </a:rPr>
              <a:t>   --&gt;Consider your eligibility for the job</a:t>
            </a:r>
            <a:endParaRPr lang="en-US" sz="2000">
              <a:ea typeface="Calibri"/>
              <a:cs typeface="Calibri"/>
            </a:endParaRPr>
          </a:p>
          <a:p>
            <a:pPr algn="just"/>
            <a:r>
              <a:rPr lang="en-US" sz="2000">
                <a:ea typeface="+mn-lt"/>
                <a:cs typeface="+mn-lt"/>
              </a:rPr>
              <a:t>   --&gt;Learn more about the company</a:t>
            </a:r>
            <a:endParaRPr lang="en-US" sz="2000">
              <a:ea typeface="Calibri"/>
              <a:cs typeface="Calibri"/>
            </a:endParaRPr>
          </a:p>
          <a:p>
            <a:pPr algn="just"/>
            <a:r>
              <a:rPr lang="en-US" sz="2000" b="1">
                <a:ea typeface="+mn-lt"/>
                <a:cs typeface="+mn-lt"/>
              </a:rPr>
              <a:t>Prepare a list of expected interview questions both technical and non-technical</a:t>
            </a:r>
            <a:endParaRPr lang="en-US" sz="2000">
              <a:ea typeface="Calibri"/>
              <a:cs typeface="Calibri"/>
            </a:endParaRPr>
          </a:p>
          <a:p>
            <a:pPr algn="just"/>
            <a:r>
              <a:rPr lang="en-US" sz="2000">
                <a:ea typeface="+mn-lt"/>
                <a:cs typeface="+mn-lt"/>
              </a:rPr>
              <a:t>   --&gt;Practice mock interviews</a:t>
            </a:r>
            <a:endParaRPr lang="en-US" sz="2000">
              <a:ea typeface="Calibri"/>
              <a:cs typeface="Calibri"/>
            </a:endParaRPr>
          </a:p>
          <a:p>
            <a:pPr algn="just"/>
            <a:endParaRPr lang="en-US" sz="2000">
              <a:ea typeface="Calibri"/>
              <a:cs typeface="Calibri"/>
            </a:endParaRPr>
          </a:p>
          <a:p>
            <a:pPr algn="just"/>
            <a:r>
              <a:rPr lang="en-US" sz="2000" b="1">
                <a:ea typeface="+mn-lt"/>
                <a:cs typeface="+mn-lt"/>
              </a:rPr>
              <a:t>Our Aim is to </a:t>
            </a:r>
            <a:r>
              <a:rPr lang="en-US" sz="2000" b="1" err="1">
                <a:ea typeface="+mn-lt"/>
                <a:cs typeface="+mn-lt"/>
              </a:rPr>
              <a:t>built</a:t>
            </a:r>
            <a:r>
              <a:rPr lang="en-US" sz="2000" b="1">
                <a:ea typeface="+mn-lt"/>
                <a:cs typeface="+mn-lt"/>
              </a:rPr>
              <a:t> a website which can collect the list of expected interview questions relating to all companies. </a:t>
            </a:r>
            <a:endParaRPr lang="en-US" sz="2000">
              <a:ea typeface="Calibri"/>
              <a:cs typeface="Calibri"/>
            </a:endParaRPr>
          </a:p>
          <a:p>
            <a:pPr algn="l"/>
            <a:endParaRPr lang="en-US" sz="2000">
              <a:ea typeface="Calibri"/>
              <a:cs typeface="Calibri"/>
            </a:endParaRPr>
          </a:p>
        </p:txBody>
      </p:sp>
      <p:pic>
        <p:nvPicPr>
          <p:cNvPr id="5" name="Picture 8" descr="Logo, company name&#10;&#10;Description automatically generated">
            <a:extLst>
              <a:ext uri="{FF2B5EF4-FFF2-40B4-BE49-F238E27FC236}">
                <a16:creationId xmlns:a16="http://schemas.microsoft.com/office/drawing/2014/main" id="{7247E54F-BD19-7134-013F-651DC7EB07FF}"/>
              </a:ext>
            </a:extLst>
          </p:cNvPr>
          <p:cNvPicPr>
            <a:picLocks noChangeAspect="1"/>
          </p:cNvPicPr>
          <p:nvPr/>
        </p:nvPicPr>
        <p:blipFill>
          <a:blip r:embed="rId2"/>
          <a:stretch>
            <a:fillRect/>
          </a:stretch>
        </p:blipFill>
        <p:spPr>
          <a:xfrm>
            <a:off x="9230711" y="118444"/>
            <a:ext cx="2743200" cy="2180492"/>
          </a:xfrm>
          <a:prstGeom prst="rect">
            <a:avLst/>
          </a:prstGeom>
        </p:spPr>
      </p:pic>
    </p:spTree>
    <p:extLst>
      <p:ext uri="{BB962C8B-B14F-4D97-AF65-F5344CB8AC3E}">
        <p14:creationId xmlns:p14="http://schemas.microsoft.com/office/powerpoint/2010/main" val="14825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BDE407-EDF7-9E34-CB00-AB00F226B7D8}"/>
              </a:ext>
            </a:extLst>
          </p:cNvPr>
          <p:cNvSpPr txBox="1"/>
          <p:nvPr/>
        </p:nvSpPr>
        <p:spPr>
          <a:xfrm>
            <a:off x="2798379" y="3192517"/>
            <a:ext cx="2743200" cy="4571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4" name="TextBox 3">
            <a:extLst>
              <a:ext uri="{FF2B5EF4-FFF2-40B4-BE49-F238E27FC236}">
                <a16:creationId xmlns:a16="http://schemas.microsoft.com/office/drawing/2014/main" id="{8E5B2053-C29C-4E6F-FCD5-6D4E17B1EFE2}"/>
              </a:ext>
            </a:extLst>
          </p:cNvPr>
          <p:cNvSpPr txBox="1"/>
          <p:nvPr/>
        </p:nvSpPr>
        <p:spPr>
          <a:xfrm>
            <a:off x="354723" y="630620"/>
            <a:ext cx="573864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a:ea typeface="Calibri"/>
                <a:cs typeface="Calibri"/>
              </a:rPr>
              <a:t>Conceptual Frameworks:</a:t>
            </a:r>
          </a:p>
        </p:txBody>
      </p:sp>
      <p:pic>
        <p:nvPicPr>
          <p:cNvPr id="5" name="Picture 5" descr="Diagram&#10;&#10;Description automatically generated">
            <a:extLst>
              <a:ext uri="{FF2B5EF4-FFF2-40B4-BE49-F238E27FC236}">
                <a16:creationId xmlns:a16="http://schemas.microsoft.com/office/drawing/2014/main" id="{D1D5A044-BE12-EA4C-BFCC-2D67F79F344A}"/>
              </a:ext>
            </a:extLst>
          </p:cNvPr>
          <p:cNvPicPr>
            <a:picLocks noChangeAspect="1"/>
          </p:cNvPicPr>
          <p:nvPr/>
        </p:nvPicPr>
        <p:blipFill>
          <a:blip r:embed="rId2"/>
          <a:stretch>
            <a:fillRect/>
          </a:stretch>
        </p:blipFill>
        <p:spPr>
          <a:xfrm>
            <a:off x="1098331" y="1629242"/>
            <a:ext cx="9995338" cy="4492896"/>
          </a:xfrm>
          <a:prstGeom prst="rect">
            <a:avLst/>
          </a:prstGeom>
        </p:spPr>
      </p:pic>
      <p:pic>
        <p:nvPicPr>
          <p:cNvPr id="7" name="Picture 8" descr="Logo, company name&#10;&#10;Description automatically generated">
            <a:extLst>
              <a:ext uri="{FF2B5EF4-FFF2-40B4-BE49-F238E27FC236}">
                <a16:creationId xmlns:a16="http://schemas.microsoft.com/office/drawing/2014/main" id="{8024F8C8-CAD5-CA82-7C75-769379B80E06}"/>
              </a:ext>
            </a:extLst>
          </p:cNvPr>
          <p:cNvPicPr>
            <a:picLocks noChangeAspect="1"/>
          </p:cNvPicPr>
          <p:nvPr/>
        </p:nvPicPr>
        <p:blipFill>
          <a:blip r:embed="rId3"/>
          <a:stretch>
            <a:fillRect/>
          </a:stretch>
        </p:blipFill>
        <p:spPr>
          <a:xfrm>
            <a:off x="9230711" y="118444"/>
            <a:ext cx="2743200" cy="2180492"/>
          </a:xfrm>
          <a:prstGeom prst="rect">
            <a:avLst/>
          </a:prstGeom>
        </p:spPr>
      </p:pic>
    </p:spTree>
    <p:extLst>
      <p:ext uri="{BB962C8B-B14F-4D97-AF65-F5344CB8AC3E}">
        <p14:creationId xmlns:p14="http://schemas.microsoft.com/office/powerpoint/2010/main" val="1002887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BB93F-6EC6-BF35-C0D6-70E01F632A18}"/>
              </a:ext>
            </a:extLst>
          </p:cNvPr>
          <p:cNvSpPr>
            <a:spLocks noGrp="1"/>
          </p:cNvSpPr>
          <p:nvPr>
            <p:ph type="title"/>
          </p:nvPr>
        </p:nvSpPr>
        <p:spPr>
          <a:xfrm>
            <a:off x="89338" y="115504"/>
            <a:ext cx="10515600" cy="1325563"/>
          </a:xfrm>
        </p:spPr>
        <p:txBody>
          <a:bodyPr/>
          <a:lstStyle/>
          <a:p>
            <a:r>
              <a:rPr lang="en-US">
                <a:ea typeface="Calibri Light"/>
                <a:cs typeface="Calibri Light"/>
              </a:rPr>
              <a:t>Software requirements :</a:t>
            </a:r>
            <a:endParaRPr lang="en-US"/>
          </a:p>
        </p:txBody>
      </p:sp>
      <p:sp>
        <p:nvSpPr>
          <p:cNvPr id="3" name="TextBox 2">
            <a:extLst>
              <a:ext uri="{FF2B5EF4-FFF2-40B4-BE49-F238E27FC236}">
                <a16:creationId xmlns:a16="http://schemas.microsoft.com/office/drawing/2014/main" id="{4E7DEB88-7963-B045-58F3-ED1ABB7B1620}"/>
              </a:ext>
            </a:extLst>
          </p:cNvPr>
          <p:cNvSpPr txBox="1"/>
          <p:nvPr/>
        </p:nvSpPr>
        <p:spPr>
          <a:xfrm>
            <a:off x="1011621" y="1701362"/>
            <a:ext cx="9193924" cy="418837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4" name="TextBox 3">
            <a:extLst>
              <a:ext uri="{FF2B5EF4-FFF2-40B4-BE49-F238E27FC236}">
                <a16:creationId xmlns:a16="http://schemas.microsoft.com/office/drawing/2014/main" id="{1B5A850D-56D6-A207-2EFE-42F160427953}"/>
              </a:ext>
            </a:extLst>
          </p:cNvPr>
          <p:cNvSpPr txBox="1"/>
          <p:nvPr/>
        </p:nvSpPr>
        <p:spPr>
          <a:xfrm>
            <a:off x="1031329" y="2194034"/>
            <a:ext cx="10126715"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r>
              <a:rPr lang="en-US" sz="2400">
                <a:ea typeface="+mn-lt"/>
                <a:cs typeface="+mn-lt"/>
              </a:rPr>
              <a:t>Operating system        :           Windows 10/11, macOS 10. X,</a:t>
            </a:r>
            <a:endParaRPr lang="en-US" sz="2400">
              <a:ea typeface="Calibri"/>
              <a:cs typeface="Calibri"/>
            </a:endParaRPr>
          </a:p>
          <a:p>
            <a:pPr>
              <a:buFont typeface="Arial"/>
              <a:buChar char="•"/>
            </a:pPr>
            <a:r>
              <a:rPr lang="en-US" sz="2400">
                <a:ea typeface="+mn-lt"/>
                <a:cs typeface="+mn-lt"/>
              </a:rPr>
              <a:t>Front-end tools           :           HTML, CSS</a:t>
            </a:r>
            <a:endParaRPr lang="en-US" sz="2400">
              <a:ea typeface="Calibri"/>
              <a:cs typeface="Calibri"/>
            </a:endParaRPr>
          </a:p>
          <a:p>
            <a:pPr>
              <a:buFont typeface="Arial"/>
              <a:buChar char="•"/>
            </a:pPr>
            <a:r>
              <a:rPr lang="en-US" sz="2400">
                <a:ea typeface="+mn-lt"/>
                <a:cs typeface="+mn-lt"/>
              </a:rPr>
              <a:t>Back-end tools            :           PHP</a:t>
            </a:r>
            <a:endParaRPr lang="en-US" sz="2400">
              <a:ea typeface="Calibri"/>
              <a:cs typeface="Calibri"/>
            </a:endParaRPr>
          </a:p>
          <a:p>
            <a:pPr algn="just">
              <a:buFont typeface="Arial"/>
              <a:buChar char="•"/>
            </a:pPr>
            <a:endParaRPr lang="en-US" sz="2400">
              <a:ea typeface="Calibri"/>
              <a:cs typeface="Calibri"/>
            </a:endParaRPr>
          </a:p>
          <a:p>
            <a:pPr>
              <a:buFont typeface="Arial"/>
              <a:buChar char="•"/>
            </a:pPr>
            <a:r>
              <a:rPr lang="en-US" sz="2400">
                <a:ea typeface="+mn-lt"/>
                <a:cs typeface="+mn-lt"/>
              </a:rPr>
              <a:t>Language                    :           Python.</a:t>
            </a:r>
            <a:endParaRPr lang="en-US" sz="2400">
              <a:ea typeface="Calibri"/>
              <a:cs typeface="Calibri"/>
            </a:endParaRPr>
          </a:p>
          <a:p>
            <a:pPr algn="just">
              <a:buFont typeface="Arial"/>
              <a:buChar char="•"/>
            </a:pPr>
            <a:endParaRPr lang="en-US" sz="2400">
              <a:ea typeface="Calibri"/>
              <a:cs typeface="Calibri"/>
            </a:endParaRPr>
          </a:p>
          <a:p>
            <a:pPr marL="285750" indent="-285750">
              <a:buFont typeface="Arial"/>
              <a:buChar char="•"/>
            </a:pPr>
            <a:endParaRPr lang="en-US" sz="2400">
              <a:ea typeface="Calibri"/>
              <a:cs typeface="Calibri"/>
            </a:endParaRPr>
          </a:p>
        </p:txBody>
      </p:sp>
      <p:pic>
        <p:nvPicPr>
          <p:cNvPr id="6" name="Picture 8" descr="Logo, company name&#10;&#10;Description automatically generated">
            <a:extLst>
              <a:ext uri="{FF2B5EF4-FFF2-40B4-BE49-F238E27FC236}">
                <a16:creationId xmlns:a16="http://schemas.microsoft.com/office/drawing/2014/main" id="{F919E90D-D830-D9B8-E346-88C5A17D0929}"/>
              </a:ext>
            </a:extLst>
          </p:cNvPr>
          <p:cNvPicPr>
            <a:picLocks noChangeAspect="1"/>
          </p:cNvPicPr>
          <p:nvPr/>
        </p:nvPicPr>
        <p:blipFill>
          <a:blip r:embed="rId2"/>
          <a:stretch>
            <a:fillRect/>
          </a:stretch>
        </p:blipFill>
        <p:spPr>
          <a:xfrm>
            <a:off x="9230711" y="118444"/>
            <a:ext cx="2743200" cy="2180492"/>
          </a:xfrm>
          <a:prstGeom prst="rect">
            <a:avLst/>
          </a:prstGeom>
        </p:spPr>
      </p:pic>
      <p:sp>
        <p:nvSpPr>
          <p:cNvPr id="10" name="TextBox 9">
            <a:extLst>
              <a:ext uri="{FF2B5EF4-FFF2-40B4-BE49-F238E27FC236}">
                <a16:creationId xmlns:a16="http://schemas.microsoft.com/office/drawing/2014/main" id="{6BD3C7D4-2378-B8D8-932E-808528BFEC29}"/>
              </a:ext>
            </a:extLst>
          </p:cNvPr>
          <p:cNvSpPr txBox="1"/>
          <p:nvPr/>
        </p:nvSpPr>
        <p:spPr>
          <a:xfrm>
            <a:off x="11114689" y="4158155"/>
            <a:ext cx="2743200" cy="4571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pic>
        <p:nvPicPr>
          <p:cNvPr id="12" name="Picture 12">
            <a:extLst>
              <a:ext uri="{FF2B5EF4-FFF2-40B4-BE49-F238E27FC236}">
                <a16:creationId xmlns:a16="http://schemas.microsoft.com/office/drawing/2014/main" id="{FB880DE8-5C94-94E7-BC45-3BCF29D6B805}"/>
              </a:ext>
            </a:extLst>
          </p:cNvPr>
          <p:cNvPicPr>
            <a:picLocks noChangeAspect="1"/>
          </p:cNvPicPr>
          <p:nvPr/>
        </p:nvPicPr>
        <p:blipFill>
          <a:blip r:embed="rId3"/>
          <a:stretch>
            <a:fillRect/>
          </a:stretch>
        </p:blipFill>
        <p:spPr>
          <a:xfrm>
            <a:off x="8534400" y="3043621"/>
            <a:ext cx="2743200" cy="1506483"/>
          </a:xfrm>
          <a:prstGeom prst="rect">
            <a:avLst/>
          </a:prstGeom>
        </p:spPr>
      </p:pic>
    </p:spTree>
    <p:extLst>
      <p:ext uri="{BB962C8B-B14F-4D97-AF65-F5344CB8AC3E}">
        <p14:creationId xmlns:p14="http://schemas.microsoft.com/office/powerpoint/2010/main" val="2078399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DCFDE-05E5-5CA6-06F6-95D5E11A12C4}"/>
              </a:ext>
            </a:extLst>
          </p:cNvPr>
          <p:cNvSpPr>
            <a:spLocks noGrp="1"/>
          </p:cNvSpPr>
          <p:nvPr>
            <p:ph type="title"/>
          </p:nvPr>
        </p:nvSpPr>
        <p:spPr>
          <a:xfrm>
            <a:off x="115614" y="-107840"/>
            <a:ext cx="10515600" cy="1325563"/>
          </a:xfrm>
        </p:spPr>
        <p:txBody>
          <a:bodyPr/>
          <a:lstStyle/>
          <a:p>
            <a:r>
              <a:rPr lang="en-US">
                <a:ea typeface="Calibri Light"/>
                <a:cs typeface="Calibri Light"/>
              </a:rPr>
              <a:t>Hardware requirements:</a:t>
            </a:r>
            <a:endParaRPr lang="en-US"/>
          </a:p>
        </p:txBody>
      </p:sp>
      <p:sp>
        <p:nvSpPr>
          <p:cNvPr id="3" name="TextBox 2">
            <a:extLst>
              <a:ext uri="{FF2B5EF4-FFF2-40B4-BE49-F238E27FC236}">
                <a16:creationId xmlns:a16="http://schemas.microsoft.com/office/drawing/2014/main" id="{7C93ECAA-A117-1318-DA7E-8CB43D50C3BB}"/>
              </a:ext>
            </a:extLst>
          </p:cNvPr>
          <p:cNvSpPr txBox="1"/>
          <p:nvPr/>
        </p:nvSpPr>
        <p:spPr>
          <a:xfrm>
            <a:off x="624052" y="2640725"/>
            <a:ext cx="11177750"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r>
              <a:rPr lang="en-US" sz="2400">
                <a:ea typeface="+mn-lt"/>
                <a:cs typeface="+mn-lt"/>
              </a:rPr>
              <a:t>Platform                            :           Windows 10, macOS 10.X, Linux, Intel Core i7,</a:t>
            </a:r>
            <a:endParaRPr lang="en-US" sz="2400">
              <a:ea typeface="Calibri"/>
              <a:cs typeface="Calibri"/>
            </a:endParaRPr>
          </a:p>
          <a:p>
            <a:pPr>
              <a:buFont typeface="Arial"/>
              <a:buChar char="•"/>
            </a:pPr>
            <a:r>
              <a:rPr lang="en-US" sz="2400">
                <a:ea typeface="+mn-lt"/>
                <a:cs typeface="+mn-lt"/>
              </a:rPr>
              <a:t>CPU                                  :           4vCPU, Frequency: 2.2 GHz and Threads :16</a:t>
            </a:r>
            <a:endParaRPr lang="en-US"/>
          </a:p>
          <a:p>
            <a:pPr>
              <a:buFont typeface="Arial"/>
              <a:buChar char="•"/>
            </a:pPr>
            <a:r>
              <a:rPr lang="en-US" sz="2400">
                <a:ea typeface="+mn-lt"/>
                <a:cs typeface="+mn-lt"/>
              </a:rPr>
              <a:t>RAM                                 :           8 GB</a:t>
            </a:r>
            <a:endParaRPr lang="en-US"/>
          </a:p>
          <a:p>
            <a:pPr>
              <a:buFont typeface="Arial"/>
              <a:buChar char="•"/>
            </a:pPr>
            <a:r>
              <a:rPr lang="en-US" sz="2400">
                <a:ea typeface="+mn-lt"/>
                <a:cs typeface="+mn-lt"/>
              </a:rPr>
              <a:t>Storage Configuration      :           30 GB</a:t>
            </a:r>
            <a:endParaRPr lang="en-US"/>
          </a:p>
          <a:p>
            <a:pPr algn="just">
              <a:buFont typeface="Arial"/>
              <a:buChar char="•"/>
            </a:pPr>
            <a:r>
              <a:rPr lang="en-US" sz="2400">
                <a:ea typeface="+mn-lt"/>
                <a:cs typeface="+mn-lt"/>
              </a:rPr>
              <a:t>15000 RPM drive or a tier 1 SAN storage (2-4 Bps   SAN dedicated channel)</a:t>
            </a:r>
            <a:endParaRPr lang="en-US"/>
          </a:p>
          <a:p>
            <a:pPr marL="285750" indent="-285750">
              <a:buFont typeface="Arial"/>
              <a:buChar char="•"/>
            </a:pPr>
            <a:endParaRPr lang="en-US" sz="2400">
              <a:ea typeface="Calibri"/>
              <a:cs typeface="Calibri"/>
            </a:endParaRPr>
          </a:p>
        </p:txBody>
      </p:sp>
      <p:pic>
        <p:nvPicPr>
          <p:cNvPr id="5" name="Picture 8" descr="Logo, company name&#10;&#10;Description automatically generated">
            <a:extLst>
              <a:ext uri="{FF2B5EF4-FFF2-40B4-BE49-F238E27FC236}">
                <a16:creationId xmlns:a16="http://schemas.microsoft.com/office/drawing/2014/main" id="{6D797F6D-7E6E-3742-4E8B-0F93547C8ACC}"/>
              </a:ext>
            </a:extLst>
          </p:cNvPr>
          <p:cNvPicPr>
            <a:picLocks noChangeAspect="1"/>
          </p:cNvPicPr>
          <p:nvPr/>
        </p:nvPicPr>
        <p:blipFill>
          <a:blip r:embed="rId2"/>
          <a:stretch>
            <a:fillRect/>
          </a:stretch>
        </p:blipFill>
        <p:spPr>
          <a:xfrm>
            <a:off x="9191297" y="131582"/>
            <a:ext cx="2743200" cy="2180492"/>
          </a:xfrm>
          <a:prstGeom prst="rect">
            <a:avLst/>
          </a:prstGeom>
        </p:spPr>
      </p:pic>
    </p:spTree>
    <p:extLst>
      <p:ext uri="{BB962C8B-B14F-4D97-AF65-F5344CB8AC3E}">
        <p14:creationId xmlns:p14="http://schemas.microsoft.com/office/powerpoint/2010/main" val="1080844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BDD17-B702-7E21-296D-014DDE835F24}"/>
              </a:ext>
            </a:extLst>
          </p:cNvPr>
          <p:cNvSpPr>
            <a:spLocks noGrp="1"/>
          </p:cNvSpPr>
          <p:nvPr>
            <p:ph type="title"/>
          </p:nvPr>
        </p:nvSpPr>
        <p:spPr/>
        <p:txBody>
          <a:bodyPr/>
          <a:lstStyle/>
          <a:p>
            <a:r>
              <a:rPr lang="en-US">
                <a:ea typeface="Calibri Light"/>
                <a:cs typeface="Calibri Light"/>
              </a:rPr>
              <a:t>Existing Systems:</a:t>
            </a:r>
            <a:endParaRPr lang="en-US"/>
          </a:p>
        </p:txBody>
      </p:sp>
      <p:sp>
        <p:nvSpPr>
          <p:cNvPr id="3" name="TextBox 2">
            <a:extLst>
              <a:ext uri="{FF2B5EF4-FFF2-40B4-BE49-F238E27FC236}">
                <a16:creationId xmlns:a16="http://schemas.microsoft.com/office/drawing/2014/main" id="{C432FD06-D292-B66B-014A-DF37A303D7EF}"/>
              </a:ext>
            </a:extLst>
          </p:cNvPr>
          <p:cNvSpPr txBox="1"/>
          <p:nvPr/>
        </p:nvSpPr>
        <p:spPr>
          <a:xfrm>
            <a:off x="899948" y="2233447"/>
            <a:ext cx="9180785"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ea typeface="+mn-lt"/>
                <a:cs typeface="+mn-lt"/>
              </a:rPr>
              <a:t>•Personally asking experienced personnel or seniors.</a:t>
            </a:r>
            <a:endParaRPr lang="en-US" sz="2400">
              <a:ea typeface="Calibri"/>
              <a:cs typeface="Calibri"/>
            </a:endParaRPr>
          </a:p>
          <a:p>
            <a:r>
              <a:rPr lang="en-US" sz="2400">
                <a:ea typeface="+mn-lt"/>
                <a:cs typeface="+mn-lt"/>
              </a:rPr>
              <a:t>•Searching in the Internet.</a:t>
            </a:r>
            <a:endParaRPr lang="en-US" sz="2400">
              <a:ea typeface="Calibri"/>
              <a:cs typeface="Calibri"/>
            </a:endParaRPr>
          </a:p>
          <a:p>
            <a:r>
              <a:rPr lang="en-US" sz="2400">
                <a:ea typeface="+mn-lt"/>
                <a:cs typeface="+mn-lt"/>
              </a:rPr>
              <a:t>•Using websites like Quora, InterviewBit , Indeed, </a:t>
            </a:r>
            <a:r>
              <a:rPr lang="en-US" sz="2400" err="1">
                <a:ea typeface="+mn-lt"/>
                <a:cs typeface="+mn-lt"/>
              </a:rPr>
              <a:t>Interviewprep</a:t>
            </a:r>
            <a:r>
              <a:rPr lang="en-US" sz="2400">
                <a:ea typeface="+mn-lt"/>
                <a:cs typeface="+mn-lt"/>
              </a:rPr>
              <a:t> </a:t>
            </a:r>
            <a:r>
              <a:rPr lang="en-US" sz="2400" err="1">
                <a:ea typeface="+mn-lt"/>
                <a:cs typeface="+mn-lt"/>
              </a:rPr>
              <a:t>etc</a:t>
            </a:r>
            <a:r>
              <a:rPr lang="en-US" sz="2400">
                <a:ea typeface="+mn-lt"/>
                <a:cs typeface="+mn-lt"/>
              </a:rPr>
              <a:t> and many more.</a:t>
            </a:r>
            <a:endParaRPr lang="en-US" sz="2400">
              <a:ea typeface="Calibri"/>
              <a:cs typeface="Calibri"/>
            </a:endParaRPr>
          </a:p>
          <a:p>
            <a:r>
              <a:rPr lang="en-US" sz="2400">
                <a:ea typeface="+mn-lt"/>
                <a:cs typeface="+mn-lt"/>
              </a:rPr>
              <a:t>•There are many online, offline organization which provide free or paid courses on interview preparation, mock interviews, counselling, crash courses.</a:t>
            </a:r>
            <a:endParaRPr lang="en-US" sz="2400">
              <a:ea typeface="Calibri"/>
              <a:cs typeface="Calibri"/>
            </a:endParaRPr>
          </a:p>
          <a:p>
            <a:pPr algn="l"/>
            <a:endParaRPr lang="en-US" sz="2400">
              <a:ea typeface="Calibri"/>
              <a:cs typeface="Calibri"/>
            </a:endParaRPr>
          </a:p>
        </p:txBody>
      </p:sp>
      <p:pic>
        <p:nvPicPr>
          <p:cNvPr id="5" name="Picture 8" descr="Logo, company name&#10;&#10;Description automatically generated">
            <a:extLst>
              <a:ext uri="{FF2B5EF4-FFF2-40B4-BE49-F238E27FC236}">
                <a16:creationId xmlns:a16="http://schemas.microsoft.com/office/drawing/2014/main" id="{A8A0006B-5ACD-8FD0-2A01-90D8763119D9}"/>
              </a:ext>
            </a:extLst>
          </p:cNvPr>
          <p:cNvPicPr>
            <a:picLocks noChangeAspect="1"/>
          </p:cNvPicPr>
          <p:nvPr/>
        </p:nvPicPr>
        <p:blipFill>
          <a:blip r:embed="rId2"/>
          <a:stretch>
            <a:fillRect/>
          </a:stretch>
        </p:blipFill>
        <p:spPr>
          <a:xfrm>
            <a:off x="9191297" y="131582"/>
            <a:ext cx="2743200" cy="2180492"/>
          </a:xfrm>
          <a:prstGeom prst="rect">
            <a:avLst/>
          </a:prstGeom>
        </p:spPr>
      </p:pic>
    </p:spTree>
    <p:extLst>
      <p:ext uri="{BB962C8B-B14F-4D97-AF65-F5344CB8AC3E}">
        <p14:creationId xmlns:p14="http://schemas.microsoft.com/office/powerpoint/2010/main" val="242687363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16</Slides>
  <Notes>0</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PowerPoint Presentation</vt:lpstr>
      <vt:lpstr>PowerPoint Presentation</vt:lpstr>
      <vt:lpstr>Introduction:</vt:lpstr>
      <vt:lpstr>Abstract:</vt:lpstr>
      <vt:lpstr>Literature Survey:</vt:lpstr>
      <vt:lpstr>PowerPoint Presentation</vt:lpstr>
      <vt:lpstr>Software requirements :</vt:lpstr>
      <vt:lpstr>Hardware requirements:</vt:lpstr>
      <vt:lpstr>Existing Systems:</vt:lpstr>
      <vt:lpstr>PowerPoint Presentation</vt:lpstr>
      <vt:lpstr>PowerPoint Presentation</vt:lpstr>
      <vt:lpstr>PowerPoint Presentation</vt:lpstr>
      <vt:lpstr>Conclusion:</vt:lpstr>
      <vt:lpstr>Future enhancement:</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4</cp:revision>
  <dcterms:created xsi:type="dcterms:W3CDTF">2023-02-07T13:28:52Z</dcterms:created>
  <dcterms:modified xsi:type="dcterms:W3CDTF">2023-02-24T05:54:24Z</dcterms:modified>
</cp:coreProperties>
</file>