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8"/>
  </p:notesMasterIdLst>
  <p:sldIdLst>
    <p:sldId id="500" r:id="rId3"/>
    <p:sldId id="763" r:id="rId4"/>
    <p:sldId id="767" r:id="rId5"/>
    <p:sldId id="710" r:id="rId6"/>
    <p:sldId id="711" r:id="rId7"/>
    <p:sldId id="713" r:id="rId8"/>
    <p:sldId id="714" r:id="rId9"/>
    <p:sldId id="762" r:id="rId10"/>
    <p:sldId id="715" r:id="rId11"/>
    <p:sldId id="716" r:id="rId12"/>
    <p:sldId id="719" r:id="rId13"/>
    <p:sldId id="721" r:id="rId14"/>
    <p:sldId id="722" r:id="rId15"/>
    <p:sldId id="723" r:id="rId16"/>
    <p:sldId id="768" r:id="rId17"/>
    <p:sldId id="720" r:id="rId18"/>
    <p:sldId id="730" r:id="rId19"/>
    <p:sldId id="734" r:id="rId20"/>
    <p:sldId id="733" r:id="rId21"/>
    <p:sldId id="731" r:id="rId22"/>
    <p:sldId id="732" r:id="rId23"/>
    <p:sldId id="769" r:id="rId24"/>
    <p:sldId id="727" r:id="rId25"/>
    <p:sldId id="742" r:id="rId26"/>
    <p:sldId id="740" r:id="rId27"/>
    <p:sldId id="738" r:id="rId28"/>
    <p:sldId id="743" r:id="rId29"/>
    <p:sldId id="744" r:id="rId30"/>
    <p:sldId id="745" r:id="rId31"/>
    <p:sldId id="764" r:id="rId32"/>
    <p:sldId id="746" r:id="rId33"/>
    <p:sldId id="770" r:id="rId34"/>
    <p:sldId id="771" r:id="rId35"/>
    <p:sldId id="739" r:id="rId36"/>
    <p:sldId id="751" r:id="rId37"/>
    <p:sldId id="750" r:id="rId38"/>
    <p:sldId id="772" r:id="rId39"/>
    <p:sldId id="752" r:id="rId40"/>
    <p:sldId id="754" r:id="rId41"/>
    <p:sldId id="755" r:id="rId42"/>
    <p:sldId id="753" r:id="rId43"/>
    <p:sldId id="760" r:id="rId44"/>
    <p:sldId id="756" r:id="rId45"/>
    <p:sldId id="775" r:id="rId46"/>
    <p:sldId id="77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aineHor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3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771B2-C26C-4288-856C-05326C18E83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E7289-94AA-4D48-8BC2-584C334E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77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4F0B028-094C-4F33-ABB0-D627F6AB0903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013" y="4306550"/>
            <a:ext cx="5988326" cy="41831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1" dirty="0" smtClean="0"/>
              <a:t>Network Basics</a:t>
            </a:r>
          </a:p>
          <a:p>
            <a:pPr>
              <a:buFontTx/>
              <a:buNone/>
            </a:pPr>
            <a:r>
              <a:rPr lang="en-US" sz="1300" b="1" dirty="0"/>
              <a:t>Chapter 2: It is Just an Operating System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58D7885-73B4-4917-B189-E2397415228D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2.1.2.3  Terminal Emulation Programs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r>
              <a:rPr lang="en-US" dirty="0" smtClean="0"/>
              <a:t>There are a number of excellent terminal emulation programs available for connecting to a networking device either by a serial connection over a console port or by an SSH connection. Some of these include:</a:t>
            </a:r>
          </a:p>
          <a:p>
            <a:r>
              <a:rPr lang="en-US" dirty="0" err="1" smtClean="0"/>
              <a:t>PuTTY</a:t>
            </a:r>
            <a:endParaRPr lang="en-US" dirty="0" smtClean="0"/>
          </a:p>
          <a:p>
            <a:r>
              <a:rPr lang="en-US" dirty="0" err="1" smtClean="0"/>
              <a:t>Tera</a:t>
            </a:r>
            <a:r>
              <a:rPr lang="en-US" dirty="0" smtClean="0"/>
              <a:t> Term</a:t>
            </a:r>
          </a:p>
          <a:p>
            <a:r>
              <a:rPr lang="en-US" dirty="0" err="1" smtClean="0"/>
              <a:t>SecureCRT</a:t>
            </a:r>
            <a:endParaRPr lang="en-US" dirty="0" smtClean="0"/>
          </a:p>
          <a:p>
            <a:r>
              <a:rPr lang="en-US" dirty="0" smtClean="0"/>
              <a:t>HyperTerminal</a:t>
            </a:r>
          </a:p>
          <a:p>
            <a:r>
              <a:rPr lang="en-US" dirty="0" smtClean="0"/>
              <a:t>OS X Terminal</a:t>
            </a:r>
          </a:p>
          <a:p>
            <a:r>
              <a:rPr lang="en-US" dirty="0" smtClean="0"/>
              <a:t>There are a number of excellent terminal emulation programs available for connecting to a networking device either by a serial connection over a console port or by an SSH connection.</a:t>
            </a:r>
          </a:p>
          <a:p>
            <a:r>
              <a:rPr lang="en-US" dirty="0" smtClean="0"/>
              <a:t>Each network technician tends to have a favorite terminal emulation program that they use exclusively. These programs allow you to enhance your productivity by adjusting window sizes, changing font sizes, and changing color schemes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8025E45-4354-40A6-A995-56EFF3698170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 smtClean="0"/>
              <a:t>2.1.3.1  Cisco</a:t>
            </a:r>
            <a:r>
              <a:rPr lang="en-US" b="1" baseline="0" dirty="0" smtClean="0"/>
              <a:t> IOS Modes of Operations</a:t>
            </a:r>
          </a:p>
          <a:p>
            <a:pPr marL="0" indent="0"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In hierarchical order from most basic to most specialized, the major modes are:</a:t>
            </a:r>
          </a:p>
          <a:p>
            <a:pPr>
              <a:defRPr/>
            </a:pPr>
            <a:r>
              <a:rPr lang="en-US" dirty="0" smtClean="0"/>
              <a:t>User executive (User EXEC) mode</a:t>
            </a:r>
          </a:p>
          <a:p>
            <a:pPr>
              <a:defRPr/>
            </a:pPr>
            <a:r>
              <a:rPr lang="en-US" dirty="0" smtClean="0"/>
              <a:t>Privileged executive (Privileged EXEC) mode</a:t>
            </a:r>
          </a:p>
          <a:p>
            <a:pPr>
              <a:defRPr/>
            </a:pPr>
            <a:r>
              <a:rPr lang="en-US" dirty="0" smtClean="0"/>
              <a:t>Global configuration mode</a:t>
            </a:r>
          </a:p>
          <a:p>
            <a:pPr>
              <a:defRPr/>
            </a:pPr>
            <a:r>
              <a:rPr lang="en-US" dirty="0" smtClean="0"/>
              <a:t>Other specific configuration modes, such as Interface configuration mode.</a:t>
            </a:r>
          </a:p>
          <a:p>
            <a:pPr>
              <a:defRPr/>
            </a:pPr>
            <a:r>
              <a:rPr lang="en-US" dirty="0" smtClean="0"/>
              <a:t>Each mode has a distinctive prompt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3D125DF-1D14-4FD6-8D26-27954A86C701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2.1.3.2  Primary Modes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r>
              <a:rPr lang="en-US" dirty="0" smtClean="0"/>
              <a:t>The two primary modes of operation are user EXEC mode and privileged EXEC mode. </a:t>
            </a:r>
            <a:r>
              <a:rPr lang="en-US" dirty="0" err="1" smtClean="0"/>
              <a:t>Tthe</a:t>
            </a:r>
            <a:r>
              <a:rPr lang="en-US" dirty="0" smtClean="0"/>
              <a:t> privileged EXEC mode has a higher level of authority in what it allows the user to do with the device.</a:t>
            </a:r>
          </a:p>
          <a:p>
            <a:r>
              <a:rPr lang="en-US" b="1" dirty="0" smtClean="0"/>
              <a:t>User EXEC Mode</a:t>
            </a:r>
            <a:endParaRPr lang="en-US" dirty="0" smtClean="0"/>
          </a:p>
          <a:p>
            <a:r>
              <a:rPr lang="en-US" dirty="0" smtClean="0"/>
              <a:t>The user EXEC mode has limited capabilities but is useful for some basic </a:t>
            </a:r>
            <a:r>
              <a:rPr lang="en-US" dirty="0" err="1" smtClean="0"/>
              <a:t>operationsThis</a:t>
            </a:r>
            <a:r>
              <a:rPr lang="en-US" dirty="0" smtClean="0"/>
              <a:t> mode is the first mode encountered upon entrance into the CLI of an IOS device.</a:t>
            </a:r>
          </a:p>
          <a:p>
            <a:r>
              <a:rPr lang="en-US" dirty="0" smtClean="0"/>
              <a:t>This is often referred to as view-only mode. The user EXEC level does not allow the execution of any commands that might change the configuration of the device.</a:t>
            </a:r>
          </a:p>
          <a:p>
            <a:r>
              <a:rPr lang="en-US" dirty="0" smtClean="0"/>
              <a:t>By default, there is no authentication required to access the user EXEC mode from the console. However, it is a good practice to ensure that authentication is configured during the initial configuration.</a:t>
            </a:r>
          </a:p>
          <a:p>
            <a:r>
              <a:rPr lang="en-US" dirty="0" smtClean="0"/>
              <a:t>The user EXEC mode is identified by the CLI prompt that ends with the &gt; symbol. This is an example that shows the &gt; symbol in the prompt: Switch&gt;</a:t>
            </a:r>
          </a:p>
          <a:p>
            <a:r>
              <a:rPr lang="en-US" b="1" dirty="0" smtClean="0"/>
              <a:t>Privileged EXEC Mode</a:t>
            </a:r>
            <a:endParaRPr lang="en-US" dirty="0" smtClean="0"/>
          </a:p>
          <a:p>
            <a:r>
              <a:rPr lang="en-US" dirty="0" smtClean="0"/>
              <a:t>The execution of configuration and management commands requires that the network administrator use the privileged EXEC mode, or a more specific mode in the hierarchy. </a:t>
            </a:r>
          </a:p>
          <a:p>
            <a:r>
              <a:rPr lang="en-US" dirty="0" smtClean="0"/>
              <a:t>The privileged EXEC mode can be identified by the prompt ending with the #symbol.   Switch#</a:t>
            </a:r>
          </a:p>
          <a:p>
            <a:r>
              <a:rPr lang="en-US" dirty="0" smtClean="0"/>
              <a:t>By default, privileged EXEC mode does not require authentication.</a:t>
            </a:r>
          </a:p>
          <a:p>
            <a:r>
              <a:rPr lang="en-US" dirty="0" smtClean="0"/>
              <a:t>Global configuration mode and all other more specific configuration modes can only be reached from the privileged EXEC mode.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B2DFF7C-7E91-4245-8806-CA45D8C42296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2.1.3.3  Global Configuration Mode and </a:t>
            </a:r>
            <a:r>
              <a:rPr lang="en-US" b="1" dirty="0" err="1" smtClean="0"/>
              <a:t>Submodes</a:t>
            </a:r>
            <a:endParaRPr lang="en-US" b="1" dirty="0" smtClean="0"/>
          </a:p>
          <a:p>
            <a:r>
              <a:rPr lang="en-US" dirty="0" smtClean="0"/>
              <a:t>Global configuration mode and interface configuration modes can only be reached from the privileged EXEC mode.</a:t>
            </a:r>
          </a:p>
          <a:p>
            <a:r>
              <a:rPr lang="en-US" dirty="0" smtClean="0"/>
              <a:t>From global </a:t>
            </a:r>
            <a:r>
              <a:rPr lang="en-US" dirty="0" err="1" smtClean="0"/>
              <a:t>config</a:t>
            </a:r>
            <a:r>
              <a:rPr lang="en-US" dirty="0" smtClean="0"/>
              <a:t>, CLI configuration changes are made that affect the operation of the device as a whole. </a:t>
            </a:r>
          </a:p>
          <a:p>
            <a:r>
              <a:rPr lang="en-US" dirty="0" smtClean="0"/>
              <a:t>Switch# </a:t>
            </a:r>
            <a:r>
              <a:rPr lang="en-US" b="1" dirty="0" smtClean="0"/>
              <a:t>configure terminal</a:t>
            </a:r>
            <a:endParaRPr lang="en-US" dirty="0" smtClean="0"/>
          </a:p>
          <a:p>
            <a:r>
              <a:rPr lang="en-US" dirty="0" smtClean="0"/>
              <a:t>Switch(</a:t>
            </a:r>
            <a:r>
              <a:rPr lang="en-US" dirty="0" err="1" smtClean="0"/>
              <a:t>config</a:t>
            </a:r>
            <a:r>
              <a:rPr lang="en-US" dirty="0" smtClean="0"/>
              <a:t>)#</a:t>
            </a:r>
          </a:p>
          <a:p>
            <a:r>
              <a:rPr lang="en-US" dirty="0" smtClean="0"/>
              <a:t>From the global </a:t>
            </a:r>
            <a:r>
              <a:rPr lang="en-US" dirty="0" err="1" smtClean="0"/>
              <a:t>config</a:t>
            </a:r>
            <a:r>
              <a:rPr lang="en-US" dirty="0" smtClean="0"/>
              <a:t> mode, the user can enter different </a:t>
            </a:r>
            <a:r>
              <a:rPr lang="en-US" dirty="0" err="1" smtClean="0"/>
              <a:t>subconfiguration</a:t>
            </a:r>
            <a:r>
              <a:rPr lang="en-US" dirty="0" smtClean="0"/>
              <a:t> modes. Each of these modes allows the configuration of a particular part or function of the IOS device. </a:t>
            </a:r>
          </a:p>
          <a:p>
            <a:r>
              <a:rPr lang="en-US" dirty="0" smtClean="0"/>
              <a:t>Interface mode - to configure one of the network interfaces (Fa0/0, S0/0/0)</a:t>
            </a:r>
          </a:p>
          <a:p>
            <a:r>
              <a:rPr lang="en-US" dirty="0" smtClean="0"/>
              <a:t>Line mode - to configure one of the physical or virtual lines (console, AUX, VTY)</a:t>
            </a:r>
          </a:p>
          <a:p>
            <a:r>
              <a:rPr lang="en-US" dirty="0" smtClean="0"/>
              <a:t>To exit a specific configuration mode and return to global configuration mode, enter</a:t>
            </a:r>
            <a:r>
              <a:rPr lang="en-US" b="1" dirty="0" smtClean="0"/>
              <a:t> exit</a:t>
            </a:r>
            <a:r>
              <a:rPr lang="en-US" dirty="0" smtClean="0"/>
              <a:t> at a prompt. To leave configuration mode completely and return to privileged EXEC mode, enter </a:t>
            </a:r>
            <a:r>
              <a:rPr lang="en-US" b="1" dirty="0" smtClean="0"/>
              <a:t>end </a:t>
            </a:r>
            <a:r>
              <a:rPr lang="en-US" dirty="0" smtClean="0"/>
              <a:t>or use the key sequence </a:t>
            </a:r>
            <a:r>
              <a:rPr lang="en-US" b="1" dirty="0" smtClean="0"/>
              <a:t>Ctrl-Z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commands are used and modes are changed, the prompt changes to reflect the current context.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377DC1A-6E13-4646-AF86-1123CA509B43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2.1.3.4  Navigating between IOS Modes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The </a:t>
            </a:r>
            <a:r>
              <a:rPr lang="en-US" b="1" dirty="0" smtClean="0"/>
              <a:t>enable</a:t>
            </a:r>
            <a:r>
              <a:rPr lang="en-US" dirty="0" smtClean="0"/>
              <a:t> and </a:t>
            </a:r>
            <a:r>
              <a:rPr lang="en-US" b="1" dirty="0" smtClean="0"/>
              <a:t>disable</a:t>
            </a:r>
            <a:r>
              <a:rPr lang="en-US" dirty="0" smtClean="0"/>
              <a:t> commands are used to change the CLI between the user EXEC mode and the privileged EXEC mode, respectively.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41463F0-4B87-4884-AF35-DA47D97BACAF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2.1.3.5  Navigating between IOS Modes (Cont.)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To move from the global configuration mode to the privileged EXEC mode, you enter the command </a:t>
            </a:r>
            <a:r>
              <a:rPr lang="en-US" b="1" dirty="0" smtClean="0"/>
              <a:t>exit.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To move from any </a:t>
            </a:r>
            <a:r>
              <a:rPr lang="en-US" dirty="0" err="1" smtClean="0"/>
              <a:t>submode</a:t>
            </a:r>
            <a:r>
              <a:rPr lang="en-US" dirty="0" smtClean="0"/>
              <a:t> of the global configuration mode to the mode one step above it in the hierarchy of modes, enter the </a:t>
            </a:r>
            <a:r>
              <a:rPr lang="en-US" b="1" dirty="0" smtClean="0"/>
              <a:t>exit </a:t>
            </a:r>
            <a:r>
              <a:rPr lang="en-US" dirty="0" smtClean="0"/>
              <a:t>command.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To move from any </a:t>
            </a:r>
            <a:r>
              <a:rPr lang="en-US" dirty="0" err="1" smtClean="0"/>
              <a:t>submode</a:t>
            </a:r>
            <a:r>
              <a:rPr lang="en-US" dirty="0" smtClean="0"/>
              <a:t> of the privileged EXEC mode to the privileged EXEC mode, enter the </a:t>
            </a:r>
            <a:r>
              <a:rPr lang="en-US" b="1" dirty="0" smtClean="0"/>
              <a:t>end </a:t>
            </a:r>
            <a:r>
              <a:rPr lang="en-US" dirty="0" smtClean="0"/>
              <a:t>command or enter the key combination </a:t>
            </a:r>
            <a:r>
              <a:rPr lang="en-US" b="1" dirty="0" err="1" smtClean="0"/>
              <a:t>Ctrl+Z</a:t>
            </a:r>
            <a:r>
              <a:rPr lang="en-US" dirty="0" smtClean="0"/>
              <a:t>. 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To move from any </a:t>
            </a:r>
            <a:r>
              <a:rPr lang="en-US" dirty="0" err="1" smtClean="0"/>
              <a:t>submode</a:t>
            </a:r>
            <a:r>
              <a:rPr lang="en-US" dirty="0" smtClean="0"/>
              <a:t> of the global configuration mode to another “immediate” </a:t>
            </a:r>
            <a:r>
              <a:rPr lang="en-US" dirty="0" err="1" smtClean="0"/>
              <a:t>submode</a:t>
            </a:r>
            <a:r>
              <a:rPr lang="en-US" dirty="0" smtClean="0"/>
              <a:t> of the global configuration mode, simply enter the corresponding command that is normally entered from global configuration mode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CF60C8D-F94F-440B-B014-F60D0D680493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2.1.4.1  IOS Command Structure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Each IOS command has a specific format or syntax and can only be executed at the appropriate mode.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The commands are not case-sensitive. Following the command are one or more keywords and arguments.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Unlike a keyword, an argument is generally not a predefined word. An argument is a value or variable defined by the user</a:t>
            </a:r>
          </a:p>
          <a:p>
            <a:r>
              <a:rPr lang="en-US" dirty="0" smtClean="0"/>
              <a:t>Switch&gt; </a:t>
            </a:r>
            <a:r>
              <a:rPr lang="en-US" b="1" dirty="0" smtClean="0"/>
              <a:t>ping</a:t>
            </a:r>
            <a:r>
              <a:rPr lang="en-US" dirty="0" smtClean="0"/>
              <a:t> </a:t>
            </a:r>
            <a:r>
              <a:rPr lang="en-US" i="1" dirty="0" smtClean="0"/>
              <a:t>IP address</a:t>
            </a:r>
            <a:endParaRPr lang="en-US" dirty="0" smtClean="0"/>
          </a:p>
          <a:p>
            <a:r>
              <a:rPr lang="en-US" dirty="0" smtClean="0"/>
              <a:t>Switch&gt; </a:t>
            </a:r>
            <a:r>
              <a:rPr lang="en-US" b="1" dirty="0" smtClean="0"/>
              <a:t>ping</a:t>
            </a:r>
            <a:r>
              <a:rPr lang="en-US" dirty="0" smtClean="0"/>
              <a:t> </a:t>
            </a:r>
            <a:r>
              <a:rPr lang="en-US" b="1" dirty="0" smtClean="0"/>
              <a:t>10.10.10.5</a:t>
            </a:r>
            <a:endParaRPr lang="en-US" dirty="0" smtClean="0"/>
          </a:p>
          <a:p>
            <a:r>
              <a:rPr lang="en-US" dirty="0" smtClean="0"/>
              <a:t>The command is </a:t>
            </a:r>
            <a:r>
              <a:rPr lang="en-US" b="1" dirty="0" smtClean="0"/>
              <a:t>ping</a:t>
            </a:r>
            <a:r>
              <a:rPr lang="en-US" dirty="0" smtClean="0"/>
              <a:t> and the user defined argument is the </a:t>
            </a:r>
            <a:r>
              <a:rPr lang="en-US" b="1" dirty="0" smtClean="0"/>
              <a:t>10.10.10.5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Similarly, the syntax for entering </a:t>
            </a:r>
            <a:r>
              <a:rPr lang="en-US" dirty="0" err="1" smtClean="0"/>
              <a:t>the</a:t>
            </a:r>
            <a:r>
              <a:rPr lang="en-US" b="1" dirty="0" err="1" smtClean="0"/>
              <a:t>traceroute</a:t>
            </a:r>
            <a:r>
              <a:rPr lang="en-US" dirty="0" smtClean="0"/>
              <a:t> command is:</a:t>
            </a:r>
          </a:p>
          <a:p>
            <a:r>
              <a:rPr lang="en-US" dirty="0" smtClean="0"/>
              <a:t>Switch&gt; </a:t>
            </a:r>
            <a:r>
              <a:rPr lang="en-US" b="1" dirty="0" err="1" smtClean="0"/>
              <a:t>traceroute</a:t>
            </a:r>
            <a:r>
              <a:rPr lang="en-US" dirty="0" smtClean="0"/>
              <a:t> </a:t>
            </a:r>
            <a:r>
              <a:rPr lang="en-US" i="1" dirty="0" smtClean="0"/>
              <a:t>IP address</a:t>
            </a:r>
            <a:endParaRPr lang="en-US" dirty="0" smtClean="0"/>
          </a:p>
          <a:p>
            <a:r>
              <a:rPr lang="en-US" dirty="0" smtClean="0"/>
              <a:t>Switch&gt; </a:t>
            </a:r>
            <a:r>
              <a:rPr lang="en-US" b="1" dirty="0" err="1" smtClean="0"/>
              <a:t>traceroute</a:t>
            </a:r>
            <a:r>
              <a:rPr lang="en-US" dirty="0" smtClean="0"/>
              <a:t> </a:t>
            </a:r>
            <a:r>
              <a:rPr lang="en-US" b="1" dirty="0" smtClean="0"/>
              <a:t>192.168.254.254</a:t>
            </a:r>
            <a:endParaRPr lang="en-US" dirty="0" smtClean="0"/>
          </a:p>
          <a:p>
            <a:r>
              <a:rPr lang="en-US" dirty="0" smtClean="0"/>
              <a:t>The command is </a:t>
            </a:r>
            <a:r>
              <a:rPr lang="en-US" b="1" dirty="0" err="1" smtClean="0"/>
              <a:t>traceroute</a:t>
            </a:r>
            <a:r>
              <a:rPr lang="en-US" b="1" dirty="0" smtClean="0"/>
              <a:t> </a:t>
            </a:r>
            <a:r>
              <a:rPr lang="en-US" dirty="0" smtClean="0"/>
              <a:t>and the user defined argument is the </a:t>
            </a:r>
            <a:r>
              <a:rPr lang="en-US" b="1" dirty="0" smtClean="0"/>
              <a:t>192.168.254.254</a:t>
            </a:r>
            <a:r>
              <a:rPr lang="en-US" dirty="0" smtClean="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10F9CA3-676B-46C3-8344-469A1E839F16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2.1.4.3  Context-Sensitive Help</a:t>
            </a:r>
          </a:p>
          <a:p>
            <a:r>
              <a:rPr lang="en-US" dirty="0" smtClean="0"/>
              <a:t>The IOS has several forms of help available:</a:t>
            </a:r>
          </a:p>
          <a:p>
            <a:r>
              <a:rPr lang="en-US" dirty="0" smtClean="0"/>
              <a:t>Context-sensitive help</a:t>
            </a:r>
          </a:p>
          <a:p>
            <a:r>
              <a:rPr lang="en-US" dirty="0" smtClean="0"/>
              <a:t>Command Syntax Check</a:t>
            </a:r>
          </a:p>
          <a:p>
            <a:r>
              <a:rPr lang="en-US" dirty="0" smtClean="0"/>
              <a:t>Hot Keys and Shortcuts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25BC005-B8FE-4382-AEED-17AA2BEBA720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b="1" dirty="0" smtClean="0"/>
              <a:t>2.1.4.4  Command Syntax Check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There are three different types of error messages:</a:t>
            </a:r>
          </a:p>
          <a:p>
            <a:pPr>
              <a:defRPr/>
            </a:pPr>
            <a:r>
              <a:rPr lang="en-US" dirty="0" smtClean="0"/>
              <a:t>Ambiguous command</a:t>
            </a:r>
          </a:p>
          <a:p>
            <a:pPr>
              <a:defRPr/>
            </a:pPr>
            <a:r>
              <a:rPr lang="en-US" dirty="0" smtClean="0"/>
              <a:t>Incomplete command</a:t>
            </a:r>
          </a:p>
          <a:p>
            <a:pPr>
              <a:defRPr/>
            </a:pPr>
            <a:r>
              <a:rPr lang="en-US" dirty="0" smtClean="0"/>
              <a:t>Incorrect command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8A2E8C0-77E8-486D-8AFF-6E7CACC9865A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2.1.4.5  Hot Keys and Shortcuts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Tab - This is a good technique to use when you are learning because it allows you to see the full word used for the command or keyword.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Ctrl-Z -  Because the IOS has a hierarchical mode structure, you may find yourself several levels down. Rather than exit each mode individually, use </a:t>
            </a:r>
            <a:r>
              <a:rPr lang="en-US" b="1" dirty="0" smtClean="0"/>
              <a:t>Ctrl-Z </a:t>
            </a:r>
            <a:r>
              <a:rPr lang="en-US" dirty="0" smtClean="0"/>
              <a:t>to return directly to the privileged EXEC prompt at the top level.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Ctrl-Shift-6 - Using the escape sequence</a:t>
            </a:r>
            <a:r>
              <a:rPr lang="en-US" dirty="0" smtClean="0"/>
              <a:t>. When an IOS process is initiated from the CLI, such as a ping or </a:t>
            </a:r>
            <a:r>
              <a:rPr lang="en-US" dirty="0" err="1" smtClean="0"/>
              <a:t>traceroute</a:t>
            </a:r>
            <a:r>
              <a:rPr lang="en-US" dirty="0" smtClean="0"/>
              <a:t>, the command runs until it is complete or is interrupted. While the process is running, the CLI is unresponsive. To interrupt the output and interact with the CLI, press </a:t>
            </a:r>
            <a:r>
              <a:rPr lang="en-US" b="1" dirty="0" smtClean="0"/>
              <a:t>Ctrl-Shift-6</a:t>
            </a:r>
            <a:r>
              <a:rPr lang="en-US" dirty="0" smtClean="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Commands and keywords can be abbreviated to the minimum number of characters that -identify a unique selection. 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3F87E72-8493-4491-B75F-51B42B9674F8}" type="slidenum">
              <a:rPr lang="en-US" sz="800"/>
              <a:pPr/>
              <a:t>2</a:t>
            </a:fld>
            <a:endParaRPr lang="en-US" sz="8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1" smtClean="0"/>
              <a:t>Chapter 2 Objectives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A9C9425-2881-401C-90A1-23219A167503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2.1.4.6  IOS Examination Commands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the</a:t>
            </a:r>
            <a:r>
              <a:rPr lang="en-US" b="1" dirty="0" err="1" smtClean="0"/>
              <a:t>show</a:t>
            </a:r>
            <a:r>
              <a:rPr lang="en-US" b="1" dirty="0" smtClean="0"/>
              <a:t> ?</a:t>
            </a:r>
            <a:r>
              <a:rPr lang="en-US" dirty="0" smtClean="0"/>
              <a:t> command to get a list of available commands in a given context, or mode.</a:t>
            </a:r>
          </a:p>
          <a:p>
            <a:r>
              <a:rPr lang="en-US" dirty="0" smtClean="0"/>
              <a:t>A typical </a:t>
            </a:r>
            <a:r>
              <a:rPr lang="en-US" b="1" dirty="0" smtClean="0"/>
              <a:t>show</a:t>
            </a:r>
            <a:r>
              <a:rPr lang="en-US" dirty="0" smtClean="0"/>
              <a:t> command can provide information about the configuration, operation, and status of parts of a Cisco device.</a:t>
            </a:r>
          </a:p>
          <a:p>
            <a:r>
              <a:rPr lang="en-US" dirty="0" smtClean="0"/>
              <a:t>A very commonly used </a:t>
            </a:r>
            <a:r>
              <a:rPr lang="en-US" b="1" dirty="0" smtClean="0"/>
              <a:t>show </a:t>
            </a:r>
            <a:r>
              <a:rPr lang="en-US" dirty="0" smtClean="0"/>
              <a:t>command is </a:t>
            </a:r>
            <a:r>
              <a:rPr lang="en-US" b="1" dirty="0" smtClean="0"/>
              <a:t>show interfaces</a:t>
            </a:r>
            <a:r>
              <a:rPr lang="en-US" dirty="0" smtClean="0"/>
              <a:t>. This command displays statistics for all interfaces on the device. To view the statistics for a specific interface, enter the </a:t>
            </a:r>
            <a:r>
              <a:rPr lang="en-US" b="1" dirty="0" smtClean="0"/>
              <a:t>show interfaces </a:t>
            </a:r>
            <a:r>
              <a:rPr lang="en-US" dirty="0" smtClean="0"/>
              <a:t>command followed by the specific interface type and slot/port number.</a:t>
            </a:r>
          </a:p>
          <a:p>
            <a:r>
              <a:rPr lang="en-US" dirty="0" smtClean="0"/>
              <a:t>Some other </a:t>
            </a:r>
            <a:r>
              <a:rPr lang="en-US" b="1" dirty="0" smtClean="0"/>
              <a:t>show </a:t>
            </a:r>
            <a:r>
              <a:rPr lang="en-US" dirty="0" smtClean="0"/>
              <a:t>commands frequently used by network technicians include:</a:t>
            </a:r>
          </a:p>
          <a:p>
            <a:r>
              <a:rPr lang="en-US" b="1" dirty="0" smtClean="0"/>
              <a:t>show startup-</a:t>
            </a:r>
            <a:r>
              <a:rPr lang="en-US" b="1" dirty="0" err="1" smtClean="0"/>
              <a:t>config</a:t>
            </a:r>
            <a:r>
              <a:rPr lang="en-US" b="1" dirty="0" smtClean="0"/>
              <a:t> - </a:t>
            </a:r>
            <a:r>
              <a:rPr lang="en-US" dirty="0" smtClean="0"/>
              <a:t>Displays the saved configuration located in NVRAM.</a:t>
            </a:r>
          </a:p>
          <a:p>
            <a:r>
              <a:rPr lang="en-US" b="1" dirty="0" smtClean="0"/>
              <a:t>show running-</a:t>
            </a:r>
            <a:r>
              <a:rPr lang="en-US" b="1" dirty="0" err="1" smtClean="0"/>
              <a:t>config</a:t>
            </a:r>
            <a:r>
              <a:rPr lang="en-US" b="1" dirty="0" smtClean="0"/>
              <a:t> - </a:t>
            </a:r>
            <a:r>
              <a:rPr lang="en-US" dirty="0" smtClean="0"/>
              <a:t>Displays the contents of the currently running configuration file.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8519B7A-0D5A-4118-8758-ED7D0B543F7C}" type="slidenum">
              <a:rPr lang="en-US" sz="800"/>
              <a:pPr/>
              <a:t>21</a:t>
            </a:fld>
            <a:endParaRPr lang="en-US" sz="8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2.1.4.7  The show version Command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This command displays information about the currently loaded IOS version, along with hardware and device information.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r>
              <a:rPr lang="en-US" b="1" dirty="0" smtClean="0"/>
              <a:t>Software Version </a:t>
            </a:r>
            <a:r>
              <a:rPr lang="en-US" dirty="0" smtClean="0"/>
              <a:t>- IOS software version (stored in flash)</a:t>
            </a:r>
          </a:p>
          <a:p>
            <a:r>
              <a:rPr lang="en-US" b="1" dirty="0" smtClean="0"/>
              <a:t>Bootstrap Version </a:t>
            </a:r>
            <a:r>
              <a:rPr lang="en-US" dirty="0" smtClean="0"/>
              <a:t>- Bootstrap version (stored in Boot ROM)</a:t>
            </a:r>
          </a:p>
          <a:p>
            <a:r>
              <a:rPr lang="en-US" b="1" dirty="0" smtClean="0"/>
              <a:t>System up-time </a:t>
            </a:r>
            <a:r>
              <a:rPr lang="en-US" dirty="0" smtClean="0"/>
              <a:t>- Time since last reboot</a:t>
            </a:r>
          </a:p>
          <a:p>
            <a:r>
              <a:rPr lang="en-US" b="1" dirty="0" smtClean="0"/>
              <a:t>System restart info </a:t>
            </a:r>
            <a:r>
              <a:rPr lang="en-US" dirty="0" smtClean="0"/>
              <a:t>- Method of restart (e.g., power cycle, crash)</a:t>
            </a:r>
          </a:p>
          <a:p>
            <a:r>
              <a:rPr lang="en-US" b="1" dirty="0" smtClean="0"/>
              <a:t>Software image name </a:t>
            </a:r>
            <a:r>
              <a:rPr lang="en-US" dirty="0" smtClean="0"/>
              <a:t>- IOS filename stored in flash</a:t>
            </a:r>
          </a:p>
          <a:p>
            <a:r>
              <a:rPr lang="en-US" b="1" dirty="0" smtClean="0"/>
              <a:t>Router Type and Processor type </a:t>
            </a:r>
            <a:r>
              <a:rPr lang="en-US" dirty="0" smtClean="0"/>
              <a:t>- Model number and processor type</a:t>
            </a:r>
          </a:p>
          <a:p>
            <a:r>
              <a:rPr lang="en-US" b="1" dirty="0" smtClean="0"/>
              <a:t>Memory type and allocation (Shared/Main) </a:t>
            </a:r>
            <a:r>
              <a:rPr lang="en-US" dirty="0" smtClean="0"/>
              <a:t>- Main Processor RAM and Shared Packet I/O buffering</a:t>
            </a:r>
          </a:p>
          <a:p>
            <a:r>
              <a:rPr lang="en-US" b="1" dirty="0" smtClean="0"/>
              <a:t>Software Features </a:t>
            </a:r>
            <a:r>
              <a:rPr lang="en-US" dirty="0" smtClean="0"/>
              <a:t>- Supported protocols / feature sets</a:t>
            </a:r>
          </a:p>
          <a:p>
            <a:r>
              <a:rPr lang="en-US" b="1" dirty="0" smtClean="0"/>
              <a:t>Hardware Interfaces </a:t>
            </a:r>
            <a:r>
              <a:rPr lang="en-US" dirty="0" smtClean="0"/>
              <a:t>- Interfaces available on the device</a:t>
            </a:r>
          </a:p>
          <a:p>
            <a:r>
              <a:rPr lang="en-US" b="1" dirty="0" smtClean="0"/>
              <a:t>Configuration Register </a:t>
            </a:r>
            <a:r>
              <a:rPr lang="en-US" dirty="0" smtClean="0"/>
              <a:t>- Sets </a:t>
            </a:r>
            <a:r>
              <a:rPr lang="en-US" dirty="0" err="1" smtClean="0"/>
              <a:t>bootup</a:t>
            </a:r>
            <a:r>
              <a:rPr lang="en-US" dirty="0" smtClean="0"/>
              <a:t> specifications, console speed setting, and related parameters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013" y="4306550"/>
            <a:ext cx="5988326" cy="418319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 Getting Basic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2216B44-5EDE-4518-85CA-4E972BE4452B}" type="slidenum">
              <a:rPr lang="en-US" sz="800"/>
              <a:pPr/>
              <a:t>23</a:t>
            </a:fld>
            <a:endParaRPr lang="en-US" sz="8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2.2.1.1  Why the Switch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F4C9CF-7CD2-4DE7-B6D8-22B93C02ABDE}" type="slidenum">
              <a:rPr lang="en-US" sz="800"/>
              <a:pPr/>
              <a:t>24</a:t>
            </a:fld>
            <a:endParaRPr lang="en-US" sz="8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2.2.1.2  Device Names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25273B2-878D-4BB1-A66F-4C311E16E514}" type="slidenum">
              <a:rPr lang="en-US" sz="800"/>
              <a:pPr/>
              <a:t>25</a:t>
            </a:fld>
            <a:endParaRPr lang="en-US" sz="8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2.2.1.4  Configuring Hostnames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C91D86E-074A-45DB-BD51-C3094622CB64}" type="slidenum">
              <a:rPr lang="en-US" sz="800"/>
              <a:pPr/>
              <a:t>26</a:t>
            </a:fld>
            <a:endParaRPr lang="en-US" sz="8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2.2.2.1</a:t>
            </a:r>
            <a:r>
              <a:rPr lang="en-US" b="1" baseline="0" dirty="0" smtClean="0"/>
              <a:t>  Securing Device Access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E53178E-ECCD-42D2-BC80-55E30FA8C5FB}" type="slidenum">
              <a:rPr lang="en-US" sz="800"/>
              <a:pPr/>
              <a:t>27</a:t>
            </a:fld>
            <a:endParaRPr lang="en-US" sz="8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2.2.2.2</a:t>
            </a:r>
            <a:r>
              <a:rPr lang="en-US" b="1" baseline="0" dirty="0" smtClean="0"/>
              <a:t>  Securing Privileged EXEC Access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6CA2E60-7BDA-4F09-B6BA-522C700E702E}" type="slidenum">
              <a:rPr lang="en-US" sz="800"/>
              <a:pPr/>
              <a:t>28</a:t>
            </a:fld>
            <a:endParaRPr lang="en-US" sz="8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2.2.2.3  Securing</a:t>
            </a:r>
            <a:r>
              <a:rPr lang="en-US" b="1" baseline="0" dirty="0" smtClean="0"/>
              <a:t> User EXEC Access</a:t>
            </a:r>
            <a:endParaRPr lang="en-US" b="1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This encryption applies only to passwords in the configuration file, not to passwords as they are sent over media.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The purpose of this command is to keep unauthorized individuals from viewing passwords in the configuration file.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D52B0A0-3178-423F-A0C2-4EE3F90FB678}" type="slidenum">
              <a:rPr lang="en-US" sz="800"/>
              <a:pPr/>
              <a:t>29</a:t>
            </a:fld>
            <a:endParaRPr lang="en-US" sz="8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2.2.2.4  Encrypting Password Display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013" y="4306550"/>
            <a:ext cx="5988326" cy="418319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 IOS </a:t>
            </a:r>
            <a:r>
              <a:rPr lang="en-US" b="1" dirty="0" err="1" smtClean="0"/>
              <a:t>Bootcamp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372E8AB-9805-44D3-8F30-24A035ACEA63}" type="slidenum">
              <a:rPr lang="en-US" sz="800"/>
              <a:pPr/>
              <a:t>30</a:t>
            </a:fld>
            <a:endParaRPr lang="en-US" sz="8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2.2.2.5  Banner Messages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84998E5-B1CA-451D-A97C-8D585AB13C6D}" type="slidenum">
              <a:rPr lang="en-US" sz="800"/>
              <a:pPr/>
              <a:t>31</a:t>
            </a:fld>
            <a:endParaRPr lang="en-US" sz="8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2.2.3.1  Configuration Files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r>
              <a:rPr lang="en-US" dirty="0" smtClean="0"/>
              <a:t>Switch# </a:t>
            </a:r>
            <a:r>
              <a:rPr lang="en-US" b="1" dirty="0" smtClean="0"/>
              <a:t>erase startup-</a:t>
            </a:r>
            <a:r>
              <a:rPr lang="en-US" b="1" dirty="0" err="1" smtClean="0"/>
              <a:t>config</a:t>
            </a:r>
            <a:endParaRPr lang="en-US" dirty="0" smtClean="0"/>
          </a:p>
          <a:p>
            <a:r>
              <a:rPr lang="en-US" dirty="0" smtClean="0"/>
              <a:t>After the command is issued, the switch will prompt you for confirmation:</a:t>
            </a:r>
          </a:p>
          <a:p>
            <a:r>
              <a:rPr lang="en-US" dirty="0" smtClean="0"/>
              <a:t>Erasing the </a:t>
            </a:r>
            <a:r>
              <a:rPr lang="en-US" dirty="0" err="1" smtClean="0"/>
              <a:t>nvram</a:t>
            </a:r>
            <a:r>
              <a:rPr lang="en-US" dirty="0" smtClean="0"/>
              <a:t> </a:t>
            </a:r>
            <a:r>
              <a:rPr lang="en-US" dirty="0" err="1" smtClean="0"/>
              <a:t>filesystem</a:t>
            </a:r>
            <a:r>
              <a:rPr lang="en-US" dirty="0" smtClean="0"/>
              <a:t> will remove all configuration files! Continue? [confirm]</a:t>
            </a:r>
          </a:p>
          <a:p>
            <a:r>
              <a:rPr lang="en-US" dirty="0" smtClean="0"/>
              <a:t>Confirm is the default response. To confirm and erase the startup configuration file, press . Pressing any other key will abort the process.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433E09D-157D-47A3-A59A-EF241336AF7F}" type="slidenum">
              <a:rPr lang="en-US" sz="800"/>
              <a:pPr/>
              <a:t>32</a:t>
            </a:fld>
            <a:endParaRPr lang="en-US" sz="8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2.2.3.2  Capturing Text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Restoring Text Configurations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b="1" dirty="0" smtClean="0"/>
          </a:p>
          <a:p>
            <a:r>
              <a:rPr lang="en-US" dirty="0" smtClean="0"/>
              <a:t>A configuration file can be copied from storage to a device. When copied into the terminal, the IOS executes each line of the configuration text as a command. This means that the file will require editing to ensure that encrypted passwords are in plain text and that non-command text such as "--More--" and IOS messages are removed. This process is discussed in the lab.</a:t>
            </a:r>
          </a:p>
          <a:p>
            <a:r>
              <a:rPr lang="en-US" dirty="0" smtClean="0"/>
              <a:t>Further, at the CLI, the device must be set at the global configuration mode to receive the commands from the text file being copied.</a:t>
            </a:r>
          </a:p>
          <a:p>
            <a:r>
              <a:rPr lang="en-US" dirty="0" smtClean="0"/>
              <a:t>When using HyperTerminal, the steps are:</a:t>
            </a:r>
          </a:p>
          <a:p>
            <a:r>
              <a:rPr lang="en-US" dirty="0" smtClean="0"/>
              <a:t>Locate the file to be copied into the device and open the text document.</a:t>
            </a:r>
          </a:p>
          <a:p>
            <a:r>
              <a:rPr lang="en-US" dirty="0" smtClean="0"/>
              <a:t>Copy all of the text.</a:t>
            </a:r>
          </a:p>
          <a:p>
            <a:r>
              <a:rPr lang="en-US" dirty="0" smtClean="0"/>
              <a:t>On the Edit menu, click </a:t>
            </a:r>
            <a:r>
              <a:rPr lang="en-US" b="1" dirty="0" smtClean="0"/>
              <a:t>paste to host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using </a:t>
            </a:r>
            <a:r>
              <a:rPr lang="en-US" dirty="0" err="1" smtClean="0"/>
              <a:t>TeraTerm</a:t>
            </a:r>
            <a:r>
              <a:rPr lang="en-US" dirty="0" smtClean="0"/>
              <a:t>, the steps are:</a:t>
            </a:r>
          </a:p>
          <a:p>
            <a:r>
              <a:rPr lang="en-US" dirty="0" smtClean="0"/>
              <a:t>On the </a:t>
            </a:r>
            <a:r>
              <a:rPr lang="en-US" b="1" dirty="0" smtClean="0"/>
              <a:t>File</a:t>
            </a:r>
            <a:r>
              <a:rPr lang="en-US" dirty="0" smtClean="0"/>
              <a:t> menu, click </a:t>
            </a:r>
            <a:r>
              <a:rPr lang="en-US" b="1" dirty="0" smtClean="0"/>
              <a:t>Send</a:t>
            </a:r>
            <a:r>
              <a:rPr lang="en-US" dirty="0" smtClean="0"/>
              <a:t> file.</a:t>
            </a:r>
          </a:p>
          <a:p>
            <a:r>
              <a:rPr lang="en-US" dirty="0" smtClean="0"/>
              <a:t>Locate the file to be copied into the device and click </a:t>
            </a:r>
            <a:r>
              <a:rPr lang="en-US" b="1" dirty="0" smtClean="0"/>
              <a:t>Open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TeraTerm</a:t>
            </a:r>
            <a:r>
              <a:rPr lang="en-US" dirty="0" smtClean="0"/>
              <a:t> will paste the file into the device.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013" y="4306550"/>
            <a:ext cx="5988326" cy="418319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2.3 Addressing Schemes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670EB74-B600-4B3E-9123-08AFE852BB5B}" type="slidenum">
              <a:rPr lang="en-US" sz="800"/>
              <a:pPr/>
              <a:t>34</a:t>
            </a:fld>
            <a:endParaRPr lang="en-US" sz="8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2.3.1.1  IP Addressing of Devices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1DE8AFC-3E61-4DDC-A5A0-3779D30044D4}" type="slidenum">
              <a:rPr lang="en-US" sz="800"/>
              <a:pPr/>
              <a:t>35</a:t>
            </a:fld>
            <a:endParaRPr lang="en-US" sz="8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2.3.1.2  Interfaces and Ports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r>
              <a:rPr lang="en-US" dirty="0" smtClean="0"/>
              <a:t>Some of the differences between various types of media include:</a:t>
            </a:r>
          </a:p>
          <a:p>
            <a:r>
              <a:rPr lang="en-US" dirty="0" smtClean="0"/>
              <a:t>The distance the media can successfully carry a signal.</a:t>
            </a:r>
          </a:p>
          <a:p>
            <a:r>
              <a:rPr lang="en-US" dirty="0" smtClean="0"/>
              <a:t>The environment in which the media is to be installed.</a:t>
            </a:r>
          </a:p>
          <a:p>
            <a:r>
              <a:rPr lang="en-US" dirty="0" smtClean="0"/>
              <a:t>The amount of data and the speed at which it must be transmitted.</a:t>
            </a:r>
          </a:p>
          <a:p>
            <a:r>
              <a:rPr lang="en-US" dirty="0" smtClean="0"/>
              <a:t>The cost of the media and installation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F048697-BA96-4E7D-B01C-79ADC863F7EF}" type="slidenum">
              <a:rPr lang="en-US" sz="800"/>
              <a:pPr/>
              <a:t>36</a:t>
            </a:fld>
            <a:endParaRPr lang="en-US" sz="8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2.3.2.1  Configuring a Switch Virtual Interface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F048697-BA96-4E7D-B01C-79ADC863F7EF}" type="slidenum">
              <a:rPr lang="en-US" sz="800"/>
              <a:pPr/>
              <a:t>37</a:t>
            </a:fld>
            <a:endParaRPr lang="en-US" sz="8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2.3.2.1  Configuring a Switch Virtual Interface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0276864-C187-4976-9E97-720F4DCF02A4}" type="slidenum">
              <a:rPr lang="en-US" sz="800"/>
              <a:pPr/>
              <a:t>38</a:t>
            </a:fld>
            <a:endParaRPr lang="en-US" sz="8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2.3.2.2  Manual IP Address Configuration for End Devices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3EB2777-4869-415A-BD4B-563AEAA0B471}" type="slidenum">
              <a:rPr lang="en-US" sz="800"/>
              <a:pPr/>
              <a:t>39</a:t>
            </a:fld>
            <a:endParaRPr lang="en-US" sz="8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2.3.2.3  Automatic IP Address Configuration for End Devices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CBC4FA5-5B9A-450E-A038-76DD5392B340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2.1.1.1 Purpose of OS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In this course, you will focus primarily on Cisco IOS Release 15.x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17DF9E3-D140-46E1-9629-54A9D84F04A5}" type="slidenum">
              <a:rPr lang="en-US" sz="800"/>
              <a:pPr/>
              <a:t>40</a:t>
            </a:fld>
            <a:endParaRPr lang="en-US" sz="8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2.3.2.4  IP Address Conflicts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1385C5B-1B75-4F41-9B5B-211AACAA7793}" type="slidenum">
              <a:rPr lang="en-US" sz="800"/>
              <a:pPr/>
              <a:t>41</a:t>
            </a:fld>
            <a:endParaRPr lang="en-US" sz="8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2.3.3.1  Test the Loopback Address on an End Device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A71D772-9F78-4F14-B10E-5D7C046DF5C4}" type="slidenum">
              <a:rPr lang="en-US" sz="800"/>
              <a:pPr/>
              <a:t>42</a:t>
            </a:fld>
            <a:endParaRPr lang="en-US" sz="8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2.3.3.2  Testing the Interface Assignment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189F839-C257-48B4-BF1E-ABA1D3AB6889}" type="slidenum">
              <a:rPr lang="en-US" sz="800"/>
              <a:pPr/>
              <a:t>43</a:t>
            </a:fld>
            <a:endParaRPr lang="en-US" sz="8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2.3.3.3  Testing End-to-End Connectivity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531AE30-3927-4645-BAFD-BEB511141A19}" type="slidenum">
              <a:rPr lang="en-US" sz="800"/>
              <a:pPr/>
              <a:t>44</a:t>
            </a:fld>
            <a:endParaRPr lang="en-US" sz="8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2.4.1.3  Summary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CF76C84-4A22-4E88-BD81-FBE794FAA44F}" type="slidenum">
              <a:rPr lang="en-US" sz="800"/>
              <a:pPr/>
              <a:t>45</a:t>
            </a:fld>
            <a:endParaRPr lang="en-US" sz="8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2.4.1.3  Summary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1123147-A17A-476E-938E-059CF44497A9}" type="slidenum">
              <a:rPr lang="en-US" sz="800"/>
              <a:pPr/>
              <a:t>5</a:t>
            </a:fld>
            <a:endParaRPr lang="en-US" sz="8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2.1.1.2 Location of the Cisco IOS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E5656F1-2F35-4CBB-868C-1F67C197C94D}" type="slidenum">
              <a:rPr lang="en-US" sz="800"/>
              <a:pPr/>
              <a:t>6</a:t>
            </a:fld>
            <a:endParaRPr lang="en-US" sz="8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2.1.1.3  IOS Functions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r>
              <a:rPr lang="en-US" dirty="0" smtClean="0"/>
              <a:t>Each feature or service has an associated collection of configuration commands that allow a network technician to implement the feature or service.</a:t>
            </a:r>
          </a:p>
          <a:p>
            <a:r>
              <a:rPr lang="en-US" dirty="0" smtClean="0"/>
              <a:t>The services provided by the Cisco IOS are generally accessed using a command-line interface (CLI).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5EAB60B-A2E5-4AED-A51B-6913996D6AF5}" type="slidenum">
              <a:rPr lang="en-US" sz="800"/>
              <a:pPr/>
              <a:t>7</a:t>
            </a:fld>
            <a:endParaRPr lang="en-US" sz="8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2.1.2.1  Console Access Method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640E75A-BD4C-495F-AE90-142B1665ED74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2.1.2.1  Console Access Method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Out-of-band access refers to access via a dedicated management channel that is used for device maintenance purposes only. 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 In the event that a password is lost, there is a special set of procedures for bypassing the password and accessing the device.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084B105-7CB2-49A7-BBA2-6F8123BE6F09}" type="slidenum">
              <a:rPr lang="en-US" sz="800"/>
              <a:pPr/>
              <a:t>9</a:t>
            </a:fld>
            <a:endParaRPr lang="en-US" sz="8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2.1.2.2  Telnet, SSH, and AUX  Access Methods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DF89-D02D-412F-BBB2-1D46AD3983D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50A5-0CA1-4B71-AEC3-690F96C9B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5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DF89-D02D-412F-BBB2-1D46AD3983D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50A5-0CA1-4B71-AEC3-690F96C9B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1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DF89-D02D-412F-BBB2-1D46AD3983D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50A5-0CA1-4B71-AEC3-690F96C9B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24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A2FCFD2E-4340-42BC-ABA9-5F29A20FCC1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63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04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8001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42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08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27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230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642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DF89-D02D-412F-BBB2-1D46AD3983D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50A5-0CA1-4B71-AEC3-690F96C9B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902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87441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22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3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DF89-D02D-412F-BBB2-1D46AD3983D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50A5-0CA1-4B71-AEC3-690F96C9B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8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DF89-D02D-412F-BBB2-1D46AD3983D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50A5-0CA1-4B71-AEC3-690F96C9B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3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DF89-D02D-412F-BBB2-1D46AD3983D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50A5-0CA1-4B71-AEC3-690F96C9B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DF89-D02D-412F-BBB2-1D46AD3983D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50A5-0CA1-4B71-AEC3-690F96C9B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DF89-D02D-412F-BBB2-1D46AD3983D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50A5-0CA1-4B71-AEC3-690F96C9B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9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DF89-D02D-412F-BBB2-1D46AD3983D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50A5-0CA1-4B71-AEC3-690F96C9B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9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DF89-D02D-412F-BBB2-1D46AD3983D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50A5-0CA1-4B71-AEC3-690F96C9B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5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DF89-D02D-412F-BBB2-1D46AD3983D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550A5-0CA1-4B71-AEC3-690F96C9B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5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815FDE9C-2A7B-45B8-A62F-56803133750A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Configuring </a:t>
            </a:r>
            <a:r>
              <a:rPr lang="en-US" sz="2800" dirty="0" smtClean="0"/>
              <a:t>a Network Operating System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Network Basics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Arial" pitchFamily="34" charset="0"/>
              </a:rPr>
              <a:t>Accessing a Cisco IOS Device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Terminal Emulation Programs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idx="1"/>
          </p:nvPr>
        </p:nvSpPr>
        <p:spPr>
          <a:xfrm>
            <a:off x="533400" y="1752690"/>
            <a:ext cx="3454400" cy="45720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/>
              <a:t>Software available </a:t>
            </a:r>
            <a:r>
              <a:rPr lang="en-US" sz="2000" dirty="0"/>
              <a:t>for connecting to a networking </a:t>
            </a:r>
            <a:r>
              <a:rPr lang="en-US" sz="2000" dirty="0" smtClean="0"/>
              <a:t>device:</a:t>
            </a:r>
          </a:p>
          <a:p>
            <a:pPr>
              <a:defRPr/>
            </a:pPr>
            <a:r>
              <a:rPr lang="en-US" sz="2000" dirty="0" err="1" smtClean="0"/>
              <a:t>PuTTY</a:t>
            </a:r>
            <a:endParaRPr lang="en-US" sz="2000" dirty="0" smtClean="0"/>
          </a:p>
          <a:p>
            <a:pPr>
              <a:defRPr/>
            </a:pPr>
            <a:r>
              <a:rPr lang="en-US" sz="2000" dirty="0" err="1" smtClean="0"/>
              <a:t>Tera</a:t>
            </a:r>
            <a:r>
              <a:rPr lang="en-US" sz="2000" dirty="0" smtClean="0"/>
              <a:t> </a:t>
            </a:r>
            <a:r>
              <a:rPr lang="en-US" sz="2000" dirty="0"/>
              <a:t>Term</a:t>
            </a:r>
          </a:p>
          <a:p>
            <a:pPr>
              <a:defRPr/>
            </a:pPr>
            <a:r>
              <a:rPr lang="en-US" sz="2000" dirty="0" err="1"/>
              <a:t>SecureCRT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HyperTerminal</a:t>
            </a:r>
          </a:p>
          <a:p>
            <a:pPr>
              <a:defRPr/>
            </a:pPr>
            <a:r>
              <a:rPr lang="en-US" sz="2000" dirty="0"/>
              <a:t>OS X Terminal</a:t>
            </a:r>
          </a:p>
          <a:p>
            <a:pPr marL="381000" indent="-381000"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endParaRPr lang="en-US" altLang="ja-JP" sz="2000" dirty="0" smtClean="0">
              <a:ea typeface="ＭＳ Ｐゴシック" charset="-128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447800"/>
            <a:ext cx="4595813" cy="4910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444500"/>
            <a:ext cx="8143875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Arial" pitchFamily="34" charset="0"/>
              </a:rPr>
              <a:t>Navigating the IOS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Cisco IOS Modes of Operation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400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6075" y="457200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Arial" pitchFamily="34" charset="0"/>
              </a:rPr>
              <a:t>Navigating the IOS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Primary Modes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1600200"/>
            <a:ext cx="7694613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457200"/>
            <a:ext cx="88011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Arial" pitchFamily="34" charset="0"/>
              </a:rPr>
              <a:t>Navigating the IOS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Global Configuration Mode and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Submodes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84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1511300"/>
            <a:ext cx="3884612" cy="456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1824038"/>
            <a:ext cx="4702175" cy="386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13" y="361950"/>
            <a:ext cx="8145462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Arial" pitchFamily="34" charset="0"/>
              </a:rPr>
              <a:t>Navigating the IOS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Navigating b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etween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IOS Modes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401621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4149"/>
            <a:ext cx="8145462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Arial" pitchFamily="34" charset="0"/>
              </a:rPr>
              <a:t>Navigating the IOS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Navigating b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etween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IOS Modes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(Cont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.)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2" y="1372349"/>
            <a:ext cx="46291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506" y="2807903"/>
            <a:ext cx="45243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471" y="4243387"/>
            <a:ext cx="44958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9916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7" y="482600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Arial" pitchFamily="34" charset="0"/>
              </a:rPr>
              <a:t>The Command Structure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IOS Command Structure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1320800"/>
            <a:ext cx="8313737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11150" y="425450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Arial" pitchFamily="34" charset="0"/>
              </a:rPr>
              <a:t>The Command Structure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Context-Sensitive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Help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395413"/>
            <a:ext cx="6932613" cy="514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34950" y="468313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Arial" pitchFamily="34" charset="0"/>
              </a:rPr>
              <a:t>The Command Structure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Command Syntax Check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509713"/>
            <a:ext cx="6330950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Arial" pitchFamily="34" charset="0"/>
              </a:rPr>
              <a:t>The Command Structure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Hot Keys and Shortcuts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idx="1"/>
          </p:nvPr>
        </p:nvSpPr>
        <p:spPr>
          <a:xfrm>
            <a:off x="404813" y="1504950"/>
            <a:ext cx="7977187" cy="5048250"/>
          </a:xfrm>
        </p:spPr>
        <p:txBody>
          <a:bodyPr/>
          <a:lstStyle/>
          <a:p>
            <a:pPr>
              <a:defRPr/>
            </a:pPr>
            <a:r>
              <a:rPr lang="en-US" sz="2000" b="1" dirty="0"/>
              <a:t>Tab –</a:t>
            </a:r>
            <a:r>
              <a:rPr lang="en-US" sz="2000" dirty="0"/>
              <a:t> Completes the remainder of a partially typed command or keyword</a:t>
            </a:r>
          </a:p>
          <a:p>
            <a:pPr>
              <a:defRPr/>
            </a:pPr>
            <a:r>
              <a:rPr lang="en-US" sz="2000" b="1" dirty="0"/>
              <a:t>Ctrl-R –</a:t>
            </a:r>
            <a:r>
              <a:rPr lang="en-US" sz="2000" dirty="0"/>
              <a:t> Redisplays a </a:t>
            </a:r>
            <a:r>
              <a:rPr lang="en-US" sz="2000" dirty="0" smtClean="0"/>
              <a:t>line</a:t>
            </a:r>
          </a:p>
          <a:p>
            <a:pPr>
              <a:defRPr/>
            </a:pPr>
            <a:r>
              <a:rPr lang="en-US" sz="2000" b="1" dirty="0"/>
              <a:t>Ctrl-A –</a:t>
            </a:r>
            <a:r>
              <a:rPr lang="en-US" sz="2000" dirty="0"/>
              <a:t> Moves </a:t>
            </a:r>
            <a:r>
              <a:rPr lang="en-US" sz="2000" dirty="0" smtClean="0"/>
              <a:t>cursor to the beginning of the line</a:t>
            </a:r>
            <a:endParaRPr lang="en-US" sz="2000" dirty="0"/>
          </a:p>
          <a:p>
            <a:pPr>
              <a:defRPr/>
            </a:pPr>
            <a:r>
              <a:rPr lang="en-US" sz="2000" b="1" dirty="0"/>
              <a:t>Ctrl-Z –</a:t>
            </a:r>
            <a:r>
              <a:rPr lang="en-US" sz="2000" dirty="0"/>
              <a:t> Exits configuration mode and returns to user EXEC</a:t>
            </a:r>
          </a:p>
          <a:p>
            <a:pPr>
              <a:defRPr/>
            </a:pPr>
            <a:r>
              <a:rPr lang="en-US" sz="2000" b="1" dirty="0"/>
              <a:t>Down Arrow –</a:t>
            </a:r>
            <a:r>
              <a:rPr lang="en-US" sz="2000" dirty="0"/>
              <a:t> Allows the user to scroll forward through former commands</a:t>
            </a:r>
          </a:p>
          <a:p>
            <a:pPr>
              <a:defRPr/>
            </a:pPr>
            <a:r>
              <a:rPr lang="en-US" sz="2000" b="1" dirty="0"/>
              <a:t>Up Arrow –</a:t>
            </a:r>
            <a:r>
              <a:rPr lang="en-US" sz="2000" dirty="0"/>
              <a:t> Allows the user to scroll backward through former commands</a:t>
            </a:r>
          </a:p>
          <a:p>
            <a:pPr>
              <a:defRPr/>
            </a:pPr>
            <a:r>
              <a:rPr lang="en-US" sz="2000" b="1" dirty="0"/>
              <a:t>Ctrl-Shift-6 –</a:t>
            </a:r>
            <a:r>
              <a:rPr lang="en-US" sz="2000" dirty="0"/>
              <a:t> Allows the user to interrupt an IOS process such as </a:t>
            </a:r>
            <a:r>
              <a:rPr lang="en-US" sz="2000" b="1" dirty="0" smtClean="0"/>
              <a:t>ping </a:t>
            </a:r>
            <a:r>
              <a:rPr lang="en-US" sz="2000" dirty="0" smtClean="0"/>
              <a:t>or</a:t>
            </a:r>
            <a:r>
              <a:rPr lang="en-US" sz="2000" dirty="0"/>
              <a:t> </a:t>
            </a:r>
            <a:r>
              <a:rPr lang="en-US" sz="2000" b="1" dirty="0" err="1" smtClean="0"/>
              <a:t>traceroute</a:t>
            </a:r>
            <a:endParaRPr lang="en-US" sz="2000" dirty="0"/>
          </a:p>
          <a:p>
            <a:pPr>
              <a:defRPr/>
            </a:pPr>
            <a:r>
              <a:rPr lang="en-US" sz="2000" b="1" dirty="0"/>
              <a:t>Ctrl-C –</a:t>
            </a:r>
            <a:r>
              <a:rPr lang="en-US" sz="2000" dirty="0"/>
              <a:t> Aborts the current command and exits the configuration mode</a:t>
            </a:r>
          </a:p>
          <a:p>
            <a:pPr marL="381000" indent="-381000"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endParaRPr lang="en-US" altLang="ja-JP" sz="2000" dirty="0" smtClean="0">
              <a:ea typeface="ＭＳ Ｐゴシック" charset="-128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2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131175" cy="44370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2.0  Introduction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2.1  IOS </a:t>
            </a:r>
            <a:r>
              <a:rPr lang="en-US" dirty="0" err="1" smtClean="0">
                <a:cs typeface="Arial" charset="0"/>
              </a:rPr>
              <a:t>Bootcamp</a:t>
            </a:r>
            <a:endParaRPr lang="en-US" dirty="0" smtClean="0">
              <a:cs typeface="Arial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2.2  Getting Basic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2.3  Address Schemes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2.4 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411163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Arial" pitchFamily="34" charset="0"/>
              </a:rPr>
              <a:t>The Command Structure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IOS Examination Commands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89" y="1325471"/>
            <a:ext cx="6198469" cy="5075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406400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Arial" pitchFamily="34" charset="0"/>
              </a:rPr>
              <a:t>The Command Structure</a:t>
            </a:r>
            <a:br>
              <a:rPr lang="en-US" sz="1800" dirty="0" smtClean="0">
                <a:cs typeface="Arial" pitchFamily="34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The show version Command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17638"/>
            <a:ext cx="5869080" cy="5091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2.2  Getting Basic</a:t>
            </a:r>
            <a:endParaRPr lang="en-US" sz="2400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5019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145462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Arial" pitchFamily="34" charset="0"/>
              </a:rPr>
              <a:t>Hostnames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Why the Switch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473200"/>
            <a:ext cx="8051800" cy="4594225"/>
          </a:xfrm>
        </p:spPr>
        <p:txBody>
          <a:bodyPr/>
          <a:lstStyle/>
          <a:p>
            <a:pPr marL="0" indent="0"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cs typeface="Arial" pitchFamily="34" charset="0"/>
              </a:rPr>
              <a:t>Let’s focus on </a:t>
            </a:r>
            <a:endParaRPr lang="en-US" sz="2000" dirty="0">
              <a:cs typeface="Arial" pitchFamily="34" charset="0"/>
            </a:endParaRPr>
          </a:p>
          <a:p>
            <a:pPr eaLnBrk="1" hangingPunct="1">
              <a:lnSpc>
                <a:spcPct val="75000"/>
              </a:lnSpc>
              <a:defRPr/>
            </a:pPr>
            <a:r>
              <a:rPr lang="en-US" sz="2000" dirty="0" smtClean="0">
                <a:cs typeface="Arial" pitchFamily="34" charset="0"/>
              </a:rPr>
              <a:t>Creating a two </a:t>
            </a:r>
            <a:r>
              <a:rPr lang="en-US" sz="2000" dirty="0">
                <a:cs typeface="Arial" pitchFamily="34" charset="0"/>
              </a:rPr>
              <a:t>PC network connected via a </a:t>
            </a:r>
            <a:r>
              <a:rPr lang="en-US" sz="2000" dirty="0" smtClean="0">
                <a:cs typeface="Arial" pitchFamily="34" charset="0"/>
              </a:rPr>
              <a:t>switch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sz="2000" dirty="0">
                <a:cs typeface="Arial" pitchFamily="34" charset="0"/>
              </a:rPr>
              <a:t>S</a:t>
            </a:r>
            <a:r>
              <a:rPr lang="en-US" sz="2000" dirty="0" smtClean="0">
                <a:cs typeface="Arial" pitchFamily="34" charset="0"/>
              </a:rPr>
              <a:t>etting </a:t>
            </a:r>
            <a:r>
              <a:rPr lang="en-US" sz="2000" dirty="0">
                <a:cs typeface="Arial" pitchFamily="34" charset="0"/>
              </a:rPr>
              <a:t>a name for the </a:t>
            </a:r>
            <a:r>
              <a:rPr lang="en-US" sz="2000" dirty="0" smtClean="0">
                <a:cs typeface="Arial" pitchFamily="34" charset="0"/>
              </a:rPr>
              <a:t>switch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sz="2000" dirty="0">
                <a:cs typeface="Arial" pitchFamily="34" charset="0"/>
              </a:rPr>
              <a:t>L</a:t>
            </a:r>
            <a:r>
              <a:rPr lang="en-US" sz="2000" dirty="0" smtClean="0">
                <a:cs typeface="Arial" pitchFamily="34" charset="0"/>
              </a:rPr>
              <a:t>imiting </a:t>
            </a:r>
            <a:r>
              <a:rPr lang="en-US" sz="2000" dirty="0">
                <a:cs typeface="Arial" pitchFamily="34" charset="0"/>
              </a:rPr>
              <a:t>access to the device </a:t>
            </a:r>
            <a:r>
              <a:rPr lang="en-US" sz="2000" dirty="0" smtClean="0">
                <a:cs typeface="Arial" pitchFamily="34" charset="0"/>
              </a:rPr>
              <a:t>configuration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sz="2000" dirty="0">
                <a:cs typeface="Arial" pitchFamily="34" charset="0"/>
              </a:rPr>
              <a:t>C</a:t>
            </a:r>
            <a:r>
              <a:rPr lang="en-US" sz="2000" dirty="0" smtClean="0">
                <a:cs typeface="Arial" pitchFamily="34" charset="0"/>
              </a:rPr>
              <a:t>onfiguring </a:t>
            </a:r>
            <a:r>
              <a:rPr lang="en-US" sz="2000" dirty="0">
                <a:cs typeface="Arial" pitchFamily="34" charset="0"/>
              </a:rPr>
              <a:t>banner </a:t>
            </a:r>
            <a:r>
              <a:rPr lang="en-US" sz="2000" dirty="0" smtClean="0">
                <a:cs typeface="Arial" pitchFamily="34" charset="0"/>
              </a:rPr>
              <a:t>messages 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sz="2000" dirty="0">
                <a:cs typeface="Arial" pitchFamily="34" charset="0"/>
              </a:rPr>
              <a:t>S</a:t>
            </a:r>
            <a:r>
              <a:rPr lang="en-US" sz="2000" dirty="0" smtClean="0">
                <a:cs typeface="Arial" pitchFamily="34" charset="0"/>
              </a:rPr>
              <a:t>aving </a:t>
            </a:r>
            <a:r>
              <a:rPr lang="en-US" sz="2000" dirty="0">
                <a:cs typeface="Arial" pitchFamily="34" charset="0"/>
              </a:rPr>
              <a:t>the </a:t>
            </a:r>
            <a:r>
              <a:rPr lang="en-US" sz="2000" dirty="0" smtClean="0">
                <a:cs typeface="Arial" pitchFamily="34" charset="0"/>
              </a:rPr>
              <a:t>configuration</a:t>
            </a:r>
            <a:endParaRPr lang="en-US" altLang="ja-JP" sz="2000" dirty="0" smtClean="0"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383" y="3822700"/>
            <a:ext cx="5285529" cy="23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Arial" pitchFamily="34" charset="0"/>
              </a:rPr>
              <a:t>Hostnames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Device Names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idx="1"/>
          </p:nvPr>
        </p:nvSpPr>
        <p:spPr>
          <a:xfrm>
            <a:off x="484187" y="1414463"/>
            <a:ext cx="7821613" cy="3084512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cs typeface="Arial" pitchFamily="34" charset="0"/>
              </a:rPr>
              <a:t>Some guidelines for naming </a:t>
            </a:r>
            <a:r>
              <a:rPr lang="en-US" sz="2000" dirty="0" smtClean="0">
                <a:cs typeface="Arial" pitchFamily="34" charset="0"/>
              </a:rPr>
              <a:t>conventions:</a:t>
            </a:r>
            <a:endParaRPr lang="en-US" sz="2000" dirty="0">
              <a:cs typeface="Arial" pitchFamily="34" charset="0"/>
            </a:endParaRPr>
          </a:p>
          <a:p>
            <a:pPr>
              <a:defRPr/>
            </a:pPr>
            <a:r>
              <a:rPr lang="en-US" sz="2000" dirty="0">
                <a:cs typeface="Arial" pitchFamily="34" charset="0"/>
              </a:rPr>
              <a:t>Start with a letter</a:t>
            </a:r>
          </a:p>
          <a:p>
            <a:pPr>
              <a:defRPr/>
            </a:pPr>
            <a:r>
              <a:rPr lang="en-US" sz="2000" dirty="0">
                <a:cs typeface="Arial" pitchFamily="34" charset="0"/>
              </a:rPr>
              <a:t>Contain no spaces</a:t>
            </a:r>
          </a:p>
          <a:p>
            <a:pPr>
              <a:defRPr/>
            </a:pPr>
            <a:r>
              <a:rPr lang="en-US" sz="2000" dirty="0">
                <a:cs typeface="Arial" pitchFamily="34" charset="0"/>
              </a:rPr>
              <a:t>End with a letter or digit</a:t>
            </a:r>
            <a:endParaRPr lang="en-US" sz="2000" b="1" dirty="0">
              <a:cs typeface="Arial" pitchFamily="34" charset="0"/>
            </a:endParaRPr>
          </a:p>
          <a:p>
            <a:pPr>
              <a:defRPr/>
            </a:pPr>
            <a:r>
              <a:rPr lang="en-US" sz="2000" dirty="0">
                <a:cs typeface="Arial" pitchFamily="34" charset="0"/>
              </a:rPr>
              <a:t>Use only letters, digits, and dashes</a:t>
            </a:r>
          </a:p>
          <a:p>
            <a:pPr>
              <a:defRPr/>
            </a:pPr>
            <a:r>
              <a:rPr lang="en-US" sz="2000" dirty="0">
                <a:cs typeface="Arial" pitchFamily="34" charset="0"/>
              </a:rPr>
              <a:t>Be less than 64 characters in length</a:t>
            </a:r>
          </a:p>
          <a:p>
            <a:pPr marL="381000" indent="-381000"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endParaRPr lang="en-US" altLang="ja-JP" sz="2000" dirty="0" smtClean="0">
              <a:ea typeface="ＭＳ Ｐゴシック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4648199"/>
            <a:ext cx="2670629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Without names, network devices are difficult to identify for configuration purposes.</a:t>
            </a:r>
            <a:endParaRPr lang="en-US" sz="18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3" b="11125"/>
          <a:stretch/>
        </p:blipFill>
        <p:spPr bwMode="auto">
          <a:xfrm>
            <a:off x="4648200" y="4107413"/>
            <a:ext cx="3746313" cy="260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377825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Arial" pitchFamily="34" charset="0"/>
              </a:rPr>
              <a:t>Hostnames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Configuring Hostnames</a:t>
            </a:r>
          </a:p>
        </p:txBody>
      </p:sp>
      <p:sp>
        <p:nvSpPr>
          <p:cNvPr id="31747" name="Rectangle 1"/>
          <p:cNvSpPr>
            <a:spLocks noChangeArrowheads="1"/>
          </p:cNvSpPr>
          <p:nvPr/>
        </p:nvSpPr>
        <p:spPr bwMode="auto">
          <a:xfrm>
            <a:off x="1447800" y="1777234"/>
            <a:ext cx="2743200" cy="12464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75000"/>
              </a:lnSpc>
            </a:pPr>
            <a:r>
              <a:rPr lang="en-US" sz="2000" dirty="0">
                <a:cs typeface="Arial" charset="0"/>
              </a:rPr>
              <a:t>Hostnames allow devices to be identified by network administrators over a network or the Internet</a:t>
            </a:r>
            <a:endParaRPr lang="en-US" altLang="ja-JP" sz="2000" dirty="0">
              <a:ea typeface="ＭＳ Ｐゴシック" pitchFamily="34" charset="-128"/>
              <a:cs typeface="Arial" charset="0"/>
            </a:endParaRP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06488"/>
            <a:ext cx="36576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9"/>
          <a:stretch/>
        </p:blipFill>
        <p:spPr bwMode="auto">
          <a:xfrm>
            <a:off x="1298442" y="4173538"/>
            <a:ext cx="6626358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457200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Arial" pitchFamily="34" charset="0"/>
              </a:rPr>
              <a:t>Limiting Access to Device Configurations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Securing Device Access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2771" name="Rectangle 1"/>
          <p:cNvSpPr>
            <a:spLocks noChangeArrowheads="1"/>
          </p:cNvSpPr>
          <p:nvPr/>
        </p:nvSpPr>
        <p:spPr bwMode="auto">
          <a:xfrm>
            <a:off x="434975" y="1498600"/>
            <a:ext cx="82296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/>
              <a:t>The passwords introduced here are</a:t>
            </a:r>
            <a:r>
              <a:rPr lang="en-US" sz="2000" dirty="0" smtClean="0"/>
              <a:t>:</a:t>
            </a:r>
          </a:p>
          <a:p>
            <a:pPr algn="l"/>
            <a:endParaRPr lang="en-US" sz="2000" dirty="0"/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000" b="1" dirty="0"/>
              <a:t>e</a:t>
            </a:r>
            <a:r>
              <a:rPr lang="en-US" sz="2000" b="1" dirty="0" smtClean="0"/>
              <a:t>nable password</a:t>
            </a:r>
            <a:r>
              <a:rPr lang="en-US" sz="2000" dirty="0"/>
              <a:t> </a:t>
            </a:r>
            <a:r>
              <a:rPr lang="en-US" sz="2000" dirty="0" smtClean="0"/>
              <a:t>– Limits </a:t>
            </a:r>
            <a:r>
              <a:rPr lang="en-US" sz="2000" dirty="0"/>
              <a:t>access to the privileged EXEC </a:t>
            </a:r>
            <a:r>
              <a:rPr lang="en-US" sz="2000" dirty="0" smtClean="0"/>
              <a:t>mode</a:t>
            </a:r>
            <a:endParaRPr lang="en-US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1" dirty="0"/>
              <a:t>e</a:t>
            </a:r>
            <a:r>
              <a:rPr lang="en-US" sz="2000" b="1" dirty="0" smtClean="0"/>
              <a:t>nable </a:t>
            </a:r>
            <a:r>
              <a:rPr lang="en-US" sz="2000" b="1" dirty="0"/>
              <a:t>secret</a:t>
            </a:r>
            <a:r>
              <a:rPr lang="en-US" sz="2000" dirty="0"/>
              <a:t>  – Encrypted, limits access to the privileged EXEC </a:t>
            </a:r>
            <a:r>
              <a:rPr lang="en-US" sz="2000" dirty="0" smtClean="0"/>
              <a:t>mode</a:t>
            </a:r>
            <a:endParaRPr lang="en-US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1" dirty="0"/>
              <a:t>c</a:t>
            </a:r>
            <a:r>
              <a:rPr lang="en-US" sz="2000" b="1" dirty="0" smtClean="0"/>
              <a:t>onsole </a:t>
            </a:r>
            <a:r>
              <a:rPr lang="en-US" sz="2000" b="1" dirty="0"/>
              <a:t>password</a:t>
            </a:r>
            <a:r>
              <a:rPr lang="en-US" sz="2000" dirty="0"/>
              <a:t> </a:t>
            </a:r>
            <a:r>
              <a:rPr lang="en-US" sz="2000" dirty="0" smtClean="0"/>
              <a:t>– </a:t>
            </a:r>
            <a:r>
              <a:rPr lang="en-US" sz="2000" dirty="0"/>
              <a:t>Limits device access using the console </a:t>
            </a:r>
            <a:r>
              <a:rPr lang="en-US" sz="2000" dirty="0" smtClean="0"/>
              <a:t>connection</a:t>
            </a:r>
            <a:endParaRPr lang="en-US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1" dirty="0"/>
              <a:t>VTY password</a:t>
            </a:r>
            <a:r>
              <a:rPr lang="en-US" sz="2000" dirty="0"/>
              <a:t> </a:t>
            </a:r>
            <a:r>
              <a:rPr lang="en-US" sz="2000" dirty="0" smtClean="0"/>
              <a:t>– </a:t>
            </a:r>
            <a:r>
              <a:rPr lang="en-US" sz="2000" dirty="0"/>
              <a:t>Limits device access over Telnet</a:t>
            </a: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581025" y="5460205"/>
            <a:ext cx="76485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b="1" dirty="0"/>
              <a:t>Note:</a:t>
            </a:r>
            <a:r>
              <a:rPr lang="en-US" dirty="0"/>
              <a:t> In most of the labs in this course, we will be using </a:t>
            </a:r>
            <a:r>
              <a:rPr lang="en-US" dirty="0" smtClean="0"/>
              <a:t>simple passwords </a:t>
            </a:r>
            <a:r>
              <a:rPr lang="en-US" dirty="0"/>
              <a:t>such as </a:t>
            </a:r>
            <a:r>
              <a:rPr lang="en-US" b="1" dirty="0"/>
              <a:t>cisco</a:t>
            </a:r>
            <a:r>
              <a:rPr lang="en-US" dirty="0"/>
              <a:t> or </a:t>
            </a:r>
            <a:r>
              <a:rPr lang="en-US" b="1" dirty="0"/>
              <a:t>class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1225" cy="739775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Arial" pitchFamily="34" charset="0"/>
              </a:rPr>
              <a:t>Limiting Access to Device Configurations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Securing Privileged EXEC Access</a:t>
            </a:r>
            <a:endParaRPr lang="en-US" sz="24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3795" name="Rectangle 6"/>
          <p:cNvSpPr>
            <a:spLocks noGrp="1" noChangeArrowheads="1"/>
          </p:cNvSpPr>
          <p:nvPr>
            <p:ph idx="1"/>
          </p:nvPr>
        </p:nvSpPr>
        <p:spPr>
          <a:xfrm>
            <a:off x="495300" y="1573574"/>
            <a:ext cx="7848600" cy="1371600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n-US" sz="2000" dirty="0">
                <a:cs typeface="Arial" charset="0"/>
              </a:rPr>
              <a:t>U</a:t>
            </a:r>
            <a:r>
              <a:rPr lang="en-US" sz="2000" dirty="0" smtClean="0">
                <a:cs typeface="Arial" charset="0"/>
              </a:rPr>
              <a:t>se the 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enable secret </a:t>
            </a:r>
            <a:r>
              <a:rPr lang="en-US" sz="2000" dirty="0" smtClean="0">
                <a:cs typeface="Arial" charset="0"/>
              </a:rPr>
              <a:t>command, not the older </a:t>
            </a:r>
            <a:r>
              <a:rPr lang="en-US" sz="2000" b="1" dirty="0" smtClean="0">
                <a:cs typeface="Arial" charset="0"/>
              </a:rPr>
              <a:t>enable</a:t>
            </a:r>
            <a:r>
              <a:rPr lang="en-US" sz="2000" dirty="0" smtClean="0">
                <a:cs typeface="Arial" charset="0"/>
              </a:rPr>
              <a:t> password command</a:t>
            </a:r>
          </a:p>
          <a:p>
            <a:pPr eaLnBrk="1" hangingPunct="1">
              <a:lnSpc>
                <a:spcPct val="75000"/>
              </a:lnSpc>
            </a:pPr>
            <a:r>
              <a:rPr lang="en-US" sz="2000" dirty="0" smtClean="0">
                <a:cs typeface="Courier New" panose="02070309020205020404" pitchFamily="49" charset="0"/>
              </a:rPr>
              <a:t>The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enable secret</a:t>
            </a:r>
            <a:r>
              <a:rPr lang="en-US" sz="2000" dirty="0" smtClean="0">
                <a:cs typeface="Arial" charset="0"/>
              </a:rPr>
              <a:t>  provides greater security because the password is encrypted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07074"/>
            <a:ext cx="6858000" cy="325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46867" y="511725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Limiting Access to Device Configurations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Securing User EXEC Access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58" y="1368975"/>
            <a:ext cx="6265842" cy="2554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2940" y="3922986"/>
            <a:ext cx="771286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Console port must be secured; it reduces the chance of unauthorized personnel physically plugging a cable into the device and gaining device access.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VTY lines allow access to a Cisco device via Telnet. The number of VTY lines supported varies with the type of device and the IOS version.</a:t>
            </a:r>
          </a:p>
          <a:p>
            <a:pPr algn="l">
              <a:defRPr/>
            </a:pP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82" y="1600200"/>
            <a:ext cx="5871850" cy="4299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45462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Limiting Access to Device Configurations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Encrypting Password Display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5843" name="Rectangle 6"/>
          <p:cNvSpPr>
            <a:spLocks noGrp="1" noChangeArrowheads="1"/>
          </p:cNvSpPr>
          <p:nvPr>
            <p:ph idx="1"/>
          </p:nvPr>
        </p:nvSpPr>
        <p:spPr>
          <a:xfrm>
            <a:off x="539750" y="1550987"/>
            <a:ext cx="2805113" cy="5154613"/>
          </a:xfrm>
        </p:spPr>
        <p:txBody>
          <a:bodyPr/>
          <a:lstStyle/>
          <a:p>
            <a:pPr marL="0" indent="0"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service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password-encryption 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sz="2000" dirty="0"/>
              <a:t>P</a:t>
            </a:r>
            <a:r>
              <a:rPr lang="en-US" sz="2000" dirty="0" smtClean="0"/>
              <a:t>revents </a:t>
            </a:r>
            <a:r>
              <a:rPr lang="en-US" sz="2000" dirty="0"/>
              <a:t>passwords from showing up as plain text when viewing the configuration </a:t>
            </a:r>
            <a:r>
              <a:rPr lang="en-US" sz="2000" b="1" dirty="0" smtClean="0"/>
              <a:t> 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sz="2000" dirty="0" smtClean="0"/>
              <a:t>Keeps unauthorized </a:t>
            </a:r>
            <a:r>
              <a:rPr lang="en-US" sz="2000" dirty="0"/>
              <a:t>individuals from viewing passwords in the configuration </a:t>
            </a:r>
            <a:r>
              <a:rPr lang="en-US" sz="2000" dirty="0" smtClean="0"/>
              <a:t>file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sz="2000" dirty="0"/>
              <a:t>O</a:t>
            </a:r>
            <a:r>
              <a:rPr lang="en-US" sz="2000" dirty="0" smtClean="0"/>
              <a:t>nce applied</a:t>
            </a:r>
            <a:r>
              <a:rPr lang="en-US" sz="2000" dirty="0"/>
              <a:t>, removing the encryption service does not reverse the encryption</a:t>
            </a:r>
            <a:endParaRPr lang="en-US" altLang="ja-JP" sz="20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2.1  IOS </a:t>
            </a:r>
            <a:r>
              <a:rPr lang="en-US" sz="2400" dirty="0" err="1"/>
              <a:t>Bootcamp</a:t>
            </a:r>
            <a:endParaRPr lang="en-US" sz="2400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2228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57200"/>
            <a:ext cx="8145462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Limiting Access to Device Configurations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Banner Messages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06400" y="1482725"/>
            <a:ext cx="2598738" cy="512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sz="2000" dirty="0" smtClean="0">
                <a:cs typeface="Arial" charset="0"/>
              </a:rPr>
              <a:t>Important part of the legal process in the event that someone is prosecuted for breaking into a device</a:t>
            </a:r>
          </a:p>
          <a:p>
            <a:pPr eaLnBrk="1" hangingPunct="1">
              <a:lnSpc>
                <a:spcPct val="75000"/>
              </a:lnSpc>
            </a:pPr>
            <a:r>
              <a:rPr lang="en-US" sz="2000" dirty="0" smtClean="0">
                <a:cs typeface="Arial" charset="0"/>
              </a:rPr>
              <a:t>Wording that implies that a login is "welcome" or "invited" is not appropriate</a:t>
            </a:r>
          </a:p>
          <a:p>
            <a:pPr eaLnBrk="1" hangingPunct="1">
              <a:lnSpc>
                <a:spcPct val="75000"/>
              </a:lnSpc>
            </a:pPr>
            <a:r>
              <a:rPr lang="en-US" sz="2000" dirty="0" smtClean="0">
                <a:cs typeface="Arial" charset="0"/>
              </a:rPr>
              <a:t>often used for legal notification because it is displayed to all connected terminals</a:t>
            </a:r>
          </a:p>
          <a:p>
            <a:pPr eaLnBrk="1" hangingPunct="1">
              <a:lnSpc>
                <a:spcPct val="75000"/>
              </a:lnSpc>
            </a:pPr>
            <a:endParaRPr lang="en-US" altLang="ja-JP" sz="2000" dirty="0" smtClean="0">
              <a:ea typeface="ＭＳ Ｐゴシック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611" y="1600200"/>
            <a:ext cx="5683389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420688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Saving Configurations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Configuration Files</a:t>
            </a:r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1790700"/>
            <a:ext cx="5230812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Grp="1" noChangeArrowheads="1"/>
          </p:cNvSpPr>
          <p:nvPr>
            <p:ph idx="1"/>
          </p:nvPr>
        </p:nvSpPr>
        <p:spPr>
          <a:xfrm>
            <a:off x="5470525" y="762000"/>
            <a:ext cx="3444875" cy="5867400"/>
          </a:xfrm>
        </p:spPr>
        <p:txBody>
          <a:bodyPr/>
          <a:lstStyle/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Switch# 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reload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465138" lvl="1" indent="-22225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System configuration has been modified. Save? [yes/no]: 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465138" lvl="1" indent="-7938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Proceed with reload? [confirm]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sz="2000" dirty="0" smtClean="0">
                <a:cs typeface="Arial" pitchFamily="34" charset="0"/>
              </a:rPr>
              <a:t>Startup </a:t>
            </a:r>
            <a:r>
              <a:rPr lang="en-US" sz="2000" dirty="0">
                <a:cs typeface="Arial" pitchFamily="34" charset="0"/>
              </a:rPr>
              <a:t>configuration is removed by using the 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erase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startup-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8137" lvl="1" indent="0" eaLnBrk="1" hangingPunct="1">
              <a:lnSpc>
                <a:spcPct val="75000"/>
              </a:lnSpc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Switch# 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erase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startup-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dirty="0">
                <a:cs typeface="Arial" pitchFamily="34" charset="0"/>
              </a:rPr>
              <a:t>On a </a:t>
            </a:r>
            <a:r>
              <a:rPr lang="en-US" sz="2000" dirty="0" smtClean="0">
                <a:cs typeface="Arial" pitchFamily="34" charset="0"/>
              </a:rPr>
              <a:t>switch, </a:t>
            </a:r>
            <a:r>
              <a:rPr lang="en-US" sz="2000" dirty="0">
                <a:cs typeface="Arial" pitchFamily="34" charset="0"/>
              </a:rPr>
              <a:t>you must also issue </a:t>
            </a:r>
            <a:r>
              <a:rPr lang="en-US" sz="2000" dirty="0" smtClean="0">
                <a:cs typeface="Arial" pitchFamily="34" charset="0"/>
              </a:rPr>
              <a:t>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vlan.dat 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vlan.dat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Delete filename [vlan.dat]?</a:t>
            </a:r>
          </a:p>
          <a:p>
            <a:pPr marL="465138" lvl="1" indent="-7938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flash:vlan.dat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? [confirm]</a:t>
            </a:r>
          </a:p>
          <a:p>
            <a:pPr marL="381000" indent="-381000"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endParaRPr lang="en-US" sz="2000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435882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Saving Configurations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Capturing Text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1620157"/>
            <a:ext cx="4327363" cy="40946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620157"/>
            <a:ext cx="4181475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1657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2.3 Addressing Schemes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087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377825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Ports and Addresses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IP Addressing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of Devices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40963" name="Rectangle 6"/>
          <p:cNvSpPr>
            <a:spLocks noGrp="1" noChangeArrowheads="1"/>
          </p:cNvSpPr>
          <p:nvPr>
            <p:ph idx="1"/>
          </p:nvPr>
        </p:nvSpPr>
        <p:spPr>
          <a:xfrm>
            <a:off x="452438" y="1449388"/>
            <a:ext cx="3205162" cy="5153025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n-US" sz="2000" dirty="0" smtClean="0">
                <a:cs typeface="Arial" charset="0"/>
              </a:rPr>
              <a:t>Each end device on a network must be configured with an IP address</a:t>
            </a:r>
          </a:p>
          <a:p>
            <a:pPr eaLnBrk="1" hangingPunct="1">
              <a:lnSpc>
                <a:spcPct val="75000"/>
              </a:lnSpc>
            </a:pPr>
            <a:r>
              <a:rPr lang="en-US" sz="2000" dirty="0" smtClean="0"/>
              <a:t>Structure of an IPv4 address is called </a:t>
            </a:r>
            <a:r>
              <a:rPr lang="en-US" sz="2000" i="1" dirty="0" smtClean="0"/>
              <a:t>dotted decimal</a:t>
            </a:r>
          </a:p>
          <a:p>
            <a:pPr eaLnBrk="1" hangingPunct="1">
              <a:lnSpc>
                <a:spcPct val="75000"/>
              </a:lnSpc>
            </a:pPr>
            <a:r>
              <a:rPr lang="en-US" sz="2000" dirty="0" smtClean="0"/>
              <a:t>IP address displayed in decimal notation, with four decimal numbers between 0 and 255</a:t>
            </a:r>
          </a:p>
          <a:p>
            <a:pPr eaLnBrk="1" hangingPunct="1">
              <a:lnSpc>
                <a:spcPct val="75000"/>
              </a:lnSpc>
            </a:pPr>
            <a:r>
              <a:rPr lang="en-US" sz="2000" dirty="0" smtClean="0"/>
              <a:t>With the IP address, a subnet mask is also necessary.</a:t>
            </a:r>
          </a:p>
          <a:p>
            <a:pPr eaLnBrk="1" hangingPunct="1">
              <a:lnSpc>
                <a:spcPct val="75000"/>
              </a:lnSpc>
            </a:pPr>
            <a:r>
              <a:rPr lang="en-US" sz="2000" dirty="0" smtClean="0"/>
              <a:t>IP addresses can be assigned to both physical ports and virtual interfaces.</a:t>
            </a:r>
            <a:endParaRPr lang="en-US" altLang="ja-JP" sz="2000" dirty="0" smtClean="0">
              <a:ea typeface="ＭＳ Ｐゴシック" pitchFamily="34" charset="-128"/>
              <a:cs typeface="Arial" charset="0"/>
            </a:endParaRP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1189038"/>
            <a:ext cx="4918075" cy="541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99269" y="457200"/>
            <a:ext cx="8145462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Ports and Addresses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Interfaces and Ports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idx="1"/>
          </p:nvPr>
        </p:nvSpPr>
        <p:spPr>
          <a:xfrm>
            <a:off x="463550" y="1377950"/>
            <a:ext cx="8216900" cy="5153025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n-US" sz="2000" dirty="0" smtClean="0"/>
              <a:t>Network communications depend on end user device interfaces, networking device interfaces, and the cables that connect them.</a:t>
            </a:r>
          </a:p>
          <a:p>
            <a:pPr eaLnBrk="1" hangingPunct="1">
              <a:lnSpc>
                <a:spcPct val="75000"/>
              </a:lnSpc>
            </a:pPr>
            <a:r>
              <a:rPr lang="en-US" sz="2000" dirty="0" smtClean="0"/>
              <a:t>Types of network media include twisted-pair copper cables, fiber-optic cables, coaxial cables, or wireless.</a:t>
            </a:r>
          </a:p>
          <a:p>
            <a:pPr eaLnBrk="1" hangingPunct="1">
              <a:lnSpc>
                <a:spcPct val="75000"/>
              </a:lnSpc>
            </a:pPr>
            <a:r>
              <a:rPr lang="en-US" sz="2000" dirty="0" smtClean="0"/>
              <a:t>Different types of network media have different features and benefits.</a:t>
            </a:r>
          </a:p>
          <a:p>
            <a:pPr eaLnBrk="1" hangingPunct="1">
              <a:lnSpc>
                <a:spcPct val="75000"/>
              </a:lnSpc>
            </a:pPr>
            <a:r>
              <a:rPr lang="en-US" sz="2000" dirty="0" smtClean="0"/>
              <a:t>Ethernet is the most common local area network (LAN) technology.</a:t>
            </a:r>
          </a:p>
          <a:p>
            <a:pPr eaLnBrk="1" hangingPunct="1">
              <a:lnSpc>
                <a:spcPct val="75000"/>
              </a:lnSpc>
            </a:pPr>
            <a:r>
              <a:rPr lang="en-US" sz="2000" dirty="0" smtClean="0"/>
              <a:t>Ethernet ports are found on end user devices, switch devices, and other networking devices.</a:t>
            </a:r>
          </a:p>
          <a:p>
            <a:pPr eaLnBrk="1" hangingPunct="1">
              <a:lnSpc>
                <a:spcPct val="75000"/>
              </a:lnSpc>
            </a:pPr>
            <a:r>
              <a:rPr lang="en-US" sz="2000" dirty="0" smtClean="0"/>
              <a:t>Cisco IOS switches have physical ports for devices to connect to, but also have one or more switch virtual interfaces (SVIs;  no physical hardware on the device associated with it; created in software).</a:t>
            </a:r>
          </a:p>
          <a:p>
            <a:pPr eaLnBrk="1" hangingPunct="1">
              <a:lnSpc>
                <a:spcPct val="75000"/>
              </a:lnSpc>
            </a:pPr>
            <a:r>
              <a:rPr lang="en-US" sz="2000" dirty="0" smtClean="0"/>
              <a:t>SVI provides a means to remotely manage a switch over a network. </a:t>
            </a:r>
          </a:p>
          <a:p>
            <a:pPr eaLnBrk="1" hangingPunct="1">
              <a:lnSpc>
                <a:spcPct val="75000"/>
              </a:lnSpc>
            </a:pPr>
            <a:endParaRPr lang="en-US" altLang="ja-JP" sz="2000" dirty="0" smtClean="0">
              <a:ea typeface="ＭＳ Ｐゴシック" pitchFamily="34" charset="-128"/>
            </a:endParaRP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133975"/>
            <a:ext cx="20193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5295900"/>
            <a:ext cx="1716088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25" y="5243513"/>
            <a:ext cx="172720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45462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Addressing Devices</a:t>
            </a:r>
            <a:br>
              <a:rPr lang="en-US" sz="1800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Configuring a Switch Virtual Interface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idx="1"/>
          </p:nvPr>
        </p:nvSpPr>
        <p:spPr>
          <a:xfrm>
            <a:off x="496887" y="1752600"/>
            <a:ext cx="8342313" cy="3649662"/>
          </a:xfrm>
        </p:spPr>
        <p:txBody>
          <a:bodyPr/>
          <a:lstStyle/>
          <a:p>
            <a:pPr>
              <a:spcBef>
                <a:spcPts val="1080"/>
              </a:spcBef>
            </a:pPr>
            <a:r>
              <a:rPr lang="en-US" sz="2000" b="1" dirty="0" smtClean="0">
                <a:cs typeface="Arial" charset="0"/>
              </a:rPr>
              <a:t>IP address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/>
              <a:t>–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smtClean="0">
                <a:cs typeface="Arial" charset="0"/>
              </a:rPr>
              <a:t>Together with subnet mask, uniquely identifies end device on internetwork</a:t>
            </a:r>
          </a:p>
          <a:p>
            <a:pPr>
              <a:spcBef>
                <a:spcPts val="1080"/>
              </a:spcBef>
            </a:pPr>
            <a:r>
              <a:rPr lang="en-US" sz="2000" b="1" dirty="0" smtClean="0">
                <a:cs typeface="Arial" charset="0"/>
              </a:rPr>
              <a:t>Subnet mask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/>
              <a:t>–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smtClean="0">
                <a:cs typeface="Arial" charset="0"/>
              </a:rPr>
              <a:t>Determines which part of a larger network is used by an IP address</a:t>
            </a:r>
          </a:p>
          <a:p>
            <a:pPr>
              <a:spcBef>
                <a:spcPts val="1080"/>
              </a:spcBef>
            </a:pPr>
            <a:r>
              <a:rPr lang="en-US" sz="2000" b="1" dirty="0" smtClean="0"/>
              <a:t>interface VLAN 1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/>
              <a:t>–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smtClean="0"/>
              <a:t>Available interface configuration mode </a:t>
            </a:r>
          </a:p>
          <a:p>
            <a:pPr>
              <a:spcBef>
                <a:spcPts val="1080"/>
              </a:spcBef>
            </a:pPr>
            <a:r>
              <a:rPr lang="en-US" sz="2000" b="1" dirty="0" err="1" smtClean="0"/>
              <a:t>ip</a:t>
            </a:r>
            <a:r>
              <a:rPr lang="en-US" sz="2000" b="1" dirty="0" smtClean="0"/>
              <a:t> address 192.168.10.2 255.255.255.0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/>
              <a:t>–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/>
              <a:t>C</a:t>
            </a:r>
            <a:r>
              <a:rPr lang="en-US" sz="2000" dirty="0" smtClean="0"/>
              <a:t>onfigures the IP address and subnet mask for the switch </a:t>
            </a:r>
          </a:p>
          <a:p>
            <a:pPr>
              <a:spcBef>
                <a:spcPts val="1080"/>
              </a:spcBef>
            </a:pPr>
            <a:r>
              <a:rPr lang="en-US" sz="2000" b="1" dirty="0" smtClean="0"/>
              <a:t>no shutdown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/>
              <a:t>–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/>
              <a:t>A</a:t>
            </a:r>
            <a:r>
              <a:rPr lang="en-US" sz="2000" dirty="0" smtClean="0"/>
              <a:t>dministratively enables the interface</a:t>
            </a:r>
          </a:p>
          <a:p>
            <a:pPr>
              <a:spcBef>
                <a:spcPts val="1080"/>
              </a:spcBef>
            </a:pPr>
            <a:r>
              <a:rPr lang="en-US" sz="2000" dirty="0"/>
              <a:t>S</a:t>
            </a:r>
            <a:r>
              <a:rPr lang="en-US" sz="2000" dirty="0" smtClean="0"/>
              <a:t>witch</a:t>
            </a:r>
            <a:r>
              <a:rPr lang="en-US" sz="2000" b="1" dirty="0" smtClean="0"/>
              <a:t> </a:t>
            </a:r>
            <a:r>
              <a:rPr lang="en-US" sz="2000" dirty="0" smtClean="0"/>
              <a:t>still needs to have physical ports configured and VTY lines to enable remote management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8403" y="457200"/>
            <a:ext cx="8145462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Addressing Devices</a:t>
            </a:r>
            <a:br>
              <a:rPr lang="en-US" sz="1800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Configuring a Switch Virtual Interface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3"/>
          <a:stretch/>
        </p:blipFill>
        <p:spPr bwMode="auto">
          <a:xfrm>
            <a:off x="838200" y="1828800"/>
            <a:ext cx="778471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6556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6244" y="381000"/>
            <a:ext cx="8145462" cy="722313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Addressing Devices</a:t>
            </a:r>
            <a:br>
              <a:rPr lang="en-US" sz="1800" dirty="0" smtClean="0"/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Manual IP Address Configuration for End Devices</a:t>
            </a:r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381125"/>
            <a:ext cx="6908800" cy="522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2298" y="457200"/>
            <a:ext cx="8145463" cy="722313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Addressing Devices</a:t>
            </a:r>
            <a:br>
              <a:rPr lang="en-US" sz="1800" dirty="0" smtClean="0"/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Automatic IP Address Configuration for End Devices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38273"/>
            <a:ext cx="6102061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Arial" pitchFamily="34" charset="0"/>
              </a:rPr>
              <a:t>Cisco IOS</a:t>
            </a:r>
            <a:r>
              <a:rPr lang="en-US" dirty="0" smtClean="0">
                <a:cs typeface="Arial" pitchFamily="34" charset="0"/>
              </a:rPr>
              <a:t/>
            </a:r>
            <a:br>
              <a:rPr lang="en-US" dirty="0" smtClean="0">
                <a:cs typeface="Arial" pitchFamily="34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Purpose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of OS</a:t>
            </a:r>
          </a:p>
        </p:txBody>
      </p:sp>
      <p:sp>
        <p:nvSpPr>
          <p:cNvPr id="9219" name="Rectangle 6"/>
          <p:cNvSpPr>
            <a:spLocks noGrp="1" noChangeArrowheads="1"/>
          </p:cNvSpPr>
          <p:nvPr>
            <p:ph idx="1"/>
          </p:nvPr>
        </p:nvSpPr>
        <p:spPr>
          <a:xfrm>
            <a:off x="495300" y="1517650"/>
            <a:ext cx="8191500" cy="4948238"/>
          </a:xfrm>
        </p:spPr>
        <p:txBody>
          <a:bodyPr/>
          <a:lstStyle/>
          <a:p>
            <a:pPr eaLnBrk="1" hangingPunct="1">
              <a:lnSpc>
                <a:spcPct val="75000"/>
              </a:lnSpc>
              <a:defRPr/>
            </a:pPr>
            <a:r>
              <a:rPr lang="en-US" altLang="ja-JP" sz="2000" dirty="0" smtClean="0">
                <a:ea typeface="ＭＳ Ｐゴシック" charset="-128"/>
                <a:cs typeface="Arial" pitchFamily="34" charset="0"/>
              </a:rPr>
              <a:t>PC operating systems (Windows 8 and OS X) perform technical functions that enable: </a:t>
            </a:r>
          </a:p>
          <a:p>
            <a:pPr marL="800100" lvl="1" indent="-342900" eaLnBrk="1" hangingPunct="1">
              <a:lnSpc>
                <a:spcPct val="75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ja-JP" dirty="0" smtClean="0">
                <a:ea typeface="ＭＳ Ｐゴシック" charset="-128"/>
                <a:cs typeface="Arial" pitchFamily="34" charset="0"/>
              </a:rPr>
              <a:t>Use of a mouse</a:t>
            </a:r>
          </a:p>
          <a:p>
            <a:pPr marL="800100" lvl="1" indent="-342900" eaLnBrk="1" hangingPunct="1">
              <a:lnSpc>
                <a:spcPct val="75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ja-JP" dirty="0" smtClean="0">
                <a:ea typeface="ＭＳ Ｐゴシック" charset="-128"/>
                <a:cs typeface="Arial" pitchFamily="34" charset="0"/>
              </a:rPr>
              <a:t>View output</a:t>
            </a:r>
          </a:p>
          <a:p>
            <a:pPr marL="800100" lvl="1" indent="-342900" eaLnBrk="1" hangingPunct="1">
              <a:lnSpc>
                <a:spcPct val="75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ja-JP" dirty="0" smtClean="0">
                <a:ea typeface="ＭＳ Ｐゴシック" charset="-128"/>
                <a:cs typeface="Arial" pitchFamily="34" charset="0"/>
              </a:rPr>
              <a:t>Enter text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altLang="ja-JP" sz="2000" dirty="0" smtClean="0">
                <a:ea typeface="ＭＳ Ｐゴシック" charset="-128"/>
                <a:cs typeface="Arial" pitchFamily="34" charset="0"/>
              </a:rPr>
              <a:t>Switch or router IOS provides options to: </a:t>
            </a:r>
          </a:p>
          <a:p>
            <a:pPr marL="800100" lvl="1" indent="-342900" eaLnBrk="1" hangingPunct="1">
              <a:lnSpc>
                <a:spcPct val="75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ja-JP" dirty="0" smtClean="0">
                <a:ea typeface="ＭＳ Ｐゴシック" charset="-128"/>
                <a:cs typeface="Arial" pitchFamily="34" charset="0"/>
              </a:rPr>
              <a:t>Configure interfaces</a:t>
            </a:r>
          </a:p>
          <a:p>
            <a:pPr marL="800100" lvl="1" indent="-342900" eaLnBrk="1" hangingPunct="1">
              <a:lnSpc>
                <a:spcPct val="75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ja-JP" dirty="0" smtClean="0">
                <a:ea typeface="ＭＳ Ｐゴシック" charset="-128"/>
                <a:cs typeface="Arial" pitchFamily="34" charset="0"/>
              </a:rPr>
              <a:t>Enable routing and switching functions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altLang="ja-JP" sz="2000" dirty="0" smtClean="0">
                <a:ea typeface="ＭＳ Ｐゴシック" charset="-128"/>
                <a:cs typeface="Arial" pitchFamily="34" charset="0"/>
              </a:rPr>
              <a:t>All networking </a:t>
            </a:r>
            <a:r>
              <a:rPr lang="en-US" sz="2000" dirty="0" smtClean="0">
                <a:cs typeface="Arial" pitchFamily="34" charset="0"/>
              </a:rPr>
              <a:t>devices </a:t>
            </a:r>
            <a:r>
              <a:rPr lang="en-US" sz="2000" dirty="0">
                <a:cs typeface="Arial" pitchFamily="34" charset="0"/>
              </a:rPr>
              <a:t>come with a default </a:t>
            </a:r>
            <a:r>
              <a:rPr lang="en-US" sz="2000" dirty="0" smtClean="0">
                <a:cs typeface="Arial" pitchFamily="34" charset="0"/>
              </a:rPr>
              <a:t>IOS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sz="2000" dirty="0" smtClean="0">
                <a:cs typeface="Arial" pitchFamily="34" charset="0"/>
              </a:rPr>
              <a:t>Possible </a:t>
            </a:r>
            <a:r>
              <a:rPr lang="en-US" sz="2000" dirty="0">
                <a:cs typeface="Arial" pitchFamily="34" charset="0"/>
              </a:rPr>
              <a:t>to upgrade the IOS version or feature </a:t>
            </a:r>
            <a:r>
              <a:rPr lang="en-US" sz="2000" dirty="0" smtClean="0">
                <a:cs typeface="Arial" pitchFamily="34" charset="0"/>
              </a:rPr>
              <a:t>set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533400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Addressing Devices</a:t>
            </a:r>
            <a:br>
              <a:rPr lang="en-US" sz="1800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IP Address Conflicts</a:t>
            </a:r>
          </a:p>
        </p:txBody>
      </p:sp>
      <p:pic>
        <p:nvPicPr>
          <p:cNvPr id="46083" name="Picture 5" descr="C:\AriesWork\Content\NetworkBasics\Chapter 2\Graphics\232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2322513"/>
            <a:ext cx="7507287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82545" y="523874"/>
            <a:ext cx="8145462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Verifying Connectivity</a:t>
            </a:r>
            <a:br>
              <a:rPr lang="en-US" sz="1800" dirty="0" smtClean="0"/>
            </a:br>
            <a:r>
              <a:rPr lang="en-US" sz="28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Test the Loopback Address on an End Device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381124"/>
            <a:ext cx="6138752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3068" y="381000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Verifying Connectivity</a:t>
            </a:r>
            <a:br>
              <a:rPr lang="en-US" sz="1800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Testing the Interface Assignment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43063"/>
            <a:ext cx="6858000" cy="465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377825"/>
            <a:ext cx="8145462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Verifying Connectivity</a:t>
            </a:r>
            <a:br>
              <a:rPr lang="en-US" sz="1800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Testing End-to-End Connectivity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4"/>
          <a:stretch/>
        </p:blipFill>
        <p:spPr bwMode="auto">
          <a:xfrm>
            <a:off x="1066800" y="1428750"/>
            <a:ext cx="7136423" cy="510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72282" y="493939"/>
            <a:ext cx="8145462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Configuring a Network Operating System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Chapter 2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Summary (cont.)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2387600"/>
            <a:ext cx="77978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2380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6434" y="435882"/>
            <a:ext cx="8145462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Configuring a Network Operating System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Chapter 2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Summary (cont.)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560739"/>
            <a:ext cx="7373938" cy="48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2191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Arial" pitchFamily="34" charset="0"/>
              </a:rPr>
              <a:t>Cisco IOS</a:t>
            </a:r>
            <a:r>
              <a:rPr lang="en-US" dirty="0" smtClean="0">
                <a:cs typeface="Arial" pitchFamily="34" charset="0"/>
              </a:rPr>
              <a:t/>
            </a:r>
            <a:br>
              <a:rPr lang="en-US" dirty="0" smtClean="0">
                <a:cs typeface="Arial" pitchFamily="34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Location of the Cisco IOS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idx="1"/>
          </p:nvPr>
        </p:nvSpPr>
        <p:spPr>
          <a:xfrm>
            <a:off x="609600" y="1538288"/>
            <a:ext cx="8216900" cy="4927600"/>
          </a:xfrm>
        </p:spPr>
        <p:txBody>
          <a:bodyPr/>
          <a:lstStyle/>
          <a:p>
            <a:pPr marL="381000" indent="-381000"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r>
              <a:rPr lang="en-US" altLang="ja-JP" sz="2000" dirty="0" smtClean="0">
                <a:ea typeface="ＭＳ Ｐゴシック" charset="-128"/>
                <a:cs typeface="Arial" pitchFamily="34" charset="0"/>
              </a:rPr>
              <a:t>IOS stored in </a:t>
            </a:r>
            <a:r>
              <a:rPr lang="en-US" altLang="ja-JP" sz="2000" b="1" dirty="0" smtClean="0">
                <a:ea typeface="ＭＳ Ｐゴシック" charset="-128"/>
                <a:cs typeface="Arial" pitchFamily="34" charset="0"/>
              </a:rPr>
              <a:t>Flash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altLang="ja-JP" sz="2000" dirty="0" smtClean="0">
                <a:ea typeface="ＭＳ Ｐゴシック" charset="-128"/>
                <a:cs typeface="Arial" pitchFamily="34" charset="0"/>
              </a:rPr>
              <a:t>Non-volatile storage, not lost when power is lost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altLang="ja-JP" sz="2000" dirty="0" smtClean="0">
                <a:ea typeface="ＭＳ Ｐゴシック" charset="-128"/>
                <a:cs typeface="Arial" pitchFamily="34" charset="0"/>
              </a:rPr>
              <a:t>Can be changed or overwritten as needed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altLang="ja-JP" sz="2000" dirty="0" smtClean="0">
                <a:ea typeface="ＭＳ Ｐゴシック" charset="-128"/>
                <a:cs typeface="Arial" pitchFamily="34" charset="0"/>
              </a:rPr>
              <a:t>Can be used to store multiple versions of IOS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altLang="ja-JP" sz="2000" dirty="0" smtClean="0">
                <a:ea typeface="ＭＳ Ｐゴシック" charset="-128"/>
                <a:cs typeface="Arial" pitchFamily="34" charset="0"/>
              </a:rPr>
              <a:t>IOS copied from flash to volatile RAM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altLang="ja-JP" sz="2000" dirty="0" smtClean="0">
                <a:ea typeface="ＭＳ Ｐゴシック" charset="-128"/>
                <a:cs typeface="Arial" pitchFamily="34" charset="0"/>
              </a:rPr>
              <a:t>Quantity of flash and RAM memory determines IOS that can be used </a:t>
            </a:r>
          </a:p>
          <a:p>
            <a:pPr marL="0" indent="0"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endParaRPr lang="en-US" altLang="ja-JP" sz="2000" dirty="0" smtClean="0">
              <a:ea typeface="ＭＳ Ｐゴシック" charset="-128"/>
              <a:cs typeface="Arial" pitchFamily="34" charset="0"/>
            </a:endParaRPr>
          </a:p>
        </p:txBody>
      </p:sp>
      <p:pic>
        <p:nvPicPr>
          <p:cNvPr id="10244" name="Picture 5" descr="C:\AriesWork\Content\NetworkBasics\Chapter 2\Graphics\Location of Cisco I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4030663"/>
            <a:ext cx="3070225" cy="245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4953000" cy="442416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97" y="457200"/>
            <a:ext cx="8145462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Arial" pitchFamily="34" charset="0"/>
              </a:rPr>
              <a:t>Cisco IOS</a:t>
            </a:r>
            <a:br>
              <a:rPr lang="en-US" sz="1800" dirty="0" smtClean="0">
                <a:cs typeface="Arial" pitchFamily="34" charset="0"/>
              </a:rPr>
            </a:br>
            <a:r>
              <a:rPr lang="en-US" dirty="0" err="1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IOS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Functions</a:t>
            </a:r>
          </a:p>
        </p:txBody>
      </p:sp>
      <p:sp>
        <p:nvSpPr>
          <p:cNvPr id="11267" name="Rectangle 6"/>
          <p:cNvSpPr>
            <a:spLocks noGrp="1" noChangeArrowheads="1"/>
          </p:cNvSpPr>
          <p:nvPr>
            <p:ph idx="1"/>
          </p:nvPr>
        </p:nvSpPr>
        <p:spPr>
          <a:xfrm>
            <a:off x="1371600" y="5999961"/>
            <a:ext cx="6858000" cy="635788"/>
          </a:xfrm>
        </p:spPr>
        <p:txBody>
          <a:bodyPr/>
          <a:lstStyle/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ja-JP" sz="2000" dirty="0">
                <a:ea typeface="ＭＳ Ｐゴシック" pitchFamily="34" charset="-128"/>
                <a:cs typeface="Arial" charset="0"/>
              </a:rPr>
              <a:t>These are the major functions performed or enabled by Cisco routers and switches.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0420" y="457200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Arial" pitchFamily="34" charset="0"/>
              </a:rPr>
              <a:t>Accessing a Cisco IOS Device</a:t>
            </a:r>
            <a:br>
              <a:rPr lang="en-US" sz="1800" dirty="0" smtClean="0">
                <a:cs typeface="Arial" pitchFamily="34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Console Access Method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503363"/>
            <a:ext cx="8264525" cy="2603500"/>
          </a:xfrm>
        </p:spPr>
        <p:txBody>
          <a:bodyPr/>
          <a:lstStyle/>
          <a:p>
            <a:pPr marL="381000" indent="-381000"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r>
              <a:rPr lang="en-US" altLang="ja-JP" sz="2000" dirty="0" smtClean="0">
                <a:ea typeface="ＭＳ Ｐゴシック" charset="-128"/>
                <a:cs typeface="Arial" pitchFamily="34" charset="0"/>
              </a:rPr>
              <a:t>The most common methods to access the CLI: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altLang="ja-JP" sz="2000" dirty="0" smtClean="0">
                <a:ea typeface="ＭＳ Ｐゴシック" charset="-128"/>
                <a:cs typeface="Arial" pitchFamily="34" charset="0"/>
              </a:rPr>
              <a:t>Console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altLang="ja-JP" sz="2000" dirty="0" smtClean="0">
                <a:ea typeface="ＭＳ Ｐゴシック" charset="-128"/>
                <a:cs typeface="Arial" pitchFamily="34" charset="0"/>
              </a:rPr>
              <a:t>Telnet or SSH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altLang="ja-JP" sz="2000" dirty="0" smtClean="0">
                <a:ea typeface="ＭＳ Ｐゴシック" charset="-128"/>
                <a:cs typeface="Arial" pitchFamily="34" charset="0"/>
              </a:rPr>
              <a:t>AUX port</a:t>
            </a:r>
          </a:p>
          <a:p>
            <a:pPr marL="0" indent="0"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endParaRPr lang="en-US" altLang="ja-JP" sz="2000" dirty="0">
              <a:ea typeface="ＭＳ Ｐゴシック" charset="-128"/>
            </a:endParaRPr>
          </a:p>
          <a:p>
            <a:pPr marL="0" indent="0"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endParaRPr lang="en-US" altLang="ja-JP" sz="2000" dirty="0" smtClean="0">
              <a:ea typeface="ＭＳ Ｐゴシック" charset="-128"/>
            </a:endParaRP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15" y="2903538"/>
            <a:ext cx="7175074" cy="258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45462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>
                <a:cs typeface="Arial" pitchFamily="34" charset="0"/>
              </a:rPr>
              <a:t>Accessing a Cisco IOS Device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Console Access Method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</p:nvPr>
        </p:nvSpPr>
        <p:spPr>
          <a:xfrm>
            <a:off x="546100" y="1401763"/>
            <a:ext cx="8064500" cy="5153025"/>
          </a:xfrm>
        </p:spPr>
        <p:txBody>
          <a:bodyPr/>
          <a:lstStyle/>
          <a:p>
            <a:pPr marL="0" indent="0"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r>
              <a:rPr lang="en-US" altLang="ja-JP" sz="2000" b="1" dirty="0" smtClean="0">
                <a:ea typeface="ＭＳ Ｐゴシック" charset="-128"/>
                <a:cs typeface="Arial" pitchFamily="34" charset="0"/>
              </a:rPr>
              <a:t>Console port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altLang="ja-JP" sz="2000" dirty="0" smtClean="0">
                <a:ea typeface="ＭＳ Ｐゴシック" charset="-128"/>
                <a:cs typeface="Arial" pitchFamily="34" charset="0"/>
              </a:rPr>
              <a:t>Device is accessible even if no networking services have been configured (out-of-band)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altLang="ja-JP" sz="2000" dirty="0" smtClean="0">
                <a:ea typeface="ＭＳ Ｐゴシック" charset="-128"/>
                <a:cs typeface="Arial" pitchFamily="34" charset="0"/>
              </a:rPr>
              <a:t>Need a special console cable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altLang="ja-JP" sz="2000" dirty="0" smtClean="0">
                <a:ea typeface="ＭＳ Ｐゴシック" charset="-128"/>
                <a:cs typeface="Arial" pitchFamily="34" charset="0"/>
              </a:rPr>
              <a:t>Allows configuration commands to be entered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altLang="ja-JP" sz="2000" dirty="0" smtClean="0">
                <a:ea typeface="ＭＳ Ｐゴシック" charset="-128"/>
                <a:cs typeface="Arial" pitchFamily="34" charset="0"/>
              </a:rPr>
              <a:t>Should be configured with passwords to prevent unauthorized access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altLang="ja-JP" sz="2000" dirty="0" smtClean="0">
                <a:ea typeface="ＭＳ Ｐゴシック" charset="-128"/>
                <a:cs typeface="Arial" pitchFamily="34" charset="0"/>
              </a:rPr>
              <a:t>Device should be located in a secure room so console port can not be easily accessed</a:t>
            </a:r>
          </a:p>
          <a:p>
            <a:pPr eaLnBrk="1" hangingPunct="1">
              <a:lnSpc>
                <a:spcPct val="75000"/>
              </a:lnSpc>
              <a:defRPr/>
            </a:pPr>
            <a:endParaRPr lang="en-US" altLang="ja-JP" sz="2000" dirty="0">
              <a:ea typeface="ＭＳ Ｐゴシック" charset="-128"/>
            </a:endParaRPr>
          </a:p>
          <a:p>
            <a:pPr marL="0" indent="0"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endParaRPr lang="en-US" altLang="ja-JP" sz="2000" dirty="0" smtClean="0">
              <a:ea typeface="ＭＳ Ｐゴシック" charset="-128"/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854" y="4419600"/>
            <a:ext cx="6810146" cy="236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Down Arrow 1"/>
          <p:cNvSpPr>
            <a:spLocks noChangeArrowheads="1"/>
          </p:cNvSpPr>
          <p:nvPr/>
        </p:nvSpPr>
        <p:spPr bwMode="auto">
          <a:xfrm>
            <a:off x="5791200" y="4343400"/>
            <a:ext cx="822105" cy="131683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lIns="82124" tIns="41061" rIns="82124" bIns="41061" anchor="ctr">
            <a:spAutoFit/>
          </a:bodyPr>
          <a:lstStyle/>
          <a:p>
            <a:pPr defTabSz="814388"/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143875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>
                <a:cs typeface="Arial" pitchFamily="34" charset="0"/>
              </a:rPr>
              <a:t>Accessing a Cisco IOS Device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Telnet, SSH, and AUX Access Methods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16900" cy="5153025"/>
          </a:xfrm>
        </p:spPr>
        <p:txBody>
          <a:bodyPr/>
          <a:lstStyle/>
          <a:p>
            <a:pPr marL="381000" indent="-381000"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r>
              <a:rPr lang="en-US" altLang="ja-JP" sz="2000" b="1" dirty="0" smtClean="0">
                <a:ea typeface="ＭＳ Ｐゴシック" charset="-128"/>
                <a:cs typeface="Arial" pitchFamily="34" charset="0"/>
              </a:rPr>
              <a:t>Telnet</a:t>
            </a:r>
            <a:r>
              <a:rPr lang="en-US" altLang="ja-JP" sz="2000" dirty="0" smtClean="0">
                <a:ea typeface="ＭＳ Ｐゴシック" charset="-128"/>
                <a:cs typeface="Arial" pitchFamily="34" charset="0"/>
              </a:rPr>
              <a:t> 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altLang="ja-JP" sz="2000" dirty="0" smtClean="0">
                <a:ea typeface="ＭＳ Ｐゴシック" charset="-128"/>
                <a:cs typeface="Arial" pitchFamily="34" charset="0"/>
              </a:rPr>
              <a:t>Method for remotely accessing the CLI over a network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altLang="ja-JP" sz="2000" dirty="0" smtClean="0">
                <a:ea typeface="ＭＳ Ｐゴシック" charset="-128"/>
                <a:cs typeface="Arial" pitchFamily="34" charset="0"/>
              </a:rPr>
              <a:t>Require active networking services and one active interface that is configured</a:t>
            </a:r>
          </a:p>
          <a:p>
            <a:pPr eaLnBrk="1" hangingPunct="1">
              <a:lnSpc>
                <a:spcPct val="75000"/>
              </a:lnSpc>
              <a:defRPr/>
            </a:pPr>
            <a:endParaRPr lang="en-US" altLang="ja-JP" sz="2000" dirty="0">
              <a:ea typeface="ＭＳ Ｐゴシック" charset="-128"/>
              <a:cs typeface="Arial" pitchFamily="34" charset="0"/>
            </a:endParaRPr>
          </a:p>
          <a:p>
            <a:pPr marL="0" indent="0"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r>
              <a:rPr lang="en-US" altLang="ja-JP" sz="2000" b="1" dirty="0" smtClean="0">
                <a:ea typeface="ＭＳ Ｐゴシック" charset="-128"/>
                <a:cs typeface="Arial" pitchFamily="34" charset="0"/>
              </a:rPr>
              <a:t>Secure Shell (SSH)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altLang="ja-JP" sz="2000" dirty="0" smtClean="0">
                <a:ea typeface="ＭＳ Ｐゴシック" charset="-128"/>
                <a:cs typeface="Arial" pitchFamily="34" charset="0"/>
              </a:rPr>
              <a:t>Remote login similar to Telnet, but utilizes more security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altLang="ja-JP" sz="2000" dirty="0" smtClean="0">
                <a:ea typeface="ＭＳ Ｐゴシック" charset="-128"/>
                <a:cs typeface="Arial" pitchFamily="34" charset="0"/>
              </a:rPr>
              <a:t>Stronger password authentication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altLang="ja-JP" sz="2000" dirty="0" smtClean="0">
                <a:ea typeface="ＭＳ Ｐゴシック" charset="-128"/>
                <a:cs typeface="Arial" pitchFamily="34" charset="0"/>
              </a:rPr>
              <a:t>Uses encryption when transporting data</a:t>
            </a:r>
          </a:p>
          <a:p>
            <a:pPr eaLnBrk="1" hangingPunct="1">
              <a:lnSpc>
                <a:spcPct val="75000"/>
              </a:lnSpc>
              <a:defRPr/>
            </a:pPr>
            <a:endParaRPr lang="en-US" altLang="ja-JP" sz="2000" dirty="0">
              <a:ea typeface="ＭＳ Ｐゴシック" charset="-128"/>
              <a:cs typeface="Arial" pitchFamily="34" charset="0"/>
            </a:endParaRPr>
          </a:p>
          <a:p>
            <a:pPr marL="0" indent="0"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r>
              <a:rPr lang="en-US" altLang="ja-JP" sz="2000" b="1" dirty="0">
                <a:ea typeface="ＭＳ Ｐゴシック" charset="-128"/>
                <a:cs typeface="Arial" pitchFamily="34" charset="0"/>
              </a:rPr>
              <a:t>Aux </a:t>
            </a:r>
            <a:r>
              <a:rPr lang="en-US" altLang="ja-JP" sz="2000" b="1" dirty="0" smtClean="0">
                <a:ea typeface="ＭＳ Ｐゴシック" charset="-128"/>
                <a:cs typeface="Arial" pitchFamily="34" charset="0"/>
              </a:rPr>
              <a:t>Port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altLang="ja-JP" sz="2000" dirty="0" smtClean="0">
                <a:ea typeface="ＭＳ Ｐゴシック" charset="-128"/>
                <a:cs typeface="Arial" pitchFamily="34" charset="0"/>
              </a:rPr>
              <a:t>Out-of-band connection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altLang="ja-JP" sz="2000" dirty="0" smtClean="0">
                <a:ea typeface="ＭＳ Ｐゴシック" charset="-128"/>
                <a:cs typeface="Arial" pitchFamily="34" charset="0"/>
              </a:rPr>
              <a:t>Uses telephone line</a:t>
            </a:r>
          </a:p>
          <a:p>
            <a:pPr eaLnBrk="1" hangingPunct="1">
              <a:lnSpc>
                <a:spcPct val="75000"/>
              </a:lnSpc>
              <a:defRPr/>
            </a:pPr>
            <a:r>
              <a:rPr lang="en-US" altLang="ja-JP" sz="2000" dirty="0" smtClean="0">
                <a:ea typeface="ＭＳ Ｐゴシック" charset="-128"/>
                <a:cs typeface="Arial" pitchFamily="34" charset="0"/>
              </a:rPr>
              <a:t>Can be used like console port </a:t>
            </a:r>
            <a:endParaRPr lang="en-US" altLang="ja-JP" sz="2000" dirty="0">
              <a:ea typeface="ＭＳ Ｐゴシック" charset="-128"/>
              <a:cs typeface="Arial" pitchFamily="34" charset="0"/>
            </a:endParaRPr>
          </a:p>
          <a:p>
            <a:pPr eaLnBrk="1" hangingPunct="1">
              <a:lnSpc>
                <a:spcPct val="75000"/>
              </a:lnSpc>
              <a:defRPr/>
            </a:pPr>
            <a:endParaRPr lang="en-US" altLang="ja-JP" sz="2000" dirty="0" smtClean="0">
              <a:ea typeface="ＭＳ Ｐゴシック" charset="-128"/>
              <a:cs typeface="Arial" pitchFamily="34" charset="0"/>
            </a:endParaRPr>
          </a:p>
          <a:p>
            <a:pPr eaLnBrk="1" hangingPunct="1">
              <a:lnSpc>
                <a:spcPct val="75000"/>
              </a:lnSpc>
              <a:defRPr/>
            </a:pPr>
            <a:endParaRPr lang="en-US" altLang="ja-JP" sz="2000" dirty="0" smtClean="0">
              <a:ea typeface="ＭＳ Ｐゴシック" charset="-128"/>
            </a:endParaRPr>
          </a:p>
        </p:txBody>
      </p:sp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4895850"/>
            <a:ext cx="45815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3" y="4492625"/>
            <a:ext cx="554037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3129</TotalTime>
  <Words>2159</Words>
  <Application>Microsoft Office PowerPoint</Application>
  <PresentationFormat>On-screen Show (4:3)</PresentationFormat>
  <Paragraphs>391</Paragraphs>
  <Slides>45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Office Theme</vt:lpstr>
      <vt:lpstr>NetAcad-4F_PPT-WHT_060408</vt:lpstr>
      <vt:lpstr>Configuring a Network Operating System</vt:lpstr>
      <vt:lpstr>Chapter 2</vt:lpstr>
      <vt:lpstr>2.1  IOS Bootcamp</vt:lpstr>
      <vt:lpstr>Cisco IOS Purpose of OS</vt:lpstr>
      <vt:lpstr>Cisco IOS Location of the Cisco IOS</vt:lpstr>
      <vt:lpstr>Cisco IOS IOS Functions</vt:lpstr>
      <vt:lpstr>Accessing a Cisco IOS Device Console Access Method</vt:lpstr>
      <vt:lpstr>Accessing a Cisco IOS Device Console Access Method</vt:lpstr>
      <vt:lpstr>Accessing a Cisco IOS Device Telnet, SSH, and AUX Access Methods</vt:lpstr>
      <vt:lpstr>Accessing a Cisco IOS Device Terminal Emulation Programs</vt:lpstr>
      <vt:lpstr>Navigating the IOS Cisco IOS Modes of Operation</vt:lpstr>
      <vt:lpstr>Navigating the IOS Primary Modes</vt:lpstr>
      <vt:lpstr>Navigating the IOS Global Configuration Mode and Submodes</vt:lpstr>
      <vt:lpstr>Navigating the IOS Navigating between IOS Modes</vt:lpstr>
      <vt:lpstr>Navigating the IOS Navigating between IOS Modes (Cont.)</vt:lpstr>
      <vt:lpstr>The Command Structure IOS Command Structure</vt:lpstr>
      <vt:lpstr>The Command Structure Context-Sensitive Help</vt:lpstr>
      <vt:lpstr>The Command Structure Command Syntax Check</vt:lpstr>
      <vt:lpstr>The Command Structure Hot Keys and Shortcuts</vt:lpstr>
      <vt:lpstr>The Command Structure IOS Examination Commands</vt:lpstr>
      <vt:lpstr>The Command Structure The show version Command</vt:lpstr>
      <vt:lpstr>2.2  Getting Basic</vt:lpstr>
      <vt:lpstr>Hostnames Why the Switch</vt:lpstr>
      <vt:lpstr>Hostnames Device Names</vt:lpstr>
      <vt:lpstr>Hostnames Configuring Hostnames</vt:lpstr>
      <vt:lpstr>Limiting Access to Device Configurations Securing Device Access</vt:lpstr>
      <vt:lpstr>Limiting Access to Device Configurations Securing Privileged EXEC Access</vt:lpstr>
      <vt:lpstr>Limiting Access to Device Configurations Securing User EXEC Access</vt:lpstr>
      <vt:lpstr>Limiting Access to Device Configurations Encrypting Password Display</vt:lpstr>
      <vt:lpstr>Limiting Access to Device Configurations Banner Messages</vt:lpstr>
      <vt:lpstr>Saving Configurations Configuration Files</vt:lpstr>
      <vt:lpstr>Saving Configurations Capturing Text</vt:lpstr>
      <vt:lpstr>2.3 Addressing Schemes</vt:lpstr>
      <vt:lpstr>Ports and Addresses IP Addressing of Devices</vt:lpstr>
      <vt:lpstr>Ports and Addresses Interfaces and Ports</vt:lpstr>
      <vt:lpstr>Addressing Devices Configuring a Switch Virtual Interface</vt:lpstr>
      <vt:lpstr>Addressing Devices Configuring a Switch Virtual Interface</vt:lpstr>
      <vt:lpstr>Addressing Devices Manual IP Address Configuration for End Devices</vt:lpstr>
      <vt:lpstr>Addressing Devices Automatic IP Address Configuration for End Devices</vt:lpstr>
      <vt:lpstr>Addressing Devices IP Address Conflicts</vt:lpstr>
      <vt:lpstr>Verifying Connectivity Test the Loopback Address on an End Device</vt:lpstr>
      <vt:lpstr>Verifying Connectivity Testing the Interface Assignment</vt:lpstr>
      <vt:lpstr>Verifying Connectivity Testing End-to-End Connectivity</vt:lpstr>
      <vt:lpstr>Configuring a Network Operating System Chapter 2 Summary (cont.)</vt:lpstr>
      <vt:lpstr>Configuring a Network Operating System Chapter 2 Summary (cont.)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It is Just an Operating System</dc:title>
  <dc:creator>ElaineHorn</dc:creator>
  <cp:lastModifiedBy>Farhan A Siddiqui</cp:lastModifiedBy>
  <cp:revision>40</cp:revision>
  <dcterms:created xsi:type="dcterms:W3CDTF">2013-05-22T00:53:09Z</dcterms:created>
  <dcterms:modified xsi:type="dcterms:W3CDTF">2020-11-04T16:03:35Z</dcterms:modified>
</cp:coreProperties>
</file>