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39"/>
  </p:notesMasterIdLst>
  <p:handoutMasterIdLst>
    <p:handoutMasterId r:id="rId40"/>
  </p:handoutMasterIdLst>
  <p:sldIdLst>
    <p:sldId id="500" r:id="rId3"/>
    <p:sldId id="541" r:id="rId4"/>
    <p:sldId id="782" r:id="rId5"/>
    <p:sldId id="831" r:id="rId6"/>
    <p:sldId id="785" r:id="rId7"/>
    <p:sldId id="786" r:id="rId8"/>
    <p:sldId id="787" r:id="rId9"/>
    <p:sldId id="789" r:id="rId10"/>
    <p:sldId id="801" r:id="rId11"/>
    <p:sldId id="802" r:id="rId12"/>
    <p:sldId id="803" r:id="rId13"/>
    <p:sldId id="804" r:id="rId14"/>
    <p:sldId id="805" r:id="rId15"/>
    <p:sldId id="832" r:id="rId16"/>
    <p:sldId id="792" r:id="rId17"/>
    <p:sldId id="793" r:id="rId18"/>
    <p:sldId id="794" r:id="rId19"/>
    <p:sldId id="795" r:id="rId20"/>
    <p:sldId id="796" r:id="rId21"/>
    <p:sldId id="797" r:id="rId22"/>
    <p:sldId id="798" r:id="rId23"/>
    <p:sldId id="799" r:id="rId24"/>
    <p:sldId id="800" r:id="rId25"/>
    <p:sldId id="809" r:id="rId26"/>
    <p:sldId id="808" r:id="rId27"/>
    <p:sldId id="810" r:id="rId28"/>
    <p:sldId id="812" r:id="rId29"/>
    <p:sldId id="813" r:id="rId30"/>
    <p:sldId id="814" r:id="rId31"/>
    <p:sldId id="815" r:id="rId32"/>
    <p:sldId id="816" r:id="rId33"/>
    <p:sldId id="817" r:id="rId34"/>
    <p:sldId id="818" r:id="rId35"/>
    <p:sldId id="819" r:id="rId36"/>
    <p:sldId id="820" r:id="rId37"/>
    <p:sldId id="681" r:id="rId38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ttoria deloulay" initials="vd" lastIdx="9" clrIdx="0"/>
  <p:cmAuthor id="1" name="carykell" initials="c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0C0C4"/>
    <a:srgbClr val="678DC5"/>
    <a:srgbClr val="3E67A4"/>
    <a:srgbClr val="3E8DC5"/>
    <a:srgbClr val="5F5F65"/>
    <a:srgbClr val="7E7E8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63" autoAdjust="0"/>
    <p:restoredTop sz="87310" autoAdjust="0"/>
  </p:normalViewPr>
  <p:slideViewPr>
    <p:cSldViewPr snapToGrid="0">
      <p:cViewPr varScale="1">
        <p:scale>
          <a:sx n="74" d="100"/>
          <a:sy n="74" d="100"/>
        </p:scale>
        <p:origin x="148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9728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  <a:defRPr/>
            </a:pPr>
            <a:fld id="{BCC1ECAD-6CE1-4897-9CEF-F2ECC9BEA19E}" type="slidenum">
              <a:rPr lang="en-US" sz="800"/>
              <a:pPr algn="r" defTabSz="903288">
                <a:lnSpc>
                  <a:spcPct val="100000"/>
                </a:lnSpc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05898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1203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51204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FB004549-1125-4930-988B-40FFE37DB1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17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6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034988-36DD-4D34-B1CE-37AB851117A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Cisco Networking Academy program</a:t>
            </a:r>
          </a:p>
          <a:p>
            <a:pPr eaLnBrk="1" hangingPunct="1">
              <a:buFontTx/>
              <a:buNone/>
            </a:pPr>
            <a:r>
              <a:rPr lang="en-US" b="1" dirty="0"/>
              <a:t>Routing &amp; Switching</a:t>
            </a:r>
          </a:p>
          <a:p>
            <a:pPr>
              <a:buFontTx/>
              <a:buNone/>
            </a:pPr>
            <a:r>
              <a:rPr lang="en-US" sz="1300" b="1" dirty="0"/>
              <a:t>Chapter 3: VLANs</a:t>
            </a:r>
            <a:endParaRPr lang="en-GB" b="1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3.1.2.1 </a:t>
            </a:r>
            <a:r>
              <a:rPr lang="en-US" b="1" dirty="0">
                <a:ea typeface="ＭＳ Ｐゴシック" pitchFamily="34" charset="-128"/>
              </a:rPr>
              <a:t>VLAN Trunks</a:t>
            </a:r>
            <a:endParaRPr lang="en-US" b="1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3.1.2.2 </a:t>
            </a:r>
            <a:r>
              <a:rPr lang="en-US" sz="1200" b="1" dirty="0">
                <a:ea typeface="ＭＳ Ｐゴシック" pitchFamily="34" charset="-128"/>
              </a:rPr>
              <a:t>Controlling Broadcast Domains with VLANs</a:t>
            </a:r>
            <a:endParaRPr lang="en-US" b="1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3.1.2.3 </a:t>
            </a:r>
            <a:r>
              <a:rPr lang="en-US" sz="1200" b="1" dirty="0">
                <a:ea typeface="ＭＳ Ｐゴシック" pitchFamily="34" charset="-128"/>
              </a:rPr>
              <a:t>Tagging Ethernet Frames for VLAN Identification</a:t>
            </a:r>
            <a:endParaRPr lang="en-US" b="1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3.1.2.3 </a:t>
            </a:r>
            <a:r>
              <a:rPr lang="en-US" sz="1200" b="1" dirty="0">
                <a:ea typeface="ＭＳ Ｐゴシック" pitchFamily="34" charset="-128"/>
              </a:rPr>
              <a:t>Tagging Ethernet Frames for VLAN Identification</a:t>
            </a:r>
            <a:endParaRPr lang="en-US" b="1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Cisco Networking Academy program</a:t>
            </a:r>
          </a:p>
          <a:p>
            <a:pPr>
              <a:buFontTx/>
              <a:buNone/>
            </a:pPr>
            <a:r>
              <a:rPr lang="en-US" sz="1300" b="1" dirty="0"/>
              <a:t>Routing &amp; Switching</a:t>
            </a:r>
            <a:endParaRPr lang="en-US" sz="1300" b="1" baseline="0" dirty="0"/>
          </a:p>
          <a:p>
            <a:pPr>
              <a:buFontTx/>
              <a:buNone/>
            </a:pPr>
            <a:r>
              <a:rPr lang="en-US" sz="1300" b="1" dirty="0"/>
              <a:t>Chapter 3: VLANs</a:t>
            </a:r>
            <a:endParaRPr lang="en-GB" b="1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3.2.1.1 VLAN </a:t>
            </a:r>
            <a:r>
              <a:rPr lang="en-US" b="1" dirty="0">
                <a:ea typeface="ＭＳ Ｐゴシック" pitchFamily="34" charset="-128"/>
              </a:rPr>
              <a:t>Ranges On Catalyst Switches</a:t>
            </a:r>
            <a:endParaRPr lang="en-US" b="1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3.2.1.2 </a:t>
            </a:r>
            <a:r>
              <a:rPr lang="en-US" b="1" dirty="0">
                <a:ea typeface="ＭＳ Ｐゴシック" pitchFamily="34" charset="-128"/>
              </a:rPr>
              <a:t>Creating a VLAN</a:t>
            </a:r>
            <a:endParaRPr lang="en-US" b="1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3.2.1.3 </a:t>
            </a:r>
            <a:r>
              <a:rPr lang="en-US" b="1" dirty="0">
                <a:ea typeface="ＭＳ Ｐゴシック" pitchFamily="34" charset="-128"/>
              </a:rPr>
              <a:t>Assigning Ports To VLANs</a:t>
            </a:r>
            <a:endParaRPr lang="en-US" b="1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3.2.1.3 </a:t>
            </a:r>
            <a:r>
              <a:rPr lang="en-US" b="1" dirty="0">
                <a:ea typeface="ＭＳ Ｐゴシック" pitchFamily="34" charset="-128"/>
              </a:rPr>
              <a:t>Assigning Ports To VLANs</a:t>
            </a:r>
            <a:endParaRPr lang="en-US" b="1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3.2.1.4 </a:t>
            </a:r>
            <a:r>
              <a:rPr lang="en-US" b="1" dirty="0">
                <a:ea typeface="ＭＳ Ｐゴシック" pitchFamily="34" charset="-128"/>
              </a:rPr>
              <a:t>Changing VLAN Port Membership</a:t>
            </a:r>
            <a:endParaRPr lang="en-US" b="1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0EE284-7961-42D5-9E4B-29540E276A7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Chapter 3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3.2.1.4 </a:t>
            </a:r>
            <a:r>
              <a:rPr lang="en-US" b="1" dirty="0">
                <a:ea typeface="ＭＳ Ｐゴシック" pitchFamily="34" charset="-128"/>
              </a:rPr>
              <a:t>Changing VLAN Port Membership</a:t>
            </a:r>
            <a:endParaRPr lang="en-US" b="1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3.2.1.5 </a:t>
            </a:r>
            <a:r>
              <a:rPr lang="en-US" b="1" dirty="0">
                <a:ea typeface="ＭＳ Ｐゴシック" pitchFamily="34" charset="-128"/>
              </a:rPr>
              <a:t>Deleting VLANs</a:t>
            </a:r>
            <a:endParaRPr lang="en-US" b="1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3.2.1.6 </a:t>
            </a:r>
            <a:r>
              <a:rPr lang="en-US" b="1" dirty="0">
                <a:ea typeface="ＭＳ Ｐゴシック" pitchFamily="34" charset="-128"/>
              </a:rPr>
              <a:t>Verifying VLAN Information</a:t>
            </a:r>
            <a:endParaRPr lang="en-US" b="1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3.2.1.6 </a:t>
            </a:r>
            <a:r>
              <a:rPr lang="en-US" b="1" dirty="0">
                <a:ea typeface="ＭＳ Ｐゴシック" pitchFamily="34" charset="-128"/>
              </a:rPr>
              <a:t>Verifying VLAN Information</a:t>
            </a:r>
            <a:endParaRPr lang="en-US" b="1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3.2.2.1 </a:t>
            </a:r>
            <a:r>
              <a:rPr lang="en-US" b="1" dirty="0">
                <a:ea typeface="ＭＳ Ｐゴシック" pitchFamily="34" charset="-128"/>
              </a:rPr>
              <a:t>Configuring IEEE 802.1q Trunk Links</a:t>
            </a:r>
            <a:endParaRPr lang="en-US" b="1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3.2.2.2 </a:t>
            </a:r>
            <a:r>
              <a:rPr lang="en-US" b="1" dirty="0">
                <a:ea typeface="ＭＳ Ｐゴシック" pitchFamily="34" charset="-128"/>
              </a:rPr>
              <a:t>Resetting the Trunk To Default State</a:t>
            </a:r>
            <a:endParaRPr lang="en-US" b="1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3.2.2.2 </a:t>
            </a:r>
            <a:r>
              <a:rPr lang="en-US" b="1" dirty="0">
                <a:ea typeface="ＭＳ Ｐゴシック" pitchFamily="34" charset="-128"/>
              </a:rPr>
              <a:t>Resetting the Trunk To Default State</a:t>
            </a:r>
            <a:endParaRPr lang="en-US" b="1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3.2.2.3 </a:t>
            </a:r>
            <a:r>
              <a:rPr lang="en-US" b="1" dirty="0">
                <a:ea typeface="ＭＳ Ｐゴシック" pitchFamily="34" charset="-128"/>
              </a:rPr>
              <a:t>Verifying Trunk Configuration</a:t>
            </a:r>
            <a:endParaRPr lang="en-US" b="1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3.2.3.1 </a:t>
            </a:r>
            <a:r>
              <a:rPr lang="en-US" sz="1200" b="1" dirty="0">
                <a:ea typeface="ＭＳ Ｐゴシック" pitchFamily="34" charset="-128"/>
              </a:rPr>
              <a:t>Introduction to DTP</a:t>
            </a:r>
            <a:endParaRPr lang="en-US" b="1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3.2.3.2 </a:t>
            </a:r>
            <a:r>
              <a:rPr lang="en-US" sz="1200" b="1" dirty="0">
                <a:ea typeface="ＭＳ Ｐゴシック" pitchFamily="34" charset="-128"/>
              </a:rPr>
              <a:t>Introduction to DTP</a:t>
            </a:r>
            <a:endParaRPr lang="en-US" b="1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Chapter 3 Objectives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3.2.4.1 IP </a:t>
            </a:r>
            <a:r>
              <a:rPr lang="en-US" sz="1200" b="1" dirty="0">
                <a:ea typeface="ＭＳ Ｐゴシック" pitchFamily="34" charset="-128"/>
              </a:rPr>
              <a:t>Addressing Issues with VLAN</a:t>
            </a:r>
            <a:endParaRPr lang="en-US" b="1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3.2.4.2 </a:t>
            </a:r>
            <a:r>
              <a:rPr lang="en-US" sz="1200" b="1" dirty="0">
                <a:ea typeface="ＭＳ Ｐゴシック" pitchFamily="34" charset="-128"/>
              </a:rPr>
              <a:t>Missing VLANs</a:t>
            </a:r>
            <a:endParaRPr lang="en-US" b="1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3.2.4.3 </a:t>
            </a:r>
            <a:r>
              <a:rPr lang="en-US" sz="1200" b="1" dirty="0">
                <a:ea typeface="ＭＳ Ｐゴシック" pitchFamily="34" charset="-128"/>
              </a:rPr>
              <a:t>Introduction to Troubleshooting Trunks</a:t>
            </a:r>
            <a:endParaRPr lang="en-US" b="1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3.2.4.4 </a:t>
            </a:r>
            <a:r>
              <a:rPr lang="en-US" sz="1200" b="1" dirty="0">
                <a:ea typeface="ＭＳ Ｐゴシック" pitchFamily="34" charset="-128"/>
              </a:rPr>
              <a:t>Common Problems With Trunks</a:t>
            </a:r>
            <a:endParaRPr lang="en-US" b="1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3.2.4.5 </a:t>
            </a:r>
            <a:r>
              <a:rPr lang="en-US" sz="1200" b="1" dirty="0">
                <a:ea typeface="ＭＳ Ｐゴシック" pitchFamily="34" charset="-128"/>
              </a:rPr>
              <a:t>Trunk Mode Mismatches</a:t>
            </a:r>
            <a:endParaRPr lang="en-US" b="1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3.2.4.6 </a:t>
            </a:r>
            <a:r>
              <a:rPr lang="en-US" sz="1200" b="1" dirty="0">
                <a:ea typeface="ＭＳ Ｐゴシック" pitchFamily="34" charset="-128"/>
              </a:rPr>
              <a:t>Incorrect VLAN List</a:t>
            </a:r>
            <a:endParaRPr lang="en-US" b="1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Cisco Networking Academy program</a:t>
            </a:r>
          </a:p>
          <a:p>
            <a:pPr>
              <a:buFontTx/>
              <a:buNone/>
            </a:pPr>
            <a:r>
              <a:rPr lang="en-US" sz="1300" b="1" dirty="0"/>
              <a:t>Routing &amp; Switching</a:t>
            </a:r>
            <a:endParaRPr lang="en-US" sz="1300" b="1" baseline="0" dirty="0"/>
          </a:p>
          <a:p>
            <a:pPr>
              <a:buFontTx/>
              <a:buNone/>
            </a:pPr>
            <a:r>
              <a:rPr lang="en-US" sz="1300" b="1" dirty="0"/>
              <a:t>Chapter 3: VLANs</a:t>
            </a:r>
            <a:endParaRPr lang="en-GB" b="1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3.1.1.1 VLAN Definitions</a:t>
            </a:r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3.1.1.1 VLAN Definitions</a:t>
            </a:r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3.1.1.2 </a:t>
            </a:r>
            <a:r>
              <a:rPr lang="en-US" b="1" dirty="0">
                <a:ea typeface="ＭＳ Ｐゴシック" pitchFamily="34" charset="-128"/>
              </a:rPr>
              <a:t>Benefits of VLANs</a:t>
            </a:r>
            <a:endParaRPr lang="en-US" b="1" dirty="0"/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3.1.1.3 </a:t>
            </a:r>
            <a:r>
              <a:rPr lang="en-US" b="1" dirty="0">
                <a:ea typeface="ＭＳ Ｐゴシック" pitchFamily="34" charset="-128"/>
              </a:rPr>
              <a:t>Types of VLANs</a:t>
            </a:r>
            <a:endParaRPr lang="en-US" b="1" dirty="0"/>
          </a:p>
          <a:p>
            <a:pPr>
              <a:buFontTx/>
              <a:buNone/>
            </a:pPr>
            <a:endParaRPr lang="en-US" b="1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3.1.2.1 </a:t>
            </a:r>
            <a:r>
              <a:rPr lang="en-US" b="1" dirty="0">
                <a:ea typeface="ＭＳ Ｐゴシック" pitchFamily="34" charset="-128"/>
              </a:rPr>
              <a:t>VLAN Trunks</a:t>
            </a:r>
            <a:endParaRPr lang="en-US"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Chapter 4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C31C4615-7F19-455B-A5C4-EA1B3B194C81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ACFA795C-7F0A-48D8-9FC3-F2BA5F8EB736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Chapter 4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58EC189E-ADD4-420E-B89E-1E32C54438D7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  <p:sldLayoutId id="2147484444" r:id="rId12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2051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2052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85C5E045-6C48-46C0-92AE-30A8710B0BBD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2053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2055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2056" name="Picture 8" descr="Rev08_Cisco_BrandBar10_060408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56" r:id="rId1"/>
    <p:sldLayoutId id="2147484445" r:id="rId2"/>
    <p:sldLayoutId id="2147484446" r:id="rId3"/>
    <p:sldLayoutId id="2147484447" r:id="rId4"/>
    <p:sldLayoutId id="2147484448" r:id="rId5"/>
    <p:sldLayoutId id="2147484449" r:id="rId6"/>
    <p:sldLayoutId id="2147484450" r:id="rId7"/>
    <p:sldLayoutId id="2147484451" r:id="rId8"/>
    <p:sldLayoutId id="2147484452" r:id="rId9"/>
    <p:sldLayoutId id="2147484453" r:id="rId10"/>
    <p:sldLayoutId id="2147484454" r:id="rId11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800" dirty="0"/>
              <a:t>Chapter 3: VLANs</a:t>
            </a:r>
            <a:endParaRPr lang="en-US" sz="2800" dirty="0">
              <a:solidFill>
                <a:schemeClr val="folHlink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en-US" sz="2400" dirty="0"/>
              <a:t>Routing &amp; Switching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7905" y="510866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VLANs in a Multi-Switched Environment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VLAN Trunks (cont.)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69" y="1235360"/>
            <a:ext cx="7557247" cy="515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6291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029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VLANs in a Multi-Switched Environment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sz="3000" dirty="0">
                <a:ea typeface="ＭＳ Ｐゴシック" pitchFamily="34" charset="-128"/>
              </a:rPr>
              <a:t>Controlling Broadcast Domains with VLANs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3762" y="1484415"/>
            <a:ext cx="8178038" cy="4713185"/>
          </a:xfrm>
        </p:spPr>
        <p:txBody>
          <a:bodyPr/>
          <a:lstStyle/>
          <a:p>
            <a:r>
              <a:rPr lang="en-US" sz="2000" dirty="0"/>
              <a:t>VLANs can be used to limit the reach of broadcast frames.</a:t>
            </a:r>
          </a:p>
          <a:p>
            <a:r>
              <a:rPr lang="en-US" sz="2000" dirty="0"/>
              <a:t>A VLAN is a broadcast domain of its own.</a:t>
            </a:r>
          </a:p>
          <a:p>
            <a:r>
              <a:rPr lang="en-US" sz="2000" dirty="0"/>
              <a:t>A broadcast frame sent by a device in a specific VLAN is forwarded within that VLAN only.</a:t>
            </a:r>
          </a:p>
          <a:p>
            <a:r>
              <a:rPr lang="en-US" sz="2000" dirty="0"/>
              <a:t>VLANs help control the reach of broadcast frames and their impact in the network.</a:t>
            </a:r>
          </a:p>
          <a:p>
            <a:r>
              <a:rPr lang="en-US" sz="2000" dirty="0"/>
              <a:t>Unicast and multicast frames are forwarded within the originating VLAN.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62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7906" y="49899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VLANs in a Multi-Switched Environment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sz="2700" dirty="0">
                <a:ea typeface="ＭＳ Ｐゴシック" pitchFamily="34" charset="-128"/>
              </a:rPr>
              <a:t>Tagging Ethernet Frames for VLAN Identification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5637" y="1401288"/>
            <a:ext cx="8087096" cy="5361050"/>
          </a:xfrm>
        </p:spPr>
        <p:txBody>
          <a:bodyPr/>
          <a:lstStyle/>
          <a:p>
            <a:r>
              <a:rPr lang="en-US" sz="2000" dirty="0"/>
              <a:t>Frame tagging is the process of adding a </a:t>
            </a:r>
            <a:r>
              <a:rPr lang="en-US" sz="2000" dirty="0" err="1"/>
              <a:t>VLAN</a:t>
            </a:r>
            <a:r>
              <a:rPr lang="en-US" sz="2000" dirty="0"/>
              <a:t> identification  header to the frame. </a:t>
            </a:r>
          </a:p>
          <a:p>
            <a:r>
              <a:rPr lang="en-US" sz="2000" dirty="0"/>
              <a:t>It is used to properly transmit multiple VLAN frames through a trunk link.</a:t>
            </a:r>
          </a:p>
          <a:p>
            <a:r>
              <a:rPr lang="en-US" sz="2000" dirty="0"/>
              <a:t>Switches tag frames to identify the VLAN to that they belong. Different tagging protocols exist; IEEE 802.1Q is a vey popular example.</a:t>
            </a:r>
          </a:p>
          <a:p>
            <a:r>
              <a:rPr lang="en-US" sz="2000" dirty="0"/>
              <a:t>The protocol defines the structure of the tagging header added to the frame.</a:t>
            </a:r>
          </a:p>
          <a:p>
            <a:r>
              <a:rPr lang="en-US" sz="2000" dirty="0"/>
              <a:t>Switches add VLAN tags to the frames before placing them into trunk links and remove the tags before forwarding frames through </a:t>
            </a:r>
            <a:r>
              <a:rPr lang="en-US" sz="2000" dirty="0" err="1"/>
              <a:t>nontrunk</a:t>
            </a:r>
            <a:r>
              <a:rPr lang="en-US" sz="2000" dirty="0"/>
              <a:t> ports.</a:t>
            </a:r>
          </a:p>
          <a:p>
            <a:r>
              <a:rPr lang="en-US" sz="2000" dirty="0"/>
              <a:t>When properly tagged, the frames can transverse any number of switches via trunk links and still be forwarded within the correct VLAN at the destination.</a:t>
            </a:r>
          </a:p>
        </p:txBody>
      </p:sp>
    </p:spTree>
    <p:extLst>
      <p:ext uri="{BB962C8B-B14F-4D97-AF65-F5344CB8AC3E}">
        <p14:creationId xmlns:p14="http://schemas.microsoft.com/office/powerpoint/2010/main" val="644898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030" y="463364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VLANs in a Multi-Switched Environment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sz="2700" dirty="0">
                <a:ea typeface="ＭＳ Ｐゴシック" pitchFamily="34" charset="-128"/>
              </a:rPr>
              <a:t>Tagging Ethernet Frames for VLAN Identification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85" y="1439027"/>
            <a:ext cx="7746943" cy="4986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494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/>
              <a:t>3.2 VLAN Implementations</a:t>
            </a:r>
            <a:endParaRPr lang="en-US" sz="2400" dirty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478770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9780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VLAN Assignment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VLAN Ranges on Catalyst Switches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6889" y="1436914"/>
            <a:ext cx="8094910" cy="4891315"/>
          </a:xfrm>
        </p:spPr>
        <p:txBody>
          <a:bodyPr/>
          <a:lstStyle/>
          <a:p>
            <a:r>
              <a:rPr lang="en-US" sz="2000" dirty="0"/>
              <a:t>Cisco Catalyst 2960 and 3560 Series switches support over 4,000 VLANs.</a:t>
            </a:r>
          </a:p>
          <a:p>
            <a:r>
              <a:rPr lang="en-US" sz="2000" dirty="0"/>
              <a:t>VLANs are split into two categories: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Normal range VLANs</a:t>
            </a:r>
          </a:p>
          <a:p>
            <a:pPr marL="1139825" lvl="2" indent="-342900">
              <a:buFont typeface="Arial" pitchFamily="34" charset="0"/>
              <a:buChar char="•"/>
            </a:pPr>
            <a:r>
              <a:rPr lang="en-US" dirty="0"/>
              <a:t>VLAN numbers from 1 to 1,005</a:t>
            </a:r>
          </a:p>
          <a:p>
            <a:pPr marL="1139825" lvl="2" indent="-342900">
              <a:buFont typeface="Arial" pitchFamily="34" charset="0"/>
              <a:buChar char="•"/>
            </a:pPr>
            <a:r>
              <a:rPr lang="en-US" dirty="0"/>
              <a:t>Configurations stored in the vlan.dat (in the flash memory)</a:t>
            </a:r>
          </a:p>
          <a:p>
            <a:pPr marL="1139825" lvl="2" indent="-342900">
              <a:buFont typeface="Arial" pitchFamily="34" charset="0"/>
              <a:buChar char="•"/>
            </a:pPr>
            <a:r>
              <a:rPr lang="en-US" dirty="0"/>
              <a:t>VTP can only learn and store normal range VLANs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Extended Range VLANs</a:t>
            </a:r>
          </a:p>
          <a:p>
            <a:pPr marL="1139825" lvl="2" indent="-342900">
              <a:buFont typeface="Arial" pitchFamily="34" charset="0"/>
              <a:buChar char="•"/>
            </a:pPr>
            <a:r>
              <a:rPr lang="en-US" dirty="0"/>
              <a:t>VLAN numbers from 1,006 to 4,096</a:t>
            </a:r>
          </a:p>
          <a:p>
            <a:pPr marL="1139825" lvl="2" indent="-342900">
              <a:buFont typeface="Arial" pitchFamily="34" charset="0"/>
              <a:buChar char="•"/>
            </a:pPr>
            <a:r>
              <a:rPr lang="en-US" dirty="0"/>
              <a:t>Configurations stored in the running configuration (NVRAM)</a:t>
            </a:r>
          </a:p>
          <a:p>
            <a:pPr marL="1139825" lvl="2" indent="-342900">
              <a:buFont typeface="Arial" pitchFamily="34" charset="0"/>
              <a:buChar char="•"/>
            </a:pPr>
            <a:r>
              <a:rPr lang="en-US" dirty="0"/>
              <a:t>VTP does not learn extended range VLANs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32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55" y="49899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VLAN Assignment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Creating a VLAN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59" y="2550339"/>
            <a:ext cx="8457257" cy="2269638"/>
          </a:xfrm>
        </p:spPr>
      </p:pic>
    </p:spTree>
    <p:extLst>
      <p:ext uri="{BB962C8B-B14F-4D97-AF65-F5344CB8AC3E}">
        <p14:creationId xmlns:p14="http://schemas.microsoft.com/office/powerpoint/2010/main" val="3758131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030" y="47524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VLAN Assignment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Assigning Ports to VLANs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3" y="1703785"/>
            <a:ext cx="8290569" cy="4020803"/>
          </a:xfrm>
        </p:spPr>
      </p:pic>
    </p:spTree>
    <p:extLst>
      <p:ext uri="{BB962C8B-B14F-4D97-AF65-F5344CB8AC3E}">
        <p14:creationId xmlns:p14="http://schemas.microsoft.com/office/powerpoint/2010/main" val="2140663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55" y="46336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VLAN Assignment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Assigning Ports to VLANs (cont.)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74" y="1517557"/>
            <a:ext cx="6788731" cy="4619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560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54" y="451489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VLAN Assignment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Changing VLAN Port Membership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16" y="1343136"/>
            <a:ext cx="7573142" cy="5351688"/>
          </a:xfrm>
        </p:spPr>
      </p:pic>
    </p:spTree>
    <p:extLst>
      <p:ext uri="{BB962C8B-B14F-4D97-AF65-F5344CB8AC3E}">
        <p14:creationId xmlns:p14="http://schemas.microsoft.com/office/powerpoint/2010/main" val="257201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5" y="363085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Chapter 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03762" y="1520042"/>
            <a:ext cx="8392000" cy="450693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>
                <a:cs typeface="Arial" charset="0"/>
              </a:rPr>
              <a:t>3.1 VLAN Segmentation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>
                <a:cs typeface="Arial" charset="0"/>
              </a:rPr>
              <a:t>3.2 VLAN Implementation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>
                <a:cs typeface="Arial" charset="0"/>
              </a:rPr>
              <a:t>3.3 VLAN Security and Design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>
                <a:cs typeface="Arial" charset="0"/>
              </a:rPr>
              <a:t>3.4 Summary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dirty="0">
              <a:cs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7905" y="439614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VLAN Assignment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Changing VLAN Port Membership (cont.)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68" y="1343136"/>
            <a:ext cx="6485438" cy="5351688"/>
          </a:xfrm>
        </p:spPr>
      </p:pic>
    </p:spTree>
    <p:extLst>
      <p:ext uri="{BB962C8B-B14F-4D97-AF65-F5344CB8AC3E}">
        <p14:creationId xmlns:p14="http://schemas.microsoft.com/office/powerpoint/2010/main" val="328248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7906" y="463364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VLAN Assignment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Deleting VLANs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96" y="1451469"/>
            <a:ext cx="7133982" cy="5105995"/>
          </a:xfrm>
        </p:spPr>
      </p:pic>
    </p:spTree>
    <p:extLst>
      <p:ext uri="{BB962C8B-B14F-4D97-AF65-F5344CB8AC3E}">
        <p14:creationId xmlns:p14="http://schemas.microsoft.com/office/powerpoint/2010/main" val="3440383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7905" y="46336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VLAN Assignment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Verifying VLAN Information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58" y="1451469"/>
            <a:ext cx="6862457" cy="5105995"/>
          </a:xfrm>
        </p:spPr>
      </p:pic>
    </p:spTree>
    <p:extLst>
      <p:ext uri="{BB962C8B-B14F-4D97-AF65-F5344CB8AC3E}">
        <p14:creationId xmlns:p14="http://schemas.microsoft.com/office/powerpoint/2010/main" val="1872504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7905" y="46336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VLAN Assignment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Verifying VLAN Information (cont.)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678" y="1394673"/>
            <a:ext cx="6908740" cy="524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1722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7692" y="463364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VLAN Assignment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Configuring IEEE 802.1q Trunk Links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52" y="4930435"/>
            <a:ext cx="7687342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01" y="1448931"/>
            <a:ext cx="7722011" cy="3481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6531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72280" y="451489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VLAN Assignment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Resetting the Trunk To Default State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3"/>
          <a:stretch/>
        </p:blipFill>
        <p:spPr bwMode="auto">
          <a:xfrm>
            <a:off x="1103948" y="1651379"/>
            <a:ext cx="6936105" cy="5120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3514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4673" y="463365"/>
            <a:ext cx="8585908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VLAN Assignment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Resetting the Trunk To Default State (cont.)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73" y="1499361"/>
            <a:ext cx="8354654" cy="502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225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43531" y="48711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VLAN Assignment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Verifying Trunk Configuration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7"/>
          <a:stretch/>
        </p:blipFill>
        <p:spPr bwMode="auto">
          <a:xfrm>
            <a:off x="1569363" y="1569493"/>
            <a:ext cx="5715000" cy="506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6038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7905" y="48711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Dynamic </a:t>
            </a:r>
            <a:r>
              <a:rPr lang="en-US" sz="1800" dirty="0" err="1">
                <a:ea typeface="ＭＳ Ｐゴシック" pitchFamily="34" charset="-128"/>
              </a:rPr>
              <a:t>Trunking</a:t>
            </a:r>
            <a:r>
              <a:rPr lang="en-US" sz="1800" dirty="0">
                <a:ea typeface="ＭＳ Ｐゴシック" pitchFamily="34" charset="-128"/>
              </a:rPr>
              <a:t> Protocol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Introduction to DTP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9388" y="1448790"/>
            <a:ext cx="8106786" cy="4792355"/>
          </a:xfrm>
        </p:spPr>
        <p:txBody>
          <a:bodyPr/>
          <a:lstStyle/>
          <a:p>
            <a:r>
              <a:rPr lang="en-US" sz="2000" dirty="0"/>
              <a:t>Switch ports can be manually configured to form trunks.</a:t>
            </a:r>
          </a:p>
          <a:p>
            <a:r>
              <a:rPr lang="en-US" sz="2000" dirty="0"/>
              <a:t>Switch ports can also be configured to negotiate and establish a trunk link with a connected peer.</a:t>
            </a:r>
          </a:p>
          <a:p>
            <a:r>
              <a:rPr lang="en-US" sz="2000" dirty="0"/>
              <a:t>The Dynamic Trunking Protocol (DTP) manages trunk negotiation.</a:t>
            </a:r>
          </a:p>
          <a:p>
            <a:r>
              <a:rPr lang="en-US" sz="2000" dirty="0"/>
              <a:t>DTP is a Cisco proprietary protocol and is enabled, by default, in Cisco Catalyst 2960 and 3560 switches.</a:t>
            </a:r>
          </a:p>
          <a:p>
            <a:r>
              <a:rPr lang="en-US" sz="2000" dirty="0"/>
              <a:t>If the port on the neighbor switch is configured in a trunk mode that supports DTP, it manages the negotiation.</a:t>
            </a:r>
          </a:p>
          <a:p>
            <a:r>
              <a:rPr lang="en-US" sz="2000" dirty="0"/>
              <a:t>The default DTP configuration for Cisco Catalyst 2960 and 3560 switches is dynamic auto.</a:t>
            </a:r>
          </a:p>
        </p:txBody>
      </p:sp>
    </p:spTree>
    <p:extLst>
      <p:ext uri="{BB962C8B-B14F-4D97-AF65-F5344CB8AC3E}">
        <p14:creationId xmlns:p14="http://schemas.microsoft.com/office/powerpoint/2010/main" val="3460835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732" y="3888850"/>
            <a:ext cx="6569393" cy="2650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26697" y="47524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Dynamic Trunking Protocol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Negotiated Interface Modes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1260" y="1472540"/>
            <a:ext cx="8094911" cy="2507014"/>
          </a:xfrm>
        </p:spPr>
        <p:txBody>
          <a:bodyPr/>
          <a:lstStyle/>
          <a:p>
            <a:r>
              <a:rPr lang="en-US" sz="2000" dirty="0"/>
              <a:t>Cisco Catalyst 2960 and 3560 support the following trunk modes: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/>
              <a:t>Switchport</a:t>
            </a:r>
            <a:r>
              <a:rPr lang="en-US" dirty="0"/>
              <a:t> mode dynamic auto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/>
              <a:t>Switchport</a:t>
            </a:r>
            <a:r>
              <a:rPr lang="en-US" dirty="0"/>
              <a:t> mode dynamic desirable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/>
              <a:t>Switchport</a:t>
            </a:r>
            <a:r>
              <a:rPr lang="en-US" dirty="0"/>
              <a:t> mode trunk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/>
              <a:t>Switchport</a:t>
            </a:r>
            <a:r>
              <a:rPr lang="en-US" dirty="0"/>
              <a:t> nonegotiate</a:t>
            </a:r>
          </a:p>
        </p:txBody>
      </p:sp>
    </p:spTree>
    <p:extLst>
      <p:ext uri="{BB962C8B-B14F-4D97-AF65-F5344CB8AC3E}">
        <p14:creationId xmlns:p14="http://schemas.microsoft.com/office/powerpoint/2010/main" val="285447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40893" y="339334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Chapter 3: 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1263" y="1401288"/>
            <a:ext cx="8312728" cy="4519262"/>
          </a:xfrm>
        </p:spPr>
        <p:txBody>
          <a:bodyPr/>
          <a:lstStyle/>
          <a:p>
            <a:r>
              <a:rPr lang="en-US" sz="2000" dirty="0"/>
              <a:t>Explain the purpose of  VLANs in a switched network.</a:t>
            </a:r>
          </a:p>
          <a:p>
            <a:r>
              <a:rPr lang="en-US" sz="2000" dirty="0"/>
              <a:t>Analyze how a switch forwards frames based on VLAN configuration in a multi-switched environment.</a:t>
            </a:r>
          </a:p>
          <a:p>
            <a:r>
              <a:rPr lang="en-US" sz="2000" dirty="0"/>
              <a:t>Configure a switch port to be assigned to a VLAN based on requirements.</a:t>
            </a:r>
          </a:p>
          <a:p>
            <a:r>
              <a:rPr lang="en-US" sz="2000" dirty="0"/>
              <a:t>Configure a trunk port on a LAN switch.</a:t>
            </a:r>
          </a:p>
          <a:p>
            <a:r>
              <a:rPr lang="en-US" sz="2000" dirty="0"/>
              <a:t>Configure Dynamic Trunk Protocol (DTP).</a:t>
            </a:r>
          </a:p>
          <a:p>
            <a:r>
              <a:rPr lang="en-US" sz="2000" dirty="0"/>
              <a:t>Troubleshoot VLAN and trunk configurations in a switched network.</a:t>
            </a:r>
          </a:p>
          <a:p>
            <a:r>
              <a:rPr lang="en-US" sz="2000" dirty="0"/>
              <a:t>Configure security features to mitigate attacks in a VLAN-segmented environment.</a:t>
            </a:r>
          </a:p>
          <a:p>
            <a:r>
              <a:rPr lang="en-US" sz="2000" dirty="0"/>
              <a:t>Explain security best practices for a VLAN-segmented environment.</a:t>
            </a:r>
            <a:endParaRPr lang="en-US" sz="16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8715" y="47524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Troubleshooting VLANs and Trunks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IP Addressing Issues with VLAN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7512" y="1401289"/>
            <a:ext cx="8142413" cy="2530764"/>
          </a:xfrm>
        </p:spPr>
        <p:txBody>
          <a:bodyPr/>
          <a:lstStyle/>
          <a:p>
            <a:r>
              <a:rPr lang="en-US" sz="2000" dirty="0"/>
              <a:t>It is a common practice to associate a VLAN with an IP network.</a:t>
            </a:r>
          </a:p>
          <a:p>
            <a:r>
              <a:rPr lang="en-US" sz="2000" dirty="0"/>
              <a:t>Because different IP networks only communicate through a router, all devices within a VLAN must be part of the same IP network to communicate.</a:t>
            </a:r>
          </a:p>
          <a:p>
            <a:r>
              <a:rPr lang="en-US" sz="2000" dirty="0"/>
              <a:t>The figure displays that PC1 cannot communicate to the server because it has a wrong IP address configured.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774" y="3679319"/>
            <a:ext cx="4821345" cy="2939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9724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0252" y="49899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Troubleshooting VLANs and Trunks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Missing VLANs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9518" y="1399661"/>
            <a:ext cx="7940675" cy="2484889"/>
          </a:xfrm>
        </p:spPr>
        <p:txBody>
          <a:bodyPr/>
          <a:lstStyle/>
          <a:p>
            <a:r>
              <a:rPr lang="en-US" sz="2000" dirty="0"/>
              <a:t>If all the IP addresses mismatches have been solved, but the device still cannot connect, check if the VLAN exists in the switch.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 bwMode="auto">
          <a:xfrm>
            <a:off x="1465729" y="2199714"/>
            <a:ext cx="6014509" cy="4053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352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35002" y="46336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Troubleshooting VLANs and Trunks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Introduction to Troubleshooting Trunks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5"/>
          <a:stretch/>
        </p:blipFill>
        <p:spPr bwMode="auto">
          <a:xfrm>
            <a:off x="446136" y="1401289"/>
            <a:ext cx="7843680" cy="490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4089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60404" y="48711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Troubleshooting VLANs and Trunks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Common Problems with Trunks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1886" y="1413164"/>
            <a:ext cx="8189913" cy="3880592"/>
          </a:xfrm>
        </p:spPr>
        <p:txBody>
          <a:bodyPr/>
          <a:lstStyle/>
          <a:p>
            <a:r>
              <a:rPr lang="en-US" sz="2000" dirty="0"/>
              <a:t>Trunking issues are usually associated with incorrect configurations. </a:t>
            </a:r>
          </a:p>
          <a:p>
            <a:r>
              <a:rPr lang="en-US" sz="2000" dirty="0"/>
              <a:t>The most common type of trunk configuration errors are: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Native VLAN mismatches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Trunk mode mismatches 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Allowed VLANs on trunks</a:t>
            </a:r>
          </a:p>
          <a:p>
            <a:r>
              <a:rPr lang="en-US" sz="2000" dirty="0"/>
              <a:t>If a trunk problem is detected, the best practice guidelines recommend to troubleshoot in the order shown above.</a:t>
            </a:r>
          </a:p>
        </p:txBody>
      </p:sp>
    </p:spTree>
    <p:extLst>
      <p:ext uri="{BB962C8B-B14F-4D97-AF65-F5344CB8AC3E}">
        <p14:creationId xmlns:p14="http://schemas.microsoft.com/office/powerpoint/2010/main" val="220343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407" y="439614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Troubleshooting VLANs and Trunks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Trunk Mode Mismatches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639" y="1425039"/>
            <a:ext cx="8071161" cy="2802576"/>
          </a:xfrm>
        </p:spPr>
        <p:txBody>
          <a:bodyPr/>
          <a:lstStyle/>
          <a:p>
            <a:r>
              <a:rPr lang="en-US" sz="2000" dirty="0"/>
              <a:t>If a port on a trunk link is configured with a trunk mode that is incompatible with the neighboring trunk port, a trunk link fails to form between the two switches.</a:t>
            </a:r>
          </a:p>
          <a:p>
            <a:r>
              <a:rPr lang="en-US" sz="2000" dirty="0"/>
              <a:t>Use the</a:t>
            </a:r>
            <a:r>
              <a:rPr lang="en-US" sz="2000" b="1" dirty="0"/>
              <a:t> show interfaces trunk </a:t>
            </a:r>
            <a:r>
              <a:rPr lang="en-US" sz="2000" dirty="0"/>
              <a:t>command to check the status of the trunk ports on the switches.</a:t>
            </a:r>
          </a:p>
          <a:p>
            <a:r>
              <a:rPr lang="en-US" sz="2000" dirty="0"/>
              <a:t>To fix the problem, configure the interfaces with proper trunk modes.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95" y="3846288"/>
            <a:ext cx="6843871" cy="276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8022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7905" y="47524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Troubleshooting VLANs and Trunks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Incorrect VLAN 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3762" y="1472540"/>
            <a:ext cx="8149010" cy="2881747"/>
          </a:xfrm>
        </p:spPr>
        <p:txBody>
          <a:bodyPr/>
          <a:lstStyle/>
          <a:p>
            <a:r>
              <a:rPr lang="en-US" sz="2000" dirty="0"/>
              <a:t>VLANs must be allowed in the trunk before their frames can be transmitted across the link.</a:t>
            </a:r>
          </a:p>
          <a:p>
            <a:r>
              <a:rPr lang="en-US" sz="2000" dirty="0"/>
              <a:t>Use the </a:t>
            </a:r>
            <a:r>
              <a:rPr lang="en-US" sz="2000" b="1" dirty="0"/>
              <a:t>switchport trunk allowed vlan </a:t>
            </a:r>
            <a:r>
              <a:rPr lang="en-US" sz="2000" dirty="0"/>
              <a:t>command to specify which VLANs are allowed in a trunk link.</a:t>
            </a:r>
          </a:p>
          <a:p>
            <a:r>
              <a:rPr lang="en-US" sz="2000" dirty="0"/>
              <a:t>Use the </a:t>
            </a:r>
            <a:r>
              <a:rPr lang="en-US" sz="2000" b="1" dirty="0"/>
              <a:t>show interfaces trunk </a:t>
            </a:r>
            <a:r>
              <a:rPr lang="en-US" sz="2000" dirty="0"/>
              <a:t>command to ensure the correct VLANs are permitted in a trunk.</a:t>
            </a:r>
            <a:endParaRPr lang="en-US" sz="20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8231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ctr"/>
          <a:lstStyle/>
          <a:p>
            <a:endParaRPr lang="en-US" dirty="0"/>
          </a:p>
        </p:txBody>
      </p:sp>
      <p:pic>
        <p:nvPicPr>
          <p:cNvPr id="30723" name="Picture 3" descr="CNA_largo-onwh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/>
              <a:t>3.1 VLAN Segmentation</a:t>
            </a:r>
            <a:endParaRPr lang="en-US" sz="2400" dirty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8912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282" y="47524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Overview of VLANs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VLAN Definitions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8619" y="1530859"/>
            <a:ext cx="7940675" cy="4850719"/>
          </a:xfrm>
        </p:spPr>
        <p:txBody>
          <a:bodyPr/>
          <a:lstStyle/>
          <a:p>
            <a:r>
              <a:rPr lang="en-US" sz="2000" dirty="0"/>
              <a:t>A VLAN is a logical partition of a Layer 2 network.</a:t>
            </a:r>
          </a:p>
          <a:p>
            <a:r>
              <a:rPr lang="en-US" sz="2000" dirty="0"/>
              <a:t>Multiple partitions can be created, allowing for multiple VLANs to co-exist.</a:t>
            </a:r>
          </a:p>
          <a:p>
            <a:r>
              <a:rPr lang="en-US" sz="2000" dirty="0"/>
              <a:t>Each VLAN is a broadcast domain, usually with its own IP network.</a:t>
            </a:r>
          </a:p>
          <a:p>
            <a:r>
              <a:rPr lang="en-US" sz="2000" dirty="0"/>
              <a:t>VLANs are mutually isolated and packets can only pass between them </a:t>
            </a:r>
            <a:r>
              <a:rPr lang="en-US" sz="2000" dirty="0">
                <a:solidFill>
                  <a:srgbClr val="000000"/>
                </a:solidFill>
              </a:rPr>
              <a:t>via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 router.</a:t>
            </a:r>
          </a:p>
          <a:p>
            <a:r>
              <a:rPr lang="en-US" sz="2000" dirty="0"/>
              <a:t>The partitioning of the Layer 2 network takes </a:t>
            </a:r>
            <a:r>
              <a:rPr lang="en-US" sz="2000" dirty="0">
                <a:solidFill>
                  <a:srgbClr val="000000"/>
                </a:solidFill>
              </a:rPr>
              <a:t>place</a:t>
            </a:r>
            <a:r>
              <a:rPr lang="en-US" sz="2000" dirty="0"/>
              <a:t> inside a Layer 2 device, usually </a:t>
            </a:r>
            <a:r>
              <a:rPr lang="en-US" sz="2000" dirty="0">
                <a:solidFill>
                  <a:srgbClr val="000000"/>
                </a:solidFill>
              </a:rPr>
              <a:t>via</a:t>
            </a:r>
            <a:r>
              <a:rPr lang="en-US" sz="2000" dirty="0"/>
              <a:t> a switch.</a:t>
            </a:r>
          </a:p>
          <a:p>
            <a:r>
              <a:rPr lang="en-US" sz="2000" dirty="0"/>
              <a:t>The hosts grouped within a VLAN are unaware of the VLAN’s existence.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9780" y="48711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Overview of VLANs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VLAN Definitions (cont.)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858" y="1477963"/>
            <a:ext cx="6175659" cy="4849812"/>
          </a:xfrm>
          <a:ln>
            <a:noFill/>
            <a:bevel/>
          </a:ln>
        </p:spPr>
      </p:pic>
    </p:spTree>
    <p:extLst>
      <p:ext uri="{BB962C8B-B14F-4D97-AF65-F5344CB8AC3E}">
        <p14:creationId xmlns:p14="http://schemas.microsoft.com/office/powerpoint/2010/main" val="224248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7905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Overview of VLANs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Benefits of VLANs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3139" y="1472540"/>
            <a:ext cx="8091364" cy="4951223"/>
          </a:xfrm>
        </p:spPr>
        <p:txBody>
          <a:bodyPr/>
          <a:lstStyle/>
          <a:p>
            <a:r>
              <a:rPr lang="en-US" sz="2000" dirty="0"/>
              <a:t>Security</a:t>
            </a:r>
          </a:p>
          <a:p>
            <a:r>
              <a:rPr lang="en-US" sz="2000" dirty="0"/>
              <a:t>Cost reduction</a:t>
            </a:r>
          </a:p>
          <a:p>
            <a:r>
              <a:rPr lang="en-US" sz="2000" dirty="0"/>
              <a:t>Better performance</a:t>
            </a:r>
          </a:p>
          <a:p>
            <a:r>
              <a:rPr lang="en-US" sz="2000" dirty="0"/>
              <a:t>Shrink broadcast domains</a:t>
            </a:r>
          </a:p>
          <a:p>
            <a:r>
              <a:rPr lang="en-US" sz="2000" dirty="0"/>
              <a:t>Improved IT staff efficiency</a:t>
            </a:r>
          </a:p>
          <a:p>
            <a:r>
              <a:rPr lang="en-US" sz="2000" dirty="0"/>
              <a:t>Simpler project and application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348965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49" y="1418184"/>
            <a:ext cx="6897063" cy="5153745"/>
          </a:xfrm>
          <a:prstGeom prst="rect">
            <a:avLst/>
          </a:prstGeom>
          <a:ln>
            <a:noFill/>
            <a:bevel/>
          </a:ln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8049" y="46123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Overview of VLANs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Types of VLANs (cont.)</a:t>
            </a:r>
          </a:p>
        </p:txBody>
      </p:sp>
    </p:spTree>
    <p:extLst>
      <p:ext uri="{BB962C8B-B14F-4D97-AF65-F5344CB8AC3E}">
        <p14:creationId xmlns:p14="http://schemas.microsoft.com/office/powerpoint/2010/main" val="2568762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7905" y="46336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VLANs in a Multi-Switched Environment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VLAN Trunks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3139" y="1413163"/>
            <a:ext cx="8118660" cy="4962567"/>
          </a:xfrm>
        </p:spPr>
        <p:txBody>
          <a:bodyPr/>
          <a:lstStyle/>
          <a:p>
            <a:r>
              <a:rPr lang="en-US" sz="2000" dirty="0"/>
              <a:t>A VLAN trunk carries more than one VLAN.</a:t>
            </a:r>
          </a:p>
          <a:p>
            <a:r>
              <a:rPr lang="en-US" sz="2000" dirty="0"/>
              <a:t>A VLAN trunk is usually established between switches so same-VLAN devices can communicate, even if physically connected to different switches.</a:t>
            </a:r>
          </a:p>
          <a:p>
            <a:r>
              <a:rPr lang="en-US" sz="2000" dirty="0"/>
              <a:t>A VLAN trunk is not associated to any VLANs; neither is the trunk ports used to establish the trunk link.</a:t>
            </a:r>
          </a:p>
          <a:p>
            <a:r>
              <a:rPr lang="en-US" sz="2000" dirty="0"/>
              <a:t>Cisco IOS supports IEEE802.1q, a popular VLAN trunk protocol.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09062"/>
      </p:ext>
    </p:extLst>
  </p:cSld>
  <p:clrMapOvr>
    <a:masterClrMapping/>
  </p:clrMapOvr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21442</TotalTime>
  <Pages>28</Pages>
  <Words>1383</Words>
  <Application>Microsoft Office PowerPoint</Application>
  <PresentationFormat>On-screen Show (4:3)</PresentationFormat>
  <Paragraphs>189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Wingdings</vt:lpstr>
      <vt:lpstr>PPT-TMPLT-WHT_C</vt:lpstr>
      <vt:lpstr>NetAcad-4F_PPT-WHT_060408</vt:lpstr>
      <vt:lpstr>Chapter 3: VLANs</vt:lpstr>
      <vt:lpstr>Chapter 3</vt:lpstr>
      <vt:lpstr>Chapter 3: Objectives</vt:lpstr>
      <vt:lpstr>3.1 VLAN Segmentation</vt:lpstr>
      <vt:lpstr>Overview of VLANs VLAN Definitions</vt:lpstr>
      <vt:lpstr>Overview of VLANs VLAN Definitions (cont.)</vt:lpstr>
      <vt:lpstr>Overview of VLANs Benefits of VLANs</vt:lpstr>
      <vt:lpstr>Overview of VLANs Types of VLANs (cont.)</vt:lpstr>
      <vt:lpstr>VLANs in a Multi-Switched Environment VLAN Trunks</vt:lpstr>
      <vt:lpstr>VLANs in a Multi-Switched Environment VLAN Trunks (cont.)</vt:lpstr>
      <vt:lpstr>VLANs in a Multi-Switched Environment Controlling Broadcast Domains with VLANs</vt:lpstr>
      <vt:lpstr>VLANs in a Multi-Switched Environment Tagging Ethernet Frames for VLAN Identification</vt:lpstr>
      <vt:lpstr>VLANs in a Multi-Switched Environment Tagging Ethernet Frames for VLAN Identification</vt:lpstr>
      <vt:lpstr>3.2 VLAN Implementations</vt:lpstr>
      <vt:lpstr>VLAN Assignment VLAN Ranges on Catalyst Switches</vt:lpstr>
      <vt:lpstr>VLAN Assignment Creating a VLAN</vt:lpstr>
      <vt:lpstr>VLAN Assignment Assigning Ports to VLANs</vt:lpstr>
      <vt:lpstr>VLAN Assignment Assigning Ports to VLANs (cont.)</vt:lpstr>
      <vt:lpstr>VLAN Assignment Changing VLAN Port Membership</vt:lpstr>
      <vt:lpstr>VLAN Assignment Changing VLAN Port Membership (cont.)</vt:lpstr>
      <vt:lpstr>VLAN Assignment Deleting VLANs</vt:lpstr>
      <vt:lpstr>VLAN Assignment Verifying VLAN Information</vt:lpstr>
      <vt:lpstr>VLAN Assignment Verifying VLAN Information (cont.)</vt:lpstr>
      <vt:lpstr>VLAN Assignment Configuring IEEE 802.1q Trunk Links</vt:lpstr>
      <vt:lpstr>VLAN Assignment Resetting the Trunk To Default State</vt:lpstr>
      <vt:lpstr>VLAN Assignment Resetting the Trunk To Default State (cont.)</vt:lpstr>
      <vt:lpstr>VLAN Assignment Verifying Trunk Configuration</vt:lpstr>
      <vt:lpstr>Dynamic Trunking Protocol Introduction to DTP</vt:lpstr>
      <vt:lpstr>Dynamic Trunking Protocol Negotiated Interface Modes</vt:lpstr>
      <vt:lpstr>Troubleshooting VLANs and Trunks IP Addressing Issues with VLAN</vt:lpstr>
      <vt:lpstr>Troubleshooting VLANs and Trunks Missing VLANs</vt:lpstr>
      <vt:lpstr>Troubleshooting VLANs and Trunks Introduction to Troubleshooting Trunks</vt:lpstr>
      <vt:lpstr>Troubleshooting VLANs and Trunks Common Problems with Trunks</vt:lpstr>
      <vt:lpstr>Troubleshooting VLANs and Trunks Trunk Mode Mismatches</vt:lpstr>
      <vt:lpstr>Troubleshooting VLANs and Trunks Incorrect VLAN List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Dr Farhan Ahmed Siddiqui</cp:lastModifiedBy>
  <cp:revision>1251</cp:revision>
  <cp:lastPrinted>1999-01-27T00:54:54Z</cp:lastPrinted>
  <dcterms:created xsi:type="dcterms:W3CDTF">2006-10-23T15:07:30Z</dcterms:created>
  <dcterms:modified xsi:type="dcterms:W3CDTF">2021-02-15T17:52:47Z</dcterms:modified>
</cp:coreProperties>
</file>