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0"/>
  </p:notesMasterIdLst>
  <p:handoutMasterIdLst>
    <p:handoutMasterId r:id="rId41"/>
  </p:handoutMasterIdLst>
  <p:sldIdLst>
    <p:sldId id="500" r:id="rId3"/>
    <p:sldId id="541" r:id="rId4"/>
    <p:sldId id="782" r:id="rId5"/>
    <p:sldId id="820" r:id="rId6"/>
    <p:sldId id="785" r:id="rId7"/>
    <p:sldId id="786" r:id="rId8"/>
    <p:sldId id="787" r:id="rId9"/>
    <p:sldId id="788" r:id="rId10"/>
    <p:sldId id="789" r:id="rId11"/>
    <p:sldId id="792" r:id="rId12"/>
    <p:sldId id="790" r:id="rId13"/>
    <p:sldId id="791" r:id="rId14"/>
    <p:sldId id="793" r:id="rId15"/>
    <p:sldId id="795" r:id="rId16"/>
    <p:sldId id="796" r:id="rId17"/>
    <p:sldId id="799" r:id="rId18"/>
    <p:sldId id="800" r:id="rId19"/>
    <p:sldId id="801" r:id="rId20"/>
    <p:sldId id="821" r:id="rId21"/>
    <p:sldId id="802" r:id="rId22"/>
    <p:sldId id="803" r:id="rId23"/>
    <p:sldId id="804" r:id="rId24"/>
    <p:sldId id="805" r:id="rId25"/>
    <p:sldId id="806" r:id="rId26"/>
    <p:sldId id="807" r:id="rId27"/>
    <p:sldId id="822" r:id="rId28"/>
    <p:sldId id="808" r:id="rId29"/>
    <p:sldId id="810" r:id="rId30"/>
    <p:sldId id="809" r:id="rId31"/>
    <p:sldId id="811" r:id="rId32"/>
    <p:sldId id="812" r:id="rId33"/>
    <p:sldId id="813" r:id="rId34"/>
    <p:sldId id="814" r:id="rId35"/>
    <p:sldId id="815" r:id="rId36"/>
    <p:sldId id="783" r:id="rId37"/>
    <p:sldId id="818" r:id="rId38"/>
    <p:sldId id="681" r:id="rId3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9" clrIdx="0"/>
  <p:cmAuthor id="1" name="carykell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9" autoAdjust="0"/>
    <p:restoredTop sz="84254" autoAdjust="0"/>
  </p:normalViewPr>
  <p:slideViewPr>
    <p:cSldViewPr snapToGrid="0">
      <p:cViewPr>
        <p:scale>
          <a:sx n="66" d="100"/>
          <a:sy n="66" d="100"/>
        </p:scale>
        <p:origin x="-238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Routing &amp; Switching</a:t>
            </a:r>
            <a:endParaRPr lang="en-US" b="1" dirty="0" smtClean="0"/>
          </a:p>
          <a:p>
            <a:pPr>
              <a:buFontTx/>
              <a:buNone/>
            </a:pPr>
            <a:r>
              <a:rPr lang="en-US" sz="1300" b="1" dirty="0" smtClean="0"/>
              <a:t>Chapter 5:</a:t>
            </a:r>
            <a:r>
              <a:rPr lang="en-US" sz="1400" dirty="0" smtClean="0"/>
              <a:t> </a:t>
            </a:r>
            <a:r>
              <a:rPr lang="en-US" sz="1400" b="1" dirty="0" smtClean="0"/>
              <a:t>Inter-VLAN Routing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5.1.2.1 </a:t>
            </a:r>
            <a:r>
              <a:rPr lang="en-US" sz="1200" b="1" dirty="0" smtClean="0">
                <a:ea typeface="ＭＳ Ｐゴシック" pitchFamily="34" charset="-128"/>
              </a:rPr>
              <a:t>Configure Legacy Inter-VLAN Routing:</a:t>
            </a:r>
            <a:r>
              <a:rPr lang="en-US" sz="1200" b="1" baseline="0" dirty="0" smtClean="0">
                <a:ea typeface="ＭＳ Ｐゴシック" pitchFamily="34" charset="-128"/>
              </a:rPr>
              <a:t> Preparation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5.1.2.2 </a:t>
            </a:r>
            <a:r>
              <a:rPr lang="en-US" sz="1200" b="1" dirty="0" smtClean="0">
                <a:ea typeface="ＭＳ Ｐゴシック" pitchFamily="34" charset="-128"/>
              </a:rPr>
              <a:t>Configure Legacy Inter-VLAN Routing: Switch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5.1.2.3 </a:t>
            </a:r>
            <a:r>
              <a:rPr lang="en-US" sz="1200" b="1" dirty="0" smtClean="0">
                <a:ea typeface="ＭＳ Ｐゴシック" pitchFamily="34" charset="-128"/>
              </a:rPr>
              <a:t>Configure Legacy Inter-VLAN Routing: Router Interface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6.1.3.1 </a:t>
            </a:r>
            <a:r>
              <a:rPr lang="en-US" sz="1200" b="1" dirty="0" smtClean="0">
                <a:ea typeface="ＭＳ Ｐゴシック" pitchFamily="34" charset="-128"/>
              </a:rPr>
              <a:t>Configure Router-On-A-Stick:</a:t>
            </a:r>
            <a:r>
              <a:rPr lang="en-US" sz="1200" b="1" baseline="0" dirty="0" smtClean="0">
                <a:ea typeface="ＭＳ Ｐゴシック" pitchFamily="34" charset="-128"/>
              </a:rPr>
              <a:t> Preparation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6.1.3.2 </a:t>
            </a:r>
            <a:r>
              <a:rPr lang="en-US" sz="1200" b="1" dirty="0" smtClean="0">
                <a:ea typeface="ＭＳ Ｐゴシック" pitchFamily="34" charset="-128"/>
              </a:rPr>
              <a:t>Configure Router-on-a-Stick: Switch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6.1.3.3 </a:t>
            </a:r>
            <a:r>
              <a:rPr lang="en-US" sz="1200" b="1" dirty="0" smtClean="0">
                <a:ea typeface="ＭＳ Ｐゴシック" pitchFamily="34" charset="-128"/>
              </a:rPr>
              <a:t>Configure Router-on-a-Stick: Router </a:t>
            </a:r>
            <a:r>
              <a:rPr lang="en-US" sz="1200" b="1" dirty="0" err="1" smtClean="0">
                <a:ea typeface="ＭＳ Ｐゴシック" pitchFamily="34" charset="-128"/>
              </a:rPr>
              <a:t>Subinterface</a:t>
            </a:r>
            <a:r>
              <a:rPr lang="en-US" sz="1200" b="1" dirty="0" smtClean="0">
                <a:ea typeface="ＭＳ Ｐゴシック" pitchFamily="34" charset="-128"/>
              </a:rPr>
              <a:t>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6.1.3.4 </a:t>
            </a:r>
            <a:r>
              <a:rPr lang="en-US" sz="1200" b="1" dirty="0" smtClean="0">
                <a:ea typeface="ＭＳ Ｐゴシック" pitchFamily="34" charset="-128"/>
              </a:rPr>
              <a:t>Configure Router-on-a-Stick: </a:t>
            </a:r>
            <a:r>
              <a:rPr lang="en-US" b="1" dirty="0" smtClean="0">
                <a:ea typeface="ＭＳ Ｐゴシック" pitchFamily="34" charset="-128"/>
              </a:rPr>
              <a:t>Verifying Subinterfaces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6.1.3.4 </a:t>
            </a:r>
            <a:r>
              <a:rPr lang="en-US" sz="1200" b="1" dirty="0" smtClean="0">
                <a:ea typeface="ＭＳ Ｐゴシック" pitchFamily="34" charset="-128"/>
              </a:rPr>
              <a:t>Configure Router-on-a-Stick: </a:t>
            </a:r>
            <a:r>
              <a:rPr lang="en-US" b="1" dirty="0" smtClean="0">
                <a:ea typeface="ＭＳ Ｐゴシック" pitchFamily="34" charset="-128"/>
              </a:rPr>
              <a:t>Verifying Subinterfaces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6.1.3.5 </a:t>
            </a:r>
            <a:r>
              <a:rPr lang="en-US" sz="1200" b="1" dirty="0" smtClean="0">
                <a:ea typeface="ＭＳ Ｐゴシック" pitchFamily="34" charset="-128"/>
              </a:rPr>
              <a:t>Configure Router-on-a-Stick: </a:t>
            </a:r>
            <a:r>
              <a:rPr lang="en-US" b="1" dirty="0" smtClean="0">
                <a:ea typeface="ＭＳ Ｐゴシック" pitchFamily="34" charset="-128"/>
              </a:rPr>
              <a:t>Verifying Routing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sz="1300" b="1" dirty="0" smtClean="0"/>
              <a:t>Routing &amp; Switching</a:t>
            </a:r>
            <a:endParaRPr lang="en-US" sz="1300" b="1" baseline="0" dirty="0" smtClean="0"/>
          </a:p>
          <a:p>
            <a:pPr>
              <a:buFontTx/>
              <a:buNone/>
            </a:pPr>
            <a:r>
              <a:rPr lang="en-US" sz="1300" b="1" dirty="0" smtClean="0"/>
              <a:t>Chapter 5: </a:t>
            </a:r>
            <a:r>
              <a:rPr lang="en-US" sz="1300" b="1" dirty="0" smtClean="0"/>
              <a:t>Inter-</a:t>
            </a:r>
            <a:r>
              <a:rPr lang="en-US" sz="1300" b="1" dirty="0" err="1" smtClean="0"/>
              <a:t>VLAN</a:t>
            </a:r>
            <a:r>
              <a:rPr lang="en-US" sz="1300" b="1" dirty="0" smtClean="0"/>
              <a:t> Routing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5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6.2.1.1 </a:t>
            </a:r>
            <a:r>
              <a:rPr lang="en-US" b="1" dirty="0" smtClean="0">
                <a:ea typeface="ＭＳ Ｐゴシック" pitchFamily="34" charset="-128"/>
              </a:rPr>
              <a:t>Switch Port Issues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6.2.1.2 </a:t>
            </a:r>
            <a:r>
              <a:rPr lang="en-US" b="1" dirty="0" smtClean="0">
                <a:ea typeface="ＭＳ Ｐゴシック" pitchFamily="34" charset="-128"/>
              </a:rPr>
              <a:t>Verify Switch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>
                <a:ea typeface="ＭＳ Ｐゴシック" pitchFamily="34" charset="-128"/>
              </a:rPr>
              <a:t>6.2.1.4 Verify Router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6.2.1.4 </a:t>
            </a:r>
            <a:r>
              <a:rPr lang="en-US" b="1" dirty="0" smtClean="0">
                <a:ea typeface="ＭＳ Ｐゴシック" pitchFamily="34" charset="-128"/>
              </a:rPr>
              <a:t>Verify Router Configuration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6.2.2.1 </a:t>
            </a:r>
            <a:r>
              <a:rPr lang="en-US" b="1" dirty="0" smtClean="0">
                <a:ea typeface="ＭＳ Ｐゴシック" pitchFamily="34" charset="-128"/>
              </a:rPr>
              <a:t>Errors with IP Address and Subnet Masks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6.2.2.2 </a:t>
            </a:r>
            <a:r>
              <a:rPr lang="en-US" sz="1200" b="1" dirty="0" smtClean="0">
                <a:ea typeface="ＭＳ Ｐゴシック" pitchFamily="34" charset="-128"/>
              </a:rPr>
              <a:t>Verifying IP Address and Subnet Mask Configuration Issues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sz="1300" b="1" dirty="0" smtClean="0"/>
              <a:t>Routing &amp; Switching</a:t>
            </a:r>
            <a:endParaRPr lang="en-US" sz="1300" b="1" baseline="0" dirty="0" smtClean="0"/>
          </a:p>
          <a:p>
            <a:pPr>
              <a:buFontTx/>
              <a:buNone/>
            </a:pPr>
            <a:r>
              <a:rPr lang="en-US" sz="1300" b="1" dirty="0" smtClean="0"/>
              <a:t>Chapter 5: </a:t>
            </a:r>
            <a:r>
              <a:rPr lang="en-US" sz="1300" b="1" dirty="0" smtClean="0"/>
              <a:t>Inter-</a:t>
            </a:r>
            <a:r>
              <a:rPr lang="en-US" sz="1300" b="1" dirty="0" err="1" smtClean="0"/>
              <a:t>VLAN</a:t>
            </a:r>
            <a:r>
              <a:rPr lang="en-US" sz="1300" b="1" dirty="0" smtClean="0"/>
              <a:t> Routing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5.3.1.1 </a:t>
            </a:r>
            <a:r>
              <a:rPr lang="en-US" b="1" dirty="0" smtClean="0">
                <a:ea typeface="ＭＳ Ｐゴシック" pitchFamily="34" charset="-128"/>
              </a:rPr>
              <a:t>Introduction to Layer 3 Switching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5.3.1.2 </a:t>
            </a:r>
            <a:r>
              <a:rPr lang="en-US" b="1" dirty="0" smtClean="0">
                <a:ea typeface="ＭＳ Ｐゴシック" pitchFamily="34" charset="-128"/>
              </a:rPr>
              <a:t>Inter-VLAN Routing with Switch</a:t>
            </a:r>
            <a:r>
              <a:rPr lang="en-US" b="1" baseline="0" dirty="0" smtClean="0">
                <a:ea typeface="ＭＳ Ｐゴシック" pitchFamily="34" charset="-128"/>
              </a:rPr>
              <a:t> Virtual Interfaces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5.3.1.3 </a:t>
            </a:r>
            <a:r>
              <a:rPr lang="en-US" b="1" dirty="0" smtClean="0">
                <a:ea typeface="ＭＳ Ｐゴシック" pitchFamily="34" charset="-128"/>
              </a:rPr>
              <a:t>Inter-VLAN Routing with Switch</a:t>
            </a:r>
            <a:r>
              <a:rPr lang="en-US" b="1" baseline="0" dirty="0" smtClean="0">
                <a:ea typeface="ＭＳ Ｐゴシック" pitchFamily="34" charset="-128"/>
              </a:rPr>
              <a:t> Virtual Interfaces </a:t>
            </a:r>
            <a:r>
              <a:rPr lang="en-US" b="1" dirty="0" smtClean="0">
                <a:ea typeface="ＭＳ Ｐゴシック" pitchFamily="34" charset="-128"/>
              </a:rPr>
              <a:t>(cont)</a:t>
            </a:r>
            <a:endParaRPr lang="en-US" b="1" baseline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5 </a:t>
            </a:r>
            <a:r>
              <a:rPr lang="en-US" b="1" dirty="0" smtClean="0"/>
              <a:t>Objectives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5.3.1.3 </a:t>
            </a:r>
            <a:r>
              <a:rPr lang="en-US" b="1" dirty="0" smtClean="0">
                <a:ea typeface="ＭＳ Ｐゴシック" pitchFamily="34" charset="-128"/>
              </a:rPr>
              <a:t>Inter-VLAN Routing with Switch</a:t>
            </a:r>
            <a:r>
              <a:rPr lang="en-US" b="1" baseline="0" dirty="0" smtClean="0">
                <a:ea typeface="ＭＳ Ｐゴシック" pitchFamily="34" charset="-128"/>
              </a:rPr>
              <a:t> Virtual Interfaces </a:t>
            </a:r>
            <a:r>
              <a:rPr lang="en-US" b="1" dirty="0" smtClean="0">
                <a:ea typeface="ＭＳ Ｐゴシック" pitchFamily="34" charset="-128"/>
              </a:rPr>
              <a:t>(Cont.)</a:t>
            </a:r>
            <a:endParaRPr lang="en-US" b="1" baseline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5.3.1.4 </a:t>
            </a:r>
            <a:r>
              <a:rPr lang="en-US" b="1" dirty="0" smtClean="0">
                <a:ea typeface="ＭＳ Ｐゴシック" pitchFamily="34" charset="-128"/>
              </a:rPr>
              <a:t>Inter-VLAN Routing with Routed Ports</a:t>
            </a:r>
            <a:endParaRPr lang="en-US" b="1" baseline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5.3.1.5 </a:t>
            </a:r>
            <a:r>
              <a:rPr lang="en-US" b="1" dirty="0" smtClean="0">
                <a:ea typeface="ＭＳ Ｐゴシック" pitchFamily="34" charset="-128"/>
              </a:rPr>
              <a:t>Configuring Static Routes on a Catalyst 2960</a:t>
            </a:r>
            <a:endParaRPr lang="en-US" b="1" baseline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5.3.2.1 </a:t>
            </a:r>
            <a:r>
              <a:rPr lang="en-US" b="1" dirty="0" smtClean="0">
                <a:ea typeface="ＭＳ Ｐゴシック" pitchFamily="34" charset="-128"/>
              </a:rPr>
              <a:t>Layer 3 Switch Configuration Issues</a:t>
            </a:r>
            <a:endParaRPr lang="en-US" b="1" baseline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5.3.2.1 </a:t>
            </a:r>
            <a:r>
              <a:rPr lang="en-US" b="1" dirty="0" smtClean="0">
                <a:ea typeface="ＭＳ Ｐゴシック" pitchFamily="34" charset="-128"/>
              </a:rPr>
              <a:t>Layer 3 Switching Configuration Issues</a:t>
            </a:r>
            <a:endParaRPr lang="en-US" b="1" baseline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5 </a:t>
            </a:r>
            <a:r>
              <a:rPr lang="en-US" b="1" dirty="0" smtClean="0"/>
              <a:t>Summary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5 </a:t>
            </a:r>
            <a:r>
              <a:rPr lang="en-US" b="1" dirty="0" smtClean="0"/>
              <a:t>Summary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97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sz="1300" b="1" dirty="0" smtClean="0"/>
              <a:t>Routing &amp; Switching</a:t>
            </a:r>
            <a:endParaRPr lang="en-US" sz="1300" b="1" baseline="0" dirty="0" smtClean="0"/>
          </a:p>
          <a:p>
            <a:pPr>
              <a:buFontTx/>
              <a:buNone/>
            </a:pPr>
            <a:r>
              <a:rPr lang="en-US" sz="1300" b="1" dirty="0" smtClean="0"/>
              <a:t>Chapter 5: </a:t>
            </a:r>
            <a:r>
              <a:rPr lang="en-US" sz="1300" b="1" dirty="0" smtClean="0"/>
              <a:t>Inter-</a:t>
            </a:r>
            <a:r>
              <a:rPr lang="en-US" sz="1300" b="1" dirty="0" err="1" smtClean="0"/>
              <a:t>VLAN</a:t>
            </a:r>
            <a:r>
              <a:rPr lang="en-US" sz="1300" b="1" dirty="0" smtClean="0"/>
              <a:t> Routing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5.1.1.1 </a:t>
            </a:r>
            <a:r>
              <a:rPr lang="en-US" b="1" dirty="0" smtClean="0">
                <a:ea typeface="ＭＳ Ｐゴシック" pitchFamily="34" charset="-128"/>
              </a:rPr>
              <a:t>What is Inter-VLAN routing?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5.1.1.2 </a:t>
            </a:r>
            <a:r>
              <a:rPr lang="en-US" b="1" dirty="0" smtClean="0">
                <a:ea typeface="ＭＳ Ｐゴシック" pitchFamily="34" charset="-128"/>
              </a:rPr>
              <a:t>Legacy Inter-VLAN Routing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5.1.1.3 </a:t>
            </a:r>
            <a:r>
              <a:rPr lang="en-US" b="1" dirty="0" smtClean="0">
                <a:ea typeface="ＭＳ Ｐゴシック" pitchFamily="34" charset="-128"/>
              </a:rPr>
              <a:t>Router-on-a-Stick Inter-VLAN Routing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5.1.1.4 </a:t>
            </a:r>
            <a:r>
              <a:rPr lang="en-US" b="1" dirty="0" smtClean="0">
                <a:ea typeface="ＭＳ Ｐゴシック" pitchFamily="34" charset="-128"/>
              </a:rPr>
              <a:t>Multilayer Switch Inter-VLAN Routing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5.1.2.1 </a:t>
            </a:r>
            <a:r>
              <a:rPr lang="en-US" sz="1200" b="1" dirty="0" smtClean="0">
                <a:ea typeface="ＭＳ Ｐゴシック" pitchFamily="34" charset="-128"/>
              </a:rPr>
              <a:t>Configure Legacy Inter-VLAN Routing:</a:t>
            </a:r>
            <a:r>
              <a:rPr lang="en-US" sz="1200" b="1" baseline="0" dirty="0" smtClean="0">
                <a:ea typeface="ＭＳ Ｐゴシック" pitchFamily="34" charset="-128"/>
              </a:rPr>
              <a:t> Preparation</a:t>
            </a: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5: </a:t>
            </a:r>
            <a:r>
              <a:rPr lang="en-US" sz="2800" dirty="0" smtClean="0"/>
              <a:t>Inter-VLAN Routing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Routing &amp; Switching</a:t>
            </a:r>
            <a:endParaRPr lang="en-US" sz="2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8607" y="4211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Configure Legacy Inter-VLAN Routing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Preparation (cont.)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07" y="1425085"/>
            <a:ext cx="8506787" cy="4936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42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1724" y="43565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Configure Legacy Inter-VLAN Routing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Configuration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52" y="1440310"/>
            <a:ext cx="8486862" cy="467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7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9848" y="43565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Configure Legacy Inter-VLAN Routing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Router Interface Configuration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33" y="1550910"/>
            <a:ext cx="8227877" cy="483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44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752" y="43565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Configure Router-on-a-Stick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Preparation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5430" y="1436914"/>
            <a:ext cx="7957688" cy="5050972"/>
          </a:xfrm>
        </p:spPr>
        <p:txBody>
          <a:bodyPr/>
          <a:lstStyle/>
          <a:p>
            <a:r>
              <a:rPr lang="en-US" sz="2000" dirty="0"/>
              <a:t>An alternative </a:t>
            </a:r>
            <a:r>
              <a:rPr lang="en-US" sz="2000" dirty="0" smtClean="0"/>
              <a:t>to legacy inter-VLAN routing is </a:t>
            </a:r>
            <a:r>
              <a:rPr lang="en-US" sz="2000" dirty="0"/>
              <a:t>to use VLAN trunking and </a:t>
            </a:r>
            <a:r>
              <a:rPr lang="en-US" sz="2000" dirty="0" smtClean="0"/>
              <a:t>subinterfaces.</a:t>
            </a:r>
          </a:p>
          <a:p>
            <a:r>
              <a:rPr lang="en-US" sz="2000" dirty="0"/>
              <a:t>VLAN trunking allows a single physical router interface to route traffic for multiple </a:t>
            </a:r>
            <a:r>
              <a:rPr lang="en-US" sz="2000" dirty="0" smtClean="0"/>
              <a:t>VLANs.</a:t>
            </a:r>
          </a:p>
          <a:p>
            <a:r>
              <a:rPr lang="en-US" sz="2000" dirty="0" smtClean="0"/>
              <a:t>The physical </a:t>
            </a:r>
            <a:r>
              <a:rPr lang="en-US" sz="2000" dirty="0"/>
              <a:t>interface </a:t>
            </a:r>
            <a:r>
              <a:rPr lang="en-US" sz="2000" dirty="0" smtClean="0"/>
              <a:t>of the router must </a:t>
            </a:r>
            <a:r>
              <a:rPr lang="en-US" sz="2000" dirty="0"/>
              <a:t>be connected to a trunk link on the adjacent </a:t>
            </a:r>
            <a:r>
              <a:rPr lang="en-US" sz="2000" dirty="0" smtClean="0"/>
              <a:t>switch.</a:t>
            </a:r>
          </a:p>
          <a:p>
            <a:r>
              <a:rPr lang="en-US" sz="2000" dirty="0"/>
              <a:t>On the router, subinterfaces are created for each unique </a:t>
            </a:r>
            <a:r>
              <a:rPr lang="en-US" sz="2000" dirty="0" smtClean="0"/>
              <a:t>VLAN.</a:t>
            </a:r>
          </a:p>
          <a:p>
            <a:r>
              <a:rPr lang="en-US" sz="2000" dirty="0"/>
              <a:t>Each subinterface is assigned an IP address specific to its </a:t>
            </a:r>
            <a:r>
              <a:rPr lang="en-US" sz="2000" dirty="0" smtClean="0"/>
              <a:t>subnet or VLAN </a:t>
            </a:r>
            <a:r>
              <a:rPr lang="en-US" sz="2000" dirty="0"/>
              <a:t>and is also configured to tag frames for that </a:t>
            </a:r>
            <a:r>
              <a:rPr lang="en-US" sz="2000" dirty="0" smtClean="0"/>
              <a:t>VLAN.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7" y="45017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Configure </a:t>
            </a:r>
            <a:r>
              <a:rPr lang="en-US" sz="1800" dirty="0" smtClean="0">
                <a:ea typeface="ＭＳ Ｐゴシック" pitchFamily="34" charset="-128"/>
              </a:rPr>
              <a:t>Router-on-a-Stick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Configuration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27" y="1721075"/>
            <a:ext cx="6611759" cy="51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8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269" y="55198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Configure </a:t>
            </a:r>
            <a:r>
              <a:rPr lang="en-US" sz="1800" dirty="0" smtClean="0">
                <a:ea typeface="ＭＳ Ｐゴシック" pitchFamily="34" charset="-128"/>
              </a:rPr>
              <a:t>Router-on-a-Stick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Router </a:t>
            </a:r>
            <a:r>
              <a:rPr lang="en-US" dirty="0" err="1" smtClean="0">
                <a:ea typeface="ＭＳ Ｐゴシック" pitchFamily="34" charset="-128"/>
              </a:rPr>
              <a:t>Subinterface</a:t>
            </a:r>
            <a:r>
              <a:rPr lang="en-US" dirty="0" smtClean="0">
                <a:ea typeface="ＭＳ Ｐゴシック" pitchFamily="34" charset="-128"/>
              </a:rPr>
              <a:t> Configuration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390185"/>
            <a:ext cx="681037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6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5802" y="46468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Configure Router-on-a-Stick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Subinterfaces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2" y="1521123"/>
            <a:ext cx="8370449" cy="47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80" y="4211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Configure Router-on-a-Stick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</a:t>
            </a:r>
            <a:r>
              <a:rPr lang="en-US" dirty="0" err="1" smtClean="0">
                <a:ea typeface="ＭＳ Ｐゴシック" pitchFamily="34" charset="-128"/>
              </a:rPr>
              <a:t>Subinterfaces</a:t>
            </a:r>
            <a:r>
              <a:rPr lang="en-US" dirty="0" smtClean="0">
                <a:ea typeface="ＭＳ Ｐゴシック" pitchFamily="34" charset="-128"/>
              </a:rPr>
              <a:t>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31" y="1430484"/>
            <a:ext cx="6618391" cy="518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554" y="1521063"/>
            <a:ext cx="7940675" cy="5024880"/>
          </a:xfrm>
        </p:spPr>
        <p:txBody>
          <a:bodyPr/>
          <a:lstStyle/>
          <a:p>
            <a:r>
              <a:rPr lang="en-US" sz="2000" dirty="0"/>
              <a:t>Access to devices on remote VLANs can be tested using the</a:t>
            </a:r>
            <a:r>
              <a:rPr lang="en-US" sz="2000" b="1" dirty="0"/>
              <a:t>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ping</a:t>
            </a:r>
            <a:r>
              <a:rPr lang="en-US" sz="2000" b="1" dirty="0"/>
              <a:t> </a:t>
            </a:r>
            <a:r>
              <a:rPr lang="en-US" sz="2000" dirty="0"/>
              <a:t>command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</a:t>
            </a:r>
            <a:r>
              <a:rPr lang="en-US" sz="2000" b="1" dirty="0"/>
              <a:t>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ping</a:t>
            </a:r>
            <a:r>
              <a:rPr lang="en-US" sz="2000" b="1" dirty="0" smtClean="0"/>
              <a:t> </a:t>
            </a:r>
            <a:r>
              <a:rPr lang="en-US" sz="2000" dirty="0" smtClean="0"/>
              <a:t>command </a:t>
            </a:r>
            <a:r>
              <a:rPr lang="en-US" sz="2000" dirty="0"/>
              <a:t>sends an ICMP echo request to the destination </a:t>
            </a:r>
            <a:r>
              <a:rPr lang="en-US" sz="2000" dirty="0" smtClean="0"/>
              <a:t>address.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a host receives an ICMP echo request, it responds with an ICMP echo </a:t>
            </a:r>
            <a:r>
              <a:rPr lang="en-US" sz="2000" dirty="0" smtClean="0"/>
              <a:t>reply.</a:t>
            </a:r>
          </a:p>
          <a:p>
            <a:r>
              <a:rPr lang="en-US" sz="2000" dirty="0"/>
              <a:t>Tracert is a useful utility for confirming the routed path taken between two </a:t>
            </a:r>
            <a:r>
              <a:rPr lang="en-US" sz="2000" dirty="0" smtClean="0"/>
              <a:t>devices.</a:t>
            </a:r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41554" y="52297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Configure Router-on-a-Stick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Routing</a:t>
            </a:r>
          </a:p>
        </p:txBody>
      </p:sp>
    </p:spTree>
    <p:extLst>
      <p:ext uri="{BB962C8B-B14F-4D97-AF65-F5344CB8AC3E}">
        <p14:creationId xmlns:p14="http://schemas.microsoft.com/office/powerpoint/2010/main" val="25926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6.2 </a:t>
            </a:r>
            <a:r>
              <a:rPr lang="en-US" sz="2400" dirty="0"/>
              <a:t>Troubleshoot Inter-VLAN Routing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792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3324" y="479199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5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29998" y="15001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5.1  </a:t>
            </a:r>
            <a:r>
              <a:rPr lang="en-US" sz="2000" dirty="0" smtClean="0">
                <a:cs typeface="Arial" charset="0"/>
              </a:rPr>
              <a:t>Inter-VLAN Routing Configuration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5.2 </a:t>
            </a:r>
            <a:r>
              <a:rPr lang="en-US" sz="2000" dirty="0" smtClean="0">
                <a:cs typeface="Arial" charset="0"/>
              </a:rPr>
              <a:t>Troubleshooting Inter-VLAN Routing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5.3 </a:t>
            </a:r>
            <a:r>
              <a:rPr lang="en-US" sz="2000" dirty="0" smtClean="0">
                <a:cs typeface="Arial" charset="0"/>
              </a:rPr>
              <a:t>Layer 3 Switching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5.4 </a:t>
            </a:r>
            <a:r>
              <a:rPr lang="en-US" sz="2000" dirty="0" smtClean="0">
                <a:cs typeface="Arial" charset="0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556" y="1451429"/>
            <a:ext cx="7951562" cy="5036457"/>
          </a:xfrm>
        </p:spPr>
        <p:txBody>
          <a:bodyPr/>
          <a:lstStyle/>
          <a:p>
            <a:r>
              <a:rPr lang="en-US" sz="2000" dirty="0" smtClean="0"/>
              <a:t>When </a:t>
            </a:r>
            <a:r>
              <a:rPr lang="en-US" sz="2000" dirty="0"/>
              <a:t>using the legacy routing </a:t>
            </a:r>
            <a:r>
              <a:rPr lang="en-US" sz="2000" dirty="0" smtClean="0"/>
              <a:t>model, ensure that the </a:t>
            </a:r>
            <a:r>
              <a:rPr lang="en-US" sz="2000" dirty="0"/>
              <a:t>switch ports </a:t>
            </a:r>
            <a:r>
              <a:rPr lang="en-US" sz="2000" dirty="0" smtClean="0"/>
              <a:t>connect </a:t>
            </a:r>
            <a:r>
              <a:rPr lang="en-US" sz="2000" dirty="0"/>
              <a:t>to the router interfaces </a:t>
            </a:r>
            <a:r>
              <a:rPr lang="en-US" sz="2000" dirty="0" smtClean="0"/>
              <a:t>and are </a:t>
            </a:r>
            <a:r>
              <a:rPr lang="en-US" sz="2000" dirty="0"/>
              <a:t>configured with the correct </a:t>
            </a:r>
            <a:r>
              <a:rPr lang="en-US" sz="2000" dirty="0" smtClean="0"/>
              <a:t>VLANs.</a:t>
            </a:r>
          </a:p>
          <a:p>
            <a:r>
              <a:rPr lang="en-US" sz="2000" dirty="0" smtClean="0"/>
              <a:t>Use the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switchport access vlan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appropriate </a:t>
            </a:r>
            <a:r>
              <a:rPr lang="en-US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dirty="0" smtClean="0"/>
              <a:t>command to correct any erroneous VLAN port assignment.</a:t>
            </a:r>
          </a:p>
          <a:p>
            <a:r>
              <a:rPr lang="en-US" sz="2000" dirty="0" smtClean="0"/>
              <a:t>Ensure that the router is connected to the correct switch port.</a:t>
            </a:r>
          </a:p>
          <a:p>
            <a:r>
              <a:rPr lang="en-US" sz="2000" dirty="0" smtClean="0"/>
              <a:t>When using router-on-a-stick, ensure that the switch port connected to the router is configured as a trunk link.</a:t>
            </a:r>
          </a:p>
          <a:p>
            <a:r>
              <a:rPr lang="en-US" sz="2000" dirty="0" smtClean="0"/>
              <a:t>Use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switchport mode trunk </a:t>
            </a:r>
            <a:r>
              <a:rPr lang="en-US" sz="2000" dirty="0" smtClean="0"/>
              <a:t>command to make the switch port a trunk.</a:t>
            </a:r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41555" y="493945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Inter-VLAN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dirty="0" smtClean="0">
                <a:ea typeface="ＭＳ Ｐゴシック" pitchFamily="34" charset="-128"/>
              </a:rPr>
              <a:t>Configuration Issues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Port Issues</a:t>
            </a:r>
          </a:p>
        </p:txBody>
      </p:sp>
    </p:spTree>
    <p:extLst>
      <p:ext uri="{BB962C8B-B14F-4D97-AF65-F5344CB8AC3E}">
        <p14:creationId xmlns:p14="http://schemas.microsoft.com/office/powerpoint/2010/main" val="42309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Inter-VLAN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dirty="0" smtClean="0">
                <a:ea typeface="ＭＳ Ｐゴシック" pitchFamily="34" charset="-128"/>
              </a:rPr>
              <a:t>Configuration Issues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 Switch Configuration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2" y="1572052"/>
            <a:ext cx="8506787" cy="40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09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1199" y="1593634"/>
            <a:ext cx="7940675" cy="5024880"/>
          </a:xfrm>
        </p:spPr>
        <p:txBody>
          <a:bodyPr/>
          <a:lstStyle/>
          <a:p>
            <a:r>
              <a:rPr lang="en-US" sz="2000" dirty="0"/>
              <a:t>With router-on-a-stick configurations, a common problem is assigning the wrong VLAN ID to the </a:t>
            </a:r>
            <a:r>
              <a:rPr lang="en-US" sz="2000" dirty="0" smtClean="0"/>
              <a:t>subinterface.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interface </a:t>
            </a:r>
            <a:r>
              <a:rPr lang="en-US" sz="2000" dirty="0" smtClean="0"/>
              <a:t>command can help detect this problem.</a:t>
            </a:r>
          </a:p>
          <a:p>
            <a:r>
              <a:rPr lang="en-US" sz="2000" dirty="0" smtClean="0"/>
              <a:t>If this is the case, use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encapsulation dot1q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vlan_id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command to fix the problem.</a:t>
            </a:r>
            <a:endParaRPr lang="en-US" sz="20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Inter-VLAN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dirty="0" smtClean="0">
                <a:ea typeface="ＭＳ Ｐゴシック" pitchFamily="34" charset="-128"/>
              </a:rPr>
              <a:t>Configuration Issues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 Router Configuration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60" y="3521368"/>
            <a:ext cx="5712654" cy="308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8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5727" y="440525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Inter-VLAN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dirty="0" smtClean="0">
                <a:ea typeface="ＭＳ Ｐゴシック" pitchFamily="34" charset="-128"/>
              </a:rPr>
              <a:t>Configuration Issues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 Router Configuration (cont.)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54" y="1329295"/>
            <a:ext cx="6988493" cy="518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7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r>
              <a:rPr lang="en-US" sz="2000" dirty="0" smtClean="0"/>
              <a:t>When using legacy inter-VLAN routing, ensure that the router has the correct IP address and mask on the interfaces connecting to the switch.</a:t>
            </a:r>
          </a:p>
          <a:p>
            <a:r>
              <a:rPr lang="en-US" sz="2000" dirty="0" smtClean="0"/>
              <a:t>Ensure that the network devices are configured with the correct IP address and mask.</a:t>
            </a:r>
          </a:p>
          <a:p>
            <a:r>
              <a:rPr lang="en-US" sz="2000" dirty="0" smtClean="0"/>
              <a:t>In the router, use </a:t>
            </a:r>
            <a:r>
              <a:rPr lang="en-US" sz="2000" dirty="0"/>
              <a:t>the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ip address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command to fix any erroneous IP assignments.</a:t>
            </a:r>
          </a:p>
          <a:p>
            <a:r>
              <a:rPr lang="en-US" sz="2000" dirty="0" smtClean="0"/>
              <a:t>In the PCs, refer to the installed operating system documentation to properly change IP information.</a:t>
            </a:r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12526" y="508459"/>
            <a:ext cx="8368617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IP Addressing Issues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Errors with IP Address and Subnet Masks</a:t>
            </a:r>
          </a:p>
        </p:txBody>
      </p:sp>
    </p:spTree>
    <p:extLst>
      <p:ext uri="{BB962C8B-B14F-4D97-AF65-F5344CB8AC3E}">
        <p14:creationId xmlns:p14="http://schemas.microsoft.com/office/powerpoint/2010/main" val="253833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1199" y="1768537"/>
            <a:ext cx="7940675" cy="4879005"/>
          </a:xfrm>
        </p:spPr>
        <p:txBody>
          <a:bodyPr/>
          <a:lstStyle/>
          <a:p>
            <a:r>
              <a:rPr lang="en-US" sz="2000" dirty="0" smtClean="0"/>
              <a:t>Use </a:t>
            </a:r>
            <a:r>
              <a:rPr lang="en-US" sz="2000" dirty="0"/>
              <a:t>the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show ip interface </a:t>
            </a:r>
            <a:r>
              <a:rPr lang="en-US" sz="2000" dirty="0"/>
              <a:t>command </a:t>
            </a:r>
            <a:r>
              <a:rPr lang="en-US" sz="2000" dirty="0" smtClean="0"/>
              <a:t>to verify if the correct IP address is configured in the router.</a:t>
            </a:r>
          </a:p>
          <a:p>
            <a:r>
              <a:rPr lang="en-US" sz="2000" dirty="0" smtClean="0"/>
              <a:t>Use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running-config </a:t>
            </a:r>
            <a:r>
              <a:rPr lang="en-US" sz="2000" dirty="0" smtClean="0"/>
              <a:t>when troubleshooting router-related problems.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troubleshooting addressing issues, ensure that the subinterface is configured with the correct address for that VLAN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Subinterface IDs are often configured to match the VLAN number, which makes it easier to manage inter-VLAN configuration, but this is not a requirement.</a:t>
            </a:r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7041" y="522973"/>
            <a:ext cx="8145462" cy="10788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IP Addressing Issues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IP Address and Subnet Mask Configuration Issues</a:t>
            </a:r>
          </a:p>
        </p:txBody>
      </p:sp>
    </p:spTree>
    <p:extLst>
      <p:ext uri="{BB962C8B-B14F-4D97-AF65-F5344CB8AC3E}">
        <p14:creationId xmlns:p14="http://schemas.microsoft.com/office/powerpoint/2010/main" val="22711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5.3 </a:t>
            </a:r>
            <a:r>
              <a:rPr lang="en-US" sz="2400" dirty="0"/>
              <a:t>Layer 3 Switching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037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6413" y="1553029"/>
            <a:ext cx="8499246" cy="5036457"/>
          </a:xfrm>
        </p:spPr>
        <p:txBody>
          <a:bodyPr/>
          <a:lstStyle/>
          <a:p>
            <a:r>
              <a:rPr lang="en-US" sz="2000" dirty="0" smtClean="0"/>
              <a:t>Layer </a:t>
            </a:r>
            <a:r>
              <a:rPr lang="en-US" sz="2000" dirty="0"/>
              <a:t>3 switches usually have packet-switching throughputs in the millions of packets per second (pps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All Catalyst multilayer switches support the following types of Layer 3 interfaces: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Routed </a:t>
            </a:r>
            <a:r>
              <a:rPr lang="en-US" dirty="0"/>
              <a:t>p</a:t>
            </a:r>
            <a:r>
              <a:rPr lang="en-US" dirty="0" smtClean="0"/>
              <a:t>ort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Switch virtual interface (SVI)</a:t>
            </a:r>
          </a:p>
          <a:p>
            <a:r>
              <a:rPr lang="en-US" sz="2000" dirty="0" smtClean="0"/>
              <a:t>High-performance </a:t>
            </a:r>
            <a:r>
              <a:rPr lang="en-US" sz="2000" dirty="0"/>
              <a:t>switches, such as the Catalyst 6500 and Catalyst </a:t>
            </a:r>
            <a:r>
              <a:rPr lang="en-US" sz="2000" dirty="0" smtClean="0"/>
              <a:t>4500, are able to perform most of the router’s functions.</a:t>
            </a:r>
          </a:p>
          <a:p>
            <a:r>
              <a:rPr lang="en-US" sz="2000" dirty="0" smtClean="0"/>
              <a:t>Several </a:t>
            </a:r>
            <a:r>
              <a:rPr lang="en-US" sz="2000" dirty="0"/>
              <a:t>models of Catalyst switches require enhanced software for specific routing protocol </a:t>
            </a:r>
            <a:r>
              <a:rPr lang="en-US" sz="2000" dirty="0" smtClean="0"/>
              <a:t>features.</a:t>
            </a:r>
          </a:p>
          <a:p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96412" y="53000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Layer 3 Switching Operation and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Introduction to Layer 3 Switching</a:t>
            </a:r>
          </a:p>
        </p:txBody>
      </p:sp>
    </p:spTree>
    <p:extLst>
      <p:ext uri="{BB962C8B-B14F-4D97-AF65-F5344CB8AC3E}">
        <p14:creationId xmlns:p14="http://schemas.microsoft.com/office/powerpoint/2010/main" val="1998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069" y="1535578"/>
            <a:ext cx="7940675" cy="5024880"/>
          </a:xfrm>
        </p:spPr>
        <p:txBody>
          <a:bodyPr/>
          <a:lstStyle/>
          <a:p>
            <a:r>
              <a:rPr lang="en-US" sz="2000" dirty="0" smtClean="0"/>
              <a:t>Today’s routing </a:t>
            </a:r>
            <a:r>
              <a:rPr lang="en-US" sz="2000" dirty="0"/>
              <a:t>has become faster and </a:t>
            </a:r>
            <a:r>
              <a:rPr lang="en-US" sz="2000" dirty="0" smtClean="0"/>
              <a:t>cheaper</a:t>
            </a:r>
            <a:r>
              <a:rPr lang="en-US" sz="2000" dirty="0"/>
              <a:t> </a:t>
            </a:r>
            <a:r>
              <a:rPr lang="en-US" sz="2000" dirty="0" smtClean="0"/>
              <a:t>and can be performed at hardware speed.</a:t>
            </a:r>
          </a:p>
          <a:p>
            <a:r>
              <a:rPr lang="en-US" sz="2000" dirty="0" smtClean="0"/>
              <a:t>Routing can be transferred to core and distribution devices with little to no impact on network performance.</a:t>
            </a:r>
          </a:p>
          <a:p>
            <a:r>
              <a:rPr lang="en-US" sz="2000" dirty="0"/>
              <a:t>Many users are in separate VLANs, and each VLAN is usually a separate </a:t>
            </a:r>
            <a:r>
              <a:rPr lang="en-US" sz="2000" dirty="0" smtClean="0"/>
              <a:t>subnet. This </a:t>
            </a:r>
            <a:r>
              <a:rPr lang="en-US" sz="2000" dirty="0"/>
              <a:t>implies that each distribution switch must have IP addresses matching each access switch </a:t>
            </a:r>
            <a:r>
              <a:rPr lang="en-US" sz="2000" dirty="0" smtClean="0"/>
              <a:t>VLAN.</a:t>
            </a:r>
          </a:p>
          <a:p>
            <a:r>
              <a:rPr lang="en-US" sz="2000" dirty="0"/>
              <a:t>Layer 3 (routed) ports are normally implemented between the distribution and the core </a:t>
            </a:r>
            <a:r>
              <a:rPr lang="en-US" sz="2000" dirty="0" smtClean="0"/>
              <a:t>layer. This model is less dependent on spanning tree, because there are no loops in the Layer 2 portion of the topology.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6069" y="508917"/>
            <a:ext cx="831056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defTabSz="782638" eaLnBrk="1" hangingPunct="1"/>
            <a:r>
              <a:rPr lang="en-US" sz="1800" dirty="0" smtClean="0">
                <a:ea typeface="ＭＳ Ｐゴシック" pitchFamily="34" charset="-128"/>
              </a:rPr>
              <a:t>Layer 3 Switching Operation and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Inter-VLAN Routing with Switch Virtual Interfaces</a:t>
            </a:r>
          </a:p>
        </p:txBody>
      </p:sp>
    </p:spTree>
    <p:extLst>
      <p:ext uri="{BB962C8B-B14F-4D97-AF65-F5344CB8AC3E}">
        <p14:creationId xmlns:p14="http://schemas.microsoft.com/office/powerpoint/2010/main" val="32026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550092"/>
            <a:ext cx="8125501" cy="5024880"/>
          </a:xfrm>
        </p:spPr>
        <p:txBody>
          <a:bodyPr/>
          <a:lstStyle/>
          <a:p>
            <a:r>
              <a:rPr lang="en-US" sz="2000" dirty="0"/>
              <a:t>By default, an SVI is created for the default VLAN (</a:t>
            </a:r>
            <a:r>
              <a:rPr lang="en-US" sz="2000" dirty="0" smtClean="0"/>
              <a:t>VLAN 1). This allows for remote </a:t>
            </a:r>
            <a:r>
              <a:rPr lang="en-US" sz="2000" dirty="0"/>
              <a:t>switch </a:t>
            </a:r>
            <a:r>
              <a:rPr lang="en-US" sz="2000" dirty="0" smtClean="0"/>
              <a:t>administration.</a:t>
            </a:r>
          </a:p>
          <a:p>
            <a:r>
              <a:rPr lang="en-US" sz="2000" dirty="0" smtClean="0"/>
              <a:t>Any additional </a:t>
            </a:r>
            <a:r>
              <a:rPr lang="en-US" sz="2000" dirty="0"/>
              <a:t>SVIs must be </a:t>
            </a:r>
            <a:r>
              <a:rPr lang="en-US" sz="2000" dirty="0" smtClean="0"/>
              <a:t>created by the administrator.</a:t>
            </a:r>
          </a:p>
          <a:p>
            <a:r>
              <a:rPr lang="en-US" sz="2000" dirty="0"/>
              <a:t>SVIs are created the first time the VLAN interface configuration mode is entered for a particular VLAN </a:t>
            </a:r>
            <a:r>
              <a:rPr lang="en-US" sz="2000" dirty="0" smtClean="0"/>
              <a:t>SVI.</a:t>
            </a:r>
          </a:p>
          <a:p>
            <a:r>
              <a:rPr lang="en-US" sz="2000" dirty="0" smtClean="0"/>
              <a:t>Enter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vlan 10 </a:t>
            </a:r>
            <a:r>
              <a:rPr lang="en-US" sz="2000" dirty="0"/>
              <a:t> command </a:t>
            </a:r>
            <a:r>
              <a:rPr lang="en-US" sz="2000" dirty="0" smtClean="0"/>
              <a:t>to create an SVI named VLAN 10.</a:t>
            </a:r>
          </a:p>
          <a:p>
            <a:r>
              <a:rPr lang="en-US" sz="2000" dirty="0"/>
              <a:t>The VLAN number used corresponds to the VLAN tag associated with data frames on an </a:t>
            </a:r>
            <a:r>
              <a:rPr lang="en-US" sz="2000" dirty="0" smtClean="0"/>
              <a:t>802.1Q encapsulated trunk.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the SVI is created, ensure that </a:t>
            </a:r>
            <a:r>
              <a:rPr lang="en-US" sz="2000" dirty="0" smtClean="0"/>
              <a:t>the specific VLAN </a:t>
            </a:r>
            <a:r>
              <a:rPr lang="en-US" sz="2000" dirty="0"/>
              <a:t>is present in the VLAN </a:t>
            </a:r>
            <a:r>
              <a:rPr lang="en-US" sz="2000" dirty="0" smtClean="0"/>
              <a:t>database.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12526" y="52297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Layer 3 Switching Operation and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Inter-VLAN Routing with SVIs (Cont.)</a:t>
            </a:r>
          </a:p>
        </p:txBody>
      </p:sp>
    </p:spTree>
    <p:extLst>
      <p:ext uri="{BB962C8B-B14F-4D97-AF65-F5344CB8AC3E}">
        <p14:creationId xmlns:p14="http://schemas.microsoft.com/office/powerpoint/2010/main" val="15132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479199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5: </a:t>
            </a:r>
            <a:r>
              <a:rPr lang="en-US" dirty="0" smtClean="0">
                <a:ea typeface="ＭＳ Ｐゴシック" pitchFamily="34" charset="-128"/>
              </a:rPr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35430" y="1465943"/>
            <a:ext cx="8400370" cy="4529817"/>
          </a:xfrm>
        </p:spPr>
        <p:txBody>
          <a:bodyPr/>
          <a:lstStyle/>
          <a:p>
            <a:r>
              <a:rPr lang="en-US" sz="2000" dirty="0" smtClean="0"/>
              <a:t>Describe the three primary options for enabling inter-VLAN routing.</a:t>
            </a:r>
          </a:p>
          <a:p>
            <a:r>
              <a:rPr lang="en-US" sz="2000" dirty="0" smtClean="0"/>
              <a:t>Configure legacy inter-VLAN routing.</a:t>
            </a:r>
          </a:p>
          <a:p>
            <a:r>
              <a:rPr lang="en-US" sz="2000" dirty="0" smtClean="0"/>
              <a:t>Configure router-on-a-stick inter-VLAN routing.</a:t>
            </a:r>
          </a:p>
          <a:p>
            <a:r>
              <a:rPr lang="en-US" sz="2000" dirty="0" smtClean="0"/>
              <a:t>Troubleshoot common inter-VLAN configuration issues.</a:t>
            </a:r>
          </a:p>
          <a:p>
            <a:r>
              <a:rPr lang="en-US" sz="2000" dirty="0" smtClean="0"/>
              <a:t>Troubleshoot common IP addressing issues in an inter-VLAN-routed environment.</a:t>
            </a:r>
          </a:p>
          <a:p>
            <a:r>
              <a:rPr lang="en-US" sz="2000" dirty="0" smtClean="0"/>
              <a:t>Configure inter-VLAN routing using Layer 3 switching.</a:t>
            </a:r>
          </a:p>
          <a:p>
            <a:r>
              <a:rPr lang="en-US" sz="2000" dirty="0" smtClean="0"/>
              <a:t>Troubleshoot inter-VLAN routing in a Layer 3-switched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041" y="1550092"/>
            <a:ext cx="7940675" cy="5024880"/>
          </a:xfrm>
        </p:spPr>
        <p:txBody>
          <a:bodyPr/>
          <a:lstStyle/>
          <a:p>
            <a:r>
              <a:rPr lang="en-US" sz="2000" dirty="0" smtClean="0"/>
              <a:t>SVIs </a:t>
            </a:r>
            <a:r>
              <a:rPr lang="en-US" sz="2000" dirty="0"/>
              <a:t>advantages </a:t>
            </a:r>
            <a:r>
              <a:rPr lang="en-US" sz="2000" dirty="0" smtClean="0"/>
              <a:t>include:</a:t>
            </a:r>
            <a:endParaRPr lang="en-U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Much </a:t>
            </a:r>
            <a:r>
              <a:rPr lang="en-US" dirty="0"/>
              <a:t>faster than router-on-a-stick, because everything is </a:t>
            </a:r>
            <a:r>
              <a:rPr lang="en-US" dirty="0" smtClean="0"/>
              <a:t>hardware-switched </a:t>
            </a:r>
            <a:r>
              <a:rPr lang="en-US" dirty="0"/>
              <a:t>and routed.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No need for external links from the switch to the router for routing.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Not limited to one link. Layer 2 EtherChannels can be used between the switches to get more bandwidth.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Latency is much lower, because it does not need to leave the switch.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7041" y="479431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Layer 3 Switching Operation and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Inter-VLAN Routing with SVIs (Cont.)</a:t>
            </a:r>
          </a:p>
        </p:txBody>
      </p:sp>
    </p:spTree>
    <p:extLst>
      <p:ext uri="{BB962C8B-B14F-4D97-AF65-F5344CB8AC3E}">
        <p14:creationId xmlns:p14="http://schemas.microsoft.com/office/powerpoint/2010/main" val="20722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041" y="1523999"/>
            <a:ext cx="8252502" cy="5021943"/>
          </a:xfrm>
        </p:spPr>
        <p:txBody>
          <a:bodyPr/>
          <a:lstStyle/>
          <a:p>
            <a:r>
              <a:rPr lang="en-US" sz="2000" dirty="0"/>
              <a:t>A routed port is a physical port that acts similarly to an interface on a </a:t>
            </a:r>
            <a:r>
              <a:rPr lang="en-US" sz="2000" dirty="0" smtClean="0"/>
              <a:t>router.</a:t>
            </a:r>
          </a:p>
          <a:p>
            <a:r>
              <a:rPr lang="en-US" sz="2000" dirty="0" smtClean="0"/>
              <a:t>Routed ports are not associated with any VLANs.</a:t>
            </a:r>
          </a:p>
          <a:p>
            <a:r>
              <a:rPr lang="en-US" sz="2000" dirty="0"/>
              <a:t>Layer 2 protocols, such as STP, do not function on a routed </a:t>
            </a:r>
            <a:r>
              <a:rPr lang="en-US" sz="2000" dirty="0" smtClean="0"/>
              <a:t>interface.</a:t>
            </a:r>
          </a:p>
          <a:p>
            <a:r>
              <a:rPr lang="en-US" sz="2000" dirty="0" smtClean="0"/>
              <a:t>Routed </a:t>
            </a:r>
            <a:r>
              <a:rPr lang="en-US" sz="2000" dirty="0"/>
              <a:t>ports on a Cisco IOS switch do not support </a:t>
            </a:r>
            <a:r>
              <a:rPr lang="en-US" sz="2000" dirty="0" smtClean="0"/>
              <a:t>subinterfaces.</a:t>
            </a:r>
          </a:p>
          <a:p>
            <a:r>
              <a:rPr lang="en-US" sz="2000" dirty="0"/>
              <a:t>To configure routed ports, use the</a:t>
            </a:r>
            <a:r>
              <a:rPr lang="en-US" sz="2000" b="1" dirty="0"/>
              <a:t>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no switchport </a:t>
            </a:r>
            <a:r>
              <a:rPr lang="en-US" sz="2000" dirty="0"/>
              <a:t>interface configuration mode </a:t>
            </a:r>
            <a:r>
              <a:rPr lang="en-US" sz="2000" dirty="0" smtClean="0"/>
              <a:t>command.</a:t>
            </a:r>
          </a:p>
          <a:p>
            <a:r>
              <a:rPr lang="en-US" sz="2000" b="1" dirty="0" smtClean="0"/>
              <a:t>Note</a:t>
            </a:r>
            <a:r>
              <a:rPr lang="en-US" sz="2000" dirty="0"/>
              <a:t>: Routed ports are not supported on Catalyst 2960 Series switches.</a:t>
            </a:r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7040" y="52297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Layer 3 Switching Operation and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Inter-VLAN Routing with Routed Ports</a:t>
            </a:r>
          </a:p>
        </p:txBody>
      </p:sp>
    </p:spTree>
    <p:extLst>
      <p:ext uri="{BB962C8B-B14F-4D97-AF65-F5344CB8AC3E}">
        <p14:creationId xmlns:p14="http://schemas.microsoft.com/office/powerpoint/2010/main" val="17868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098" y="1741713"/>
            <a:ext cx="7989432" cy="4702628"/>
          </a:xfrm>
        </p:spPr>
        <p:txBody>
          <a:bodyPr/>
          <a:lstStyle/>
          <a:p>
            <a:r>
              <a:rPr lang="en-US" sz="2000" dirty="0"/>
              <a:t>The Cisco Switch Database Manager (SDM) provides multiple templates for the </a:t>
            </a:r>
            <a:r>
              <a:rPr lang="en-US" sz="2000" dirty="0" smtClean="0"/>
              <a:t>Cisco Catalyst 2960 switch.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SDM</a:t>
            </a:r>
            <a:r>
              <a:rPr lang="en-US" sz="2000" dirty="0"/>
              <a:t> </a:t>
            </a:r>
            <a:r>
              <a:rPr lang="en-US" sz="2000" i="1" dirty="0" err="1" smtClean="0"/>
              <a:t>lanbase</a:t>
            </a:r>
            <a:r>
              <a:rPr lang="en-US" sz="2000" i="1" dirty="0" smtClean="0"/>
              <a:t>-routing  </a:t>
            </a:r>
            <a:r>
              <a:rPr lang="en-US" sz="2000" dirty="0" smtClean="0"/>
              <a:t>template </a:t>
            </a:r>
            <a:r>
              <a:rPr lang="en-US" sz="2000" dirty="0"/>
              <a:t>can be enabled to allow the switch to route between VLANs and to support static </a:t>
            </a:r>
            <a:r>
              <a:rPr lang="en-US" sz="2000" dirty="0" smtClean="0"/>
              <a:t>routing.</a:t>
            </a:r>
          </a:p>
          <a:p>
            <a:r>
              <a:rPr lang="en-US" sz="2000" dirty="0" smtClean="0"/>
              <a:t>Use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show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sdm prefer </a:t>
            </a:r>
            <a:r>
              <a:rPr lang="en-US" sz="2000" dirty="0"/>
              <a:t>command </a:t>
            </a:r>
            <a:r>
              <a:rPr lang="en-US" sz="2000" dirty="0" smtClean="0"/>
              <a:t>to verify which template is in use.</a:t>
            </a:r>
          </a:p>
          <a:p>
            <a:r>
              <a:rPr lang="en-US" sz="2000" dirty="0"/>
              <a:t>The SDM template can be changed in global configuration mode with the</a:t>
            </a:r>
            <a:r>
              <a:rPr lang="en-US" sz="2000" b="1" dirty="0"/>
              <a:t>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sdm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prefer </a:t>
            </a:r>
            <a:r>
              <a:rPr lang="en-US" sz="2000" dirty="0" smtClean="0"/>
              <a:t>command.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85098" y="411255"/>
            <a:ext cx="8145462" cy="875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Layer 3 Switching Operation and Configuration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Configuring Static Routes on a Catalyst 2960</a:t>
            </a:r>
          </a:p>
        </p:txBody>
      </p:sp>
    </p:spTree>
    <p:extLst>
      <p:ext uri="{BB962C8B-B14F-4D97-AF65-F5344CB8AC3E}">
        <p14:creationId xmlns:p14="http://schemas.microsoft.com/office/powerpoint/2010/main" val="8312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1" y="1463006"/>
            <a:ext cx="8256129" cy="50248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To troubleshoot Layer 3 switching </a:t>
            </a:r>
            <a:r>
              <a:rPr lang="en-US" sz="2000" dirty="0" smtClean="0"/>
              <a:t>issues, verify the </a:t>
            </a:r>
            <a:r>
              <a:rPr lang="en-US" sz="2000" dirty="0"/>
              <a:t>following </a:t>
            </a:r>
            <a:r>
              <a:rPr lang="en-US" sz="2000" dirty="0" smtClean="0"/>
              <a:t>for accuracy</a:t>
            </a:r>
            <a:r>
              <a:rPr lang="en-US" sz="2000" dirty="0"/>
              <a:t>:</a:t>
            </a:r>
          </a:p>
          <a:p>
            <a:r>
              <a:rPr lang="en-US" sz="2000" b="1" dirty="0" smtClean="0"/>
              <a:t>VLANs</a:t>
            </a:r>
            <a:endParaRPr lang="en-US" sz="2000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VLANs </a:t>
            </a:r>
            <a:r>
              <a:rPr lang="en-US" dirty="0"/>
              <a:t>must be defined across all the </a:t>
            </a:r>
            <a:r>
              <a:rPr lang="en-US" dirty="0" smtClean="0"/>
              <a:t>switches.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VLANs </a:t>
            </a:r>
            <a:r>
              <a:rPr lang="en-US" dirty="0"/>
              <a:t>must be enabled on the trunk </a:t>
            </a:r>
            <a:r>
              <a:rPr lang="en-US" dirty="0" smtClean="0"/>
              <a:t>ports.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Ports </a:t>
            </a:r>
            <a:r>
              <a:rPr lang="en-US" dirty="0"/>
              <a:t>must be in the right </a:t>
            </a:r>
            <a:r>
              <a:rPr lang="en-US" dirty="0" smtClean="0"/>
              <a:t>VLANs.</a:t>
            </a:r>
            <a:endParaRPr lang="en-US" dirty="0"/>
          </a:p>
          <a:p>
            <a:r>
              <a:rPr lang="en-US" sz="2000" b="1" dirty="0" smtClean="0"/>
              <a:t>SVIs</a:t>
            </a:r>
            <a:endParaRPr lang="en-US" sz="2000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SVIs</a:t>
            </a:r>
            <a:r>
              <a:rPr lang="en-US" dirty="0" smtClean="0"/>
              <a:t> </a:t>
            </a:r>
            <a:r>
              <a:rPr lang="en-US" dirty="0"/>
              <a:t>must have the correct IP address or subnet </a:t>
            </a:r>
            <a:r>
              <a:rPr lang="en-US" dirty="0" smtClean="0"/>
              <a:t>mask.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SVIs</a:t>
            </a:r>
            <a:r>
              <a:rPr lang="en-US" dirty="0" smtClean="0"/>
              <a:t> </a:t>
            </a:r>
            <a:r>
              <a:rPr lang="en-US" dirty="0"/>
              <a:t>must be </a:t>
            </a:r>
            <a:r>
              <a:rPr lang="en-US" dirty="0" smtClean="0"/>
              <a:t>up.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SVIs</a:t>
            </a:r>
            <a:r>
              <a:rPr lang="en-US" dirty="0" smtClean="0"/>
              <a:t> </a:t>
            </a:r>
            <a:r>
              <a:rPr lang="en-US" dirty="0"/>
              <a:t>must match with the VLAN </a:t>
            </a:r>
            <a:r>
              <a:rPr lang="en-US" dirty="0" smtClean="0"/>
              <a:t>number.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12526" y="52297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Layer 3 Switching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Layer 3 Switch Configuration Issues</a:t>
            </a:r>
          </a:p>
        </p:txBody>
      </p:sp>
    </p:spTree>
    <p:extLst>
      <p:ext uri="{BB962C8B-B14F-4D97-AF65-F5344CB8AC3E}">
        <p14:creationId xmlns:p14="http://schemas.microsoft.com/office/powerpoint/2010/main" val="25507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585730"/>
            <a:ext cx="7940675" cy="490215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To troubleshoot Layer 3 switching issues, verify the following for accuracy:</a:t>
            </a:r>
          </a:p>
          <a:p>
            <a:r>
              <a:rPr lang="en-US" sz="2000" b="1" dirty="0" smtClean="0"/>
              <a:t>Routing</a:t>
            </a:r>
            <a:endParaRPr lang="en-US" sz="2000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Routing </a:t>
            </a:r>
            <a:r>
              <a:rPr lang="en-US" dirty="0"/>
              <a:t>must be </a:t>
            </a:r>
            <a:r>
              <a:rPr lang="en-US" dirty="0" smtClean="0"/>
              <a:t>enabled.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interface or network should be added to the routing </a:t>
            </a:r>
            <a:r>
              <a:rPr lang="en-US" dirty="0" smtClean="0"/>
              <a:t>protocol.</a:t>
            </a:r>
            <a:endParaRPr lang="en-US" dirty="0"/>
          </a:p>
          <a:p>
            <a:r>
              <a:rPr lang="en-US" sz="2000" b="1" dirty="0" smtClean="0"/>
              <a:t>Hosts</a:t>
            </a:r>
            <a:endParaRPr lang="en-US" sz="2000" b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Hosts </a:t>
            </a:r>
            <a:r>
              <a:rPr lang="en-US" dirty="0"/>
              <a:t>must have the correct IP address or subnet </a:t>
            </a:r>
            <a:r>
              <a:rPr lang="en-US" dirty="0" smtClean="0"/>
              <a:t>mask.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Hosts </a:t>
            </a:r>
            <a:r>
              <a:rPr lang="en-US" dirty="0"/>
              <a:t>must have a default gateway associated with an SVI or routed </a:t>
            </a:r>
            <a:r>
              <a:rPr lang="en-US" dirty="0" smtClean="0"/>
              <a:t>port.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12527" y="522973"/>
            <a:ext cx="8145462" cy="79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+mj-lt"/>
                <a:ea typeface="+mj-ea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08CA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Layer 3 Switching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Layer 3 Switching Configuration Issues (Cont.)</a:t>
            </a:r>
          </a:p>
        </p:txBody>
      </p:sp>
    </p:spTree>
    <p:extLst>
      <p:ext uri="{BB962C8B-B14F-4D97-AF65-F5344CB8AC3E}">
        <p14:creationId xmlns:p14="http://schemas.microsoft.com/office/powerpoint/2010/main" val="13610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8810" y="45017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5: </a:t>
            </a:r>
            <a:r>
              <a:rPr lang="en-US" dirty="0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7029" y="1494972"/>
            <a:ext cx="7910286" cy="450078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This chapter described and explained the following concepts:</a:t>
            </a:r>
          </a:p>
          <a:p>
            <a:r>
              <a:rPr lang="en-US" sz="2000" dirty="0" smtClean="0"/>
              <a:t>Inter-VLAN routing, </a:t>
            </a:r>
            <a:r>
              <a:rPr lang="en-US" sz="2000" dirty="0"/>
              <a:t>the process of routing traffic between different VLANs, using either a dedicated router or a multilayer </a:t>
            </a:r>
            <a:r>
              <a:rPr lang="en-US" sz="2000" dirty="0" smtClean="0"/>
              <a:t>switch</a:t>
            </a:r>
          </a:p>
          <a:p>
            <a:r>
              <a:rPr lang="en-US" sz="2000" dirty="0" smtClean="0"/>
              <a:t>Legacy, router-on-a-stick, and multilayer switch </a:t>
            </a:r>
            <a:r>
              <a:rPr lang="en-US" sz="2000" dirty="0"/>
              <a:t>inter-VLAN </a:t>
            </a:r>
            <a:r>
              <a:rPr lang="en-US" sz="2000" dirty="0" smtClean="0"/>
              <a:t>routing</a:t>
            </a:r>
            <a:endParaRPr lang="en-US" sz="2000" dirty="0"/>
          </a:p>
          <a:p>
            <a:r>
              <a:rPr lang="en-US" sz="2000" dirty="0" smtClean="0"/>
              <a:t>Layer </a:t>
            </a:r>
            <a:r>
              <a:rPr lang="en-US" sz="2000" dirty="0"/>
              <a:t>3 </a:t>
            </a:r>
            <a:r>
              <a:rPr lang="en-US" sz="2000" dirty="0" smtClean="0"/>
              <a:t>switching, </a:t>
            </a:r>
            <a:r>
              <a:rPr lang="en-US" sz="2000" dirty="0" err="1" smtClean="0"/>
              <a:t>SVIs</a:t>
            </a:r>
            <a:r>
              <a:rPr lang="en-US" sz="2000" dirty="0" smtClean="0"/>
              <a:t>, </a:t>
            </a:r>
            <a:r>
              <a:rPr lang="en-US" sz="2000" dirty="0"/>
              <a:t>and routed </a:t>
            </a:r>
            <a:r>
              <a:rPr lang="en-US" sz="2000" dirty="0" smtClean="0"/>
              <a:t>ports</a:t>
            </a:r>
            <a:endParaRPr lang="en-US" sz="2000" dirty="0"/>
          </a:p>
          <a:p>
            <a:r>
              <a:rPr lang="en-US" sz="2000" dirty="0" smtClean="0"/>
              <a:t>Troubleshooting </a:t>
            </a:r>
            <a:r>
              <a:rPr lang="en-US" sz="2000" dirty="0"/>
              <a:t>inter-VLAN routing with a router or a Layer 3 </a:t>
            </a:r>
            <a:r>
              <a:rPr lang="en-US" sz="2000" dirty="0" smtClean="0"/>
              <a:t>switch</a:t>
            </a:r>
          </a:p>
          <a:p>
            <a:r>
              <a:rPr lang="en-US" sz="2000" dirty="0" smtClean="0"/>
              <a:t>Common </a:t>
            </a:r>
            <a:r>
              <a:rPr lang="en-US" sz="2000" dirty="0"/>
              <a:t>errors </a:t>
            </a:r>
            <a:r>
              <a:rPr lang="en-US" sz="2000" dirty="0" smtClean="0"/>
              <a:t>involving </a:t>
            </a:r>
            <a:r>
              <a:rPr lang="en-US" sz="2000" dirty="0"/>
              <a:t>VLAN, trunk, Layer 3 interface, and IP address </a:t>
            </a:r>
            <a:r>
              <a:rPr lang="en-US" sz="2000" dirty="0" smtClean="0"/>
              <a:t>configurations</a:t>
            </a:r>
            <a:endParaRPr lang="en-US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753" y="435656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5: </a:t>
            </a:r>
            <a:r>
              <a:rPr lang="en-US" dirty="0" smtClean="0">
                <a:ea typeface="ＭＳ Ｐゴシック" pitchFamily="34" charset="-128"/>
              </a:rPr>
              <a:t>Summary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78" y="1536246"/>
            <a:ext cx="6267450" cy="49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6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5.1 </a:t>
            </a:r>
            <a:r>
              <a:rPr lang="en-US" sz="2400" dirty="0"/>
              <a:t>Inter-VLAN Routing Configuration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362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266" y="47919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Inter-VLAN Routing Operation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What is Inter-VLAN routing?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4385" y="1463006"/>
            <a:ext cx="7940675" cy="3571875"/>
          </a:xfrm>
        </p:spPr>
        <p:txBody>
          <a:bodyPr/>
          <a:lstStyle/>
          <a:p>
            <a:r>
              <a:rPr lang="en-US" sz="2000" dirty="0" smtClean="0"/>
              <a:t>Layer 2 switches cannot forward traffic between VLANs without the assistance of a router.</a:t>
            </a:r>
          </a:p>
          <a:p>
            <a:r>
              <a:rPr lang="en-US" sz="2000" dirty="0" smtClean="0"/>
              <a:t>Inter-VLAN routing is a process for forwarding network traffic from one VLAN to another, using a router.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657" y="2983405"/>
            <a:ext cx="5447355" cy="34478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5266" y="50822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Inter-VLAN Routing Operation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Legacy Inter-VLAN Routing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50248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In the past:</a:t>
            </a:r>
          </a:p>
          <a:p>
            <a:r>
              <a:rPr lang="en-US" sz="2000" dirty="0" smtClean="0"/>
              <a:t>Actual routers were used to route between VLANs.</a:t>
            </a:r>
          </a:p>
          <a:p>
            <a:r>
              <a:rPr lang="en-US" sz="2000" dirty="0" smtClean="0"/>
              <a:t>Each VLAN was connected to a different physical router interface.</a:t>
            </a:r>
          </a:p>
          <a:p>
            <a:r>
              <a:rPr lang="en-US" sz="2000" dirty="0" smtClean="0"/>
              <a:t>Packets would arrive on the router through one through interface, be routed and leave through another.</a:t>
            </a:r>
          </a:p>
          <a:p>
            <a:r>
              <a:rPr lang="en-US" sz="2000" dirty="0" smtClean="0"/>
              <a:t>Because the router interfaces were connected to VLANs and had IP addresses from that specific VLAN, routing between VLANs was achieved.</a:t>
            </a:r>
          </a:p>
          <a:p>
            <a:r>
              <a:rPr lang="en-US" sz="2000" dirty="0" smtClean="0"/>
              <a:t>Large networks with large number of VLANs required many router interfaces.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04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809" y="46468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Inter-VLAN Routing Operation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Router-on-a-Stick Inter-VLAN Routing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928" y="1579120"/>
            <a:ext cx="8052929" cy="5024880"/>
          </a:xfrm>
        </p:spPr>
        <p:txBody>
          <a:bodyPr/>
          <a:lstStyle/>
          <a:p>
            <a:r>
              <a:rPr lang="en-US" sz="2000" dirty="0" smtClean="0"/>
              <a:t>The router-on-a-stick approach uses a different path to route between VLANs.</a:t>
            </a:r>
          </a:p>
          <a:p>
            <a:r>
              <a:rPr lang="en-US" sz="2000" dirty="0" smtClean="0"/>
              <a:t>One of the router’s </a:t>
            </a:r>
            <a:r>
              <a:rPr lang="en-US" sz="2000" dirty="0"/>
              <a:t>physical </a:t>
            </a:r>
            <a:r>
              <a:rPr lang="en-US" sz="2000" dirty="0" smtClean="0"/>
              <a:t>interfaces is configured as a 802.1Q trunk port so it can understand VLAN tags.</a:t>
            </a:r>
          </a:p>
          <a:p>
            <a:r>
              <a:rPr lang="en-US" sz="2000" dirty="0" smtClean="0"/>
              <a:t>Logical subinterfaces are created; one subinterface per VLAN.</a:t>
            </a:r>
            <a:endParaRPr lang="en-US" sz="2000" dirty="0"/>
          </a:p>
          <a:p>
            <a:r>
              <a:rPr lang="en-US" sz="2000" dirty="0" smtClean="0"/>
              <a:t>Each subinterface is configured with an IP address from the VLAN it represents.</a:t>
            </a:r>
          </a:p>
          <a:p>
            <a:r>
              <a:rPr lang="en-US" sz="2000" dirty="0" smtClean="0"/>
              <a:t>VLAN members (hosts) are configured to use the subinterface address as a default gateway.</a:t>
            </a:r>
          </a:p>
          <a:p>
            <a:r>
              <a:rPr lang="en-US" sz="2000" dirty="0" smtClean="0"/>
              <a:t>Only one of the router’s physical interface is used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81" y="46468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Inter-VLAN Routing Operation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Multilayer Switch Inter-VLAN Routing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506548"/>
            <a:ext cx="8125501" cy="5024880"/>
          </a:xfrm>
        </p:spPr>
        <p:txBody>
          <a:bodyPr/>
          <a:lstStyle/>
          <a:p>
            <a:r>
              <a:rPr lang="en-US" sz="2000" dirty="0"/>
              <a:t>Multilayer switches can perform Layer 2 and Layer 3 </a:t>
            </a:r>
            <a:r>
              <a:rPr lang="en-US" sz="2000" dirty="0" smtClean="0"/>
              <a:t>functions, replacing the need for dedicated routers.</a:t>
            </a:r>
          </a:p>
          <a:p>
            <a:r>
              <a:rPr lang="en-US" sz="2000" dirty="0"/>
              <a:t>Multilayer switches support dynamic routing and inter-VLAN </a:t>
            </a:r>
            <a:r>
              <a:rPr lang="en-US" sz="2000" dirty="0" smtClean="0"/>
              <a:t>routing.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multilayer switch must have IP routing </a:t>
            </a:r>
            <a:r>
              <a:rPr lang="en-US" sz="2000" dirty="0" smtClean="0"/>
              <a:t>enabled.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/>
              <a:t>A switch virtual interface (SVI) </a:t>
            </a:r>
            <a:r>
              <a:rPr lang="en-US" sz="2000" dirty="0"/>
              <a:t>exists for VLAN 1 by </a:t>
            </a:r>
            <a:r>
              <a:rPr lang="en-US" sz="2000" dirty="0" smtClean="0"/>
              <a:t>default. </a:t>
            </a:r>
            <a:r>
              <a:rPr lang="en-US" sz="2000" dirty="0"/>
              <a:t>On a multilayer switch, </a:t>
            </a:r>
            <a:r>
              <a:rPr lang="en-US" sz="2000" dirty="0" smtClean="0"/>
              <a:t>a logical (layer 3) </a:t>
            </a:r>
            <a:r>
              <a:rPr lang="en-US" sz="2000" dirty="0"/>
              <a:t>interface can be configured for any </a:t>
            </a:r>
            <a:r>
              <a:rPr lang="en-US" sz="2000" dirty="0" smtClean="0"/>
              <a:t>VLAN.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/>
              <a:t>The switch understands network-layer PDUs; therefore, can route between its SVIs, just as a router routes between its interfaces.</a:t>
            </a:r>
          </a:p>
          <a:p>
            <a:r>
              <a:rPr lang="en-US" sz="2000" dirty="0"/>
              <a:t>With a multilayer switch, traffic is routed internal to the switch </a:t>
            </a:r>
            <a:r>
              <a:rPr lang="en-US" sz="2000" dirty="0" smtClean="0"/>
              <a:t>device. </a:t>
            </a:r>
          </a:p>
          <a:p>
            <a:r>
              <a:rPr lang="en-US" sz="2000" dirty="0" smtClean="0"/>
              <a:t>This routing process is a suitable and scalable solution. 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81" y="508227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Configure Legacy Inter-VLAN Routing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Preparation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928" y="1521063"/>
            <a:ext cx="7940675" cy="5024880"/>
          </a:xfrm>
        </p:spPr>
        <p:txBody>
          <a:bodyPr/>
          <a:lstStyle/>
          <a:p>
            <a:r>
              <a:rPr lang="en-US" sz="2000" dirty="0"/>
              <a:t>Legacy inter-VLAN routing requires routers to have multiple physical </a:t>
            </a:r>
            <a:r>
              <a:rPr lang="en-US" sz="2000" dirty="0" smtClean="0"/>
              <a:t>interfaces.</a:t>
            </a:r>
          </a:p>
          <a:p>
            <a:r>
              <a:rPr lang="en-US" sz="2000" dirty="0" smtClean="0"/>
              <a:t>Each one of the router’s physical </a:t>
            </a:r>
            <a:r>
              <a:rPr lang="en-US" sz="2000" dirty="0"/>
              <a:t>interfaces </a:t>
            </a:r>
            <a:r>
              <a:rPr lang="en-US" sz="2000" dirty="0" smtClean="0"/>
              <a:t>is connected </a:t>
            </a:r>
            <a:r>
              <a:rPr lang="en-US" sz="2000" dirty="0"/>
              <a:t>to a unique </a:t>
            </a:r>
            <a:r>
              <a:rPr lang="en-US" sz="2000" dirty="0" smtClean="0"/>
              <a:t>VLAN.</a:t>
            </a:r>
          </a:p>
          <a:p>
            <a:r>
              <a:rPr lang="en-US" sz="2000" dirty="0"/>
              <a:t>Each interface is also configured with an IP address for the subnet associated with the particular </a:t>
            </a:r>
            <a:r>
              <a:rPr lang="en-US" sz="2000" dirty="0" smtClean="0"/>
              <a:t>VLAN.</a:t>
            </a:r>
          </a:p>
          <a:p>
            <a:r>
              <a:rPr lang="en-US" sz="2000" dirty="0" smtClean="0"/>
              <a:t>Network </a:t>
            </a:r>
            <a:r>
              <a:rPr lang="en-US" sz="2000" dirty="0"/>
              <a:t>devices </a:t>
            </a:r>
            <a:r>
              <a:rPr lang="en-US" sz="2000" dirty="0" smtClean="0"/>
              <a:t>use </a:t>
            </a:r>
            <a:r>
              <a:rPr lang="en-US" sz="2000" dirty="0"/>
              <a:t>the router as a gateway to access the devices connected to the other </a:t>
            </a:r>
            <a:r>
              <a:rPr lang="en-US" sz="2000" dirty="0" smtClean="0"/>
              <a:t>VLANs.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13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18301</TotalTime>
  <Pages>28</Pages>
  <Words>1802</Words>
  <Application>Microsoft Office PowerPoint</Application>
  <PresentationFormat>On-screen Show (4:3)</PresentationFormat>
  <Paragraphs>233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PPT-TMPLT-WHT_C</vt:lpstr>
      <vt:lpstr>NetAcad-4F_PPT-WHT_060408</vt:lpstr>
      <vt:lpstr>Chapter 5: Inter-VLAN Routing</vt:lpstr>
      <vt:lpstr>Chapter 5</vt:lpstr>
      <vt:lpstr>Chapter 5: Objectives</vt:lpstr>
      <vt:lpstr>5.1 Inter-VLAN Routing Configuration</vt:lpstr>
      <vt:lpstr>Inter-VLAN Routing Operation What is Inter-VLAN routing?</vt:lpstr>
      <vt:lpstr>Inter-VLAN Routing Operation Legacy Inter-VLAN Routing</vt:lpstr>
      <vt:lpstr>Inter-VLAN Routing Operation Router-on-a-Stick Inter-VLAN Routing</vt:lpstr>
      <vt:lpstr>Inter-VLAN Routing Operation Multilayer Switch Inter-VLAN Routing</vt:lpstr>
      <vt:lpstr>Configure Legacy Inter-VLAN Routing Preparation</vt:lpstr>
      <vt:lpstr>Configure Legacy Inter-VLAN Routing Preparation (cont.)</vt:lpstr>
      <vt:lpstr>Configure Legacy Inter-VLAN Routing Switch Configuration</vt:lpstr>
      <vt:lpstr>Configure Legacy Inter-VLAN Routing Router Interface Configuration</vt:lpstr>
      <vt:lpstr>Configure Router-on-a-Stick Preparation</vt:lpstr>
      <vt:lpstr>Configure Router-on-a-Stick Switch Configuration</vt:lpstr>
      <vt:lpstr>Configure Router-on-a-Stick Router Subinterface Configuration</vt:lpstr>
      <vt:lpstr>Configure Router-on-a-Stick Verifying Subinterfaces</vt:lpstr>
      <vt:lpstr>Configure Router-on-a-Stick Verifying Subinterfaces (cont.)</vt:lpstr>
      <vt:lpstr>PowerPoint Presentation</vt:lpstr>
      <vt:lpstr>6.2 Troubleshoot Inter-VLAN Routing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5.3 Layer 3 Switching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5: Summary</vt:lpstr>
      <vt:lpstr>Chapter 5: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1240</cp:revision>
  <cp:lastPrinted>1999-01-27T00:54:54Z</cp:lastPrinted>
  <dcterms:created xsi:type="dcterms:W3CDTF">2006-10-23T15:07:30Z</dcterms:created>
  <dcterms:modified xsi:type="dcterms:W3CDTF">2013-10-22T19:06:19Z</dcterms:modified>
</cp:coreProperties>
</file>