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8"/>
  </p:notesMasterIdLst>
  <p:handoutMasterIdLst>
    <p:handoutMasterId r:id="rId39"/>
  </p:handoutMasterIdLst>
  <p:sldIdLst>
    <p:sldId id="500" r:id="rId3"/>
    <p:sldId id="541" r:id="rId4"/>
    <p:sldId id="782" r:id="rId5"/>
    <p:sldId id="826" r:id="rId6"/>
    <p:sldId id="785" r:id="rId7"/>
    <p:sldId id="787" r:id="rId8"/>
    <p:sldId id="786" r:id="rId9"/>
    <p:sldId id="788" r:id="rId10"/>
    <p:sldId id="789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27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4" r:id="rId36"/>
    <p:sldId id="815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78203" autoAdjust="0"/>
  </p:normalViewPr>
  <p:slideViewPr>
    <p:cSldViewPr snapToGrid="0">
      <p:cViewPr varScale="1">
        <p:scale>
          <a:sx n="56" d="100"/>
          <a:sy n="56" d="100"/>
        </p:scale>
        <p:origin x="20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/>
              <a:t>Chapter 11: </a:t>
            </a:r>
            <a:r>
              <a:rPr lang="en-US" sz="1400" b="1" dirty="0"/>
              <a:t>Network Address Translation for IPv4</a:t>
            </a:r>
            <a:endParaRPr lang="en-GB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11.1.1.4 </a:t>
            </a:r>
            <a:r>
              <a:rPr lang="en-US" b="1" dirty="0">
                <a:ea typeface="ＭＳ Ｐゴシック" pitchFamily="34" charset="-128"/>
              </a:rPr>
              <a:t>NAT</a:t>
            </a:r>
            <a:r>
              <a:rPr lang="en-US" b="1" baseline="0" dirty="0">
                <a:ea typeface="ＭＳ Ｐゴシック" pitchFamily="34" charset="-128"/>
              </a:rPr>
              <a:t> Terminology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11.1.2.1 </a:t>
            </a:r>
            <a:r>
              <a:rPr lang="en-US" b="1" dirty="0">
                <a:ea typeface="ＭＳ Ｐゴシック" pitchFamily="34" charset="-128"/>
              </a:rPr>
              <a:t>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11.1.2.1 </a:t>
            </a:r>
            <a:r>
              <a:rPr lang="en-US" b="1" dirty="0">
                <a:ea typeface="ＭＳ Ｐゴシック" pitchFamily="34" charset="-128"/>
              </a:rPr>
              <a:t>Static NAT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11.1.2.2 </a:t>
            </a:r>
            <a:r>
              <a:rPr lang="en-US" b="1" dirty="0">
                <a:ea typeface="ＭＳ Ｐゴシック" pitchFamily="34" charset="-128"/>
              </a:rPr>
              <a:t>Dynamic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11.1.2.2 </a:t>
            </a:r>
            <a:r>
              <a:rPr lang="en-US" b="1" dirty="0">
                <a:ea typeface="ＭＳ Ｐゴシック" pitchFamily="34" charset="-128"/>
              </a:rPr>
              <a:t>Dynamic NAT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11.1.2.3 </a:t>
            </a:r>
            <a:r>
              <a:rPr lang="en-US" b="1" dirty="0">
                <a:ea typeface="ＭＳ Ｐゴシック" pitchFamily="34" charset="-128"/>
              </a:rPr>
              <a:t>Port Address Translation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11.1.2.5 </a:t>
            </a:r>
            <a:r>
              <a:rPr lang="en-US" b="1" dirty="0">
                <a:ea typeface="ＭＳ Ｐゴシック" pitchFamily="34" charset="-128"/>
              </a:rPr>
              <a:t>Comparing NAT and PAT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11.1.3.1 </a:t>
            </a:r>
            <a:r>
              <a:rPr lang="en-US" sz="1200" b="1" dirty="0">
                <a:ea typeface="ＭＳ Ｐゴシック" pitchFamily="34" charset="-128"/>
              </a:rPr>
              <a:t>Benefits of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11.1.3.2 </a:t>
            </a:r>
            <a:r>
              <a:rPr lang="en-US" b="1" dirty="0">
                <a:ea typeface="ＭＳ Ｐゴシック" pitchFamily="34" charset="-128"/>
              </a:rPr>
              <a:t>Disadvantages of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 Configuring NAT</a:t>
            </a:r>
            <a:endParaRPr lang="en-GB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11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11.2.1.2 </a:t>
            </a:r>
            <a:r>
              <a:rPr lang="en-US" b="1" dirty="0">
                <a:ea typeface="ＭＳ Ｐゴシック" pitchFamily="34" charset="-128"/>
              </a:rPr>
              <a:t>Analyzing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11.2.2.1 </a:t>
            </a:r>
            <a:r>
              <a:rPr lang="en-US" b="1" dirty="0">
                <a:ea typeface="ＭＳ Ｐゴシック" pitchFamily="34" charset="-128"/>
              </a:rPr>
              <a:t>Dynamic NAT Operation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11.2.2.2 </a:t>
            </a:r>
            <a:r>
              <a:rPr lang="en-US" b="1" dirty="0">
                <a:ea typeface="ＭＳ Ｐゴシック" pitchFamily="34" charset="-128"/>
              </a:rPr>
              <a:t>Configuring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11</a:t>
            </a:r>
            <a:r>
              <a:rPr lang="en-US" b="1" baseline="0" dirty="0"/>
              <a:t> Objectives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11.2.3.1 </a:t>
            </a:r>
            <a:r>
              <a:rPr lang="en-US" b="1" dirty="0">
                <a:ea typeface="ＭＳ Ｐゴシック" pitchFamily="34" charset="-128"/>
              </a:rPr>
              <a:t>Configuring PAT: Address Pool</a:t>
            </a:r>
            <a:endParaRPr lang="en-US" b="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11.2.3.2 </a:t>
            </a:r>
            <a:r>
              <a:rPr lang="en-US" b="1" dirty="0">
                <a:ea typeface="ＭＳ Ｐゴシック" pitchFamily="34" charset="-128"/>
              </a:rPr>
              <a:t>Configuring PAT: Single Address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11.2.3.3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11.2.3.3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11.2.3.4 </a:t>
            </a:r>
            <a:r>
              <a:rPr lang="en-US" b="1" dirty="0">
                <a:ea typeface="ＭＳ Ｐゴシック" pitchFamily="34" charset="-128"/>
              </a:rPr>
              <a:t>Verifying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</a:t>
            </a:r>
            <a:r>
              <a:rPr lang="en-US" b="1" baseline="0" dirty="0"/>
              <a:t> NAT Operation</a:t>
            </a:r>
            <a:endParaRPr lang="en-GB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 NAT?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</a:t>
            </a:r>
            <a:r>
              <a:rPr lang="en-US" b="1" baseline="0" dirty="0">
                <a:ea typeface="ＭＳ Ｐゴシック" pitchFamily="34" charset="-128"/>
              </a:rPr>
              <a:t> NAT?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11.1.1.3 </a:t>
            </a:r>
            <a:r>
              <a:rPr lang="en-US" b="1" dirty="0">
                <a:ea typeface="ＭＳ Ｐゴシック" pitchFamily="34" charset="-128"/>
              </a:rPr>
              <a:t>NAT Terminology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80010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/>
              <a:t>Chapter 11: Network Address Translation for IPv4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/>
              <a:t>Routing &amp; Switching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2720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 (cont.)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77" y="1479992"/>
            <a:ext cx="6848475" cy="48196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58667"/>
            <a:ext cx="8227105" cy="4487862"/>
          </a:xfrm>
        </p:spPr>
        <p:txBody>
          <a:bodyPr/>
          <a:lstStyle/>
          <a:p>
            <a:r>
              <a:rPr lang="en-US" sz="2000" dirty="0"/>
              <a:t>Static NAT uses a one-to-one mapping of local and global addresses.</a:t>
            </a:r>
          </a:p>
          <a:p>
            <a:r>
              <a:rPr lang="en-US" sz="2000" dirty="0"/>
              <a:t>These mappings are configured by the network administrator and remain constant.</a:t>
            </a:r>
          </a:p>
          <a:p>
            <a:r>
              <a:rPr lang="en-US" sz="2000" dirty="0"/>
              <a:t>Static NAT is particularly useful when servers hosted in the inside network must be accessible from the outside network.</a:t>
            </a:r>
          </a:p>
          <a:p>
            <a:r>
              <a:rPr lang="en-US" sz="2000" dirty="0"/>
              <a:t>A network administrator can SSH to a server in the inside network by pointing the SSH client to the proper inside global address.</a:t>
            </a:r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5496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 (cont.)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45019"/>
            <a:ext cx="8227105" cy="4487862"/>
          </a:xfrm>
        </p:spPr>
        <p:txBody>
          <a:bodyPr/>
          <a:lstStyle/>
          <a:p>
            <a:r>
              <a:rPr lang="en-US" sz="2000" dirty="0"/>
              <a:t>Dynamic NAT uses a pool of public addresses and assigns them on a first-come, first-served basis.</a:t>
            </a:r>
          </a:p>
          <a:p>
            <a:r>
              <a:rPr lang="en-US" sz="2000" dirty="0"/>
              <a:t>When an inside device requests access to an outside network, dynamic NAT assigns an available public IPv4 address from the pool.</a:t>
            </a:r>
          </a:p>
          <a:p>
            <a:r>
              <a:rPr lang="en-US" sz="2000" dirty="0"/>
              <a:t>Dynamic NAT requires that enough public addresses are available to satisfy the total number of simultaneous user sessions.</a:t>
            </a:r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470197"/>
            <a:ext cx="6029235" cy="51223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72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(cont.)</a:t>
            </a: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1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Address Translation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18945" y="1390427"/>
            <a:ext cx="8161032" cy="4487862"/>
          </a:xfrm>
        </p:spPr>
        <p:txBody>
          <a:bodyPr/>
          <a:lstStyle/>
          <a:p>
            <a:r>
              <a:rPr lang="en-US" sz="2000" dirty="0"/>
              <a:t>Port Address Translation (PAT) maps multiple private IPv4 addresses to a single public IPv4 address or a few addresses.</a:t>
            </a:r>
          </a:p>
          <a:p>
            <a:r>
              <a:rPr lang="en-US" sz="2000" dirty="0"/>
              <a:t>PAT uses the pair source port and source IP address to keep track of what traffic belongs to what internal client.</a:t>
            </a:r>
          </a:p>
          <a:p>
            <a:r>
              <a:rPr lang="en-US" sz="2000" dirty="0"/>
              <a:t>PAT is also known as NAT overload.</a:t>
            </a:r>
          </a:p>
          <a:p>
            <a:r>
              <a:rPr lang="en-US" sz="2000" dirty="0"/>
              <a:t>By also using the port number, PAT forwards the response packets to the correct internal device.</a:t>
            </a:r>
          </a:p>
          <a:p>
            <a:r>
              <a:rPr lang="en-US" sz="2000" dirty="0"/>
              <a:t>The PAT process also validates that the incoming packets were requested, thus adding a degree of security to the session.</a:t>
            </a:r>
          </a:p>
        </p:txBody>
      </p:sp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Comparing NAT and PAT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78000" y="1472313"/>
            <a:ext cx="8227105" cy="4487862"/>
          </a:xfrm>
        </p:spPr>
        <p:txBody>
          <a:bodyPr/>
          <a:lstStyle/>
          <a:p>
            <a:r>
              <a:rPr lang="en-US" sz="2000" dirty="0"/>
              <a:t>NAT translates IPv4 addresses on a 1:1 basis between private IPv4 addresses and public IPv4 addresses.</a:t>
            </a:r>
          </a:p>
          <a:p>
            <a:r>
              <a:rPr lang="en-US" sz="2000" dirty="0"/>
              <a:t>PAT modifies both the address and the port number.</a:t>
            </a:r>
          </a:p>
          <a:p>
            <a:r>
              <a:rPr lang="en-US" sz="2000" dirty="0"/>
              <a:t>NAT forwards incoming packets to their inside destination by referring to the incoming source IPv4 address provided by the host on the public network.</a:t>
            </a:r>
          </a:p>
          <a:p>
            <a:r>
              <a:rPr lang="en-US" sz="2000" dirty="0"/>
              <a:t>With PAT, there is generally only one or a very few publicly exposed IPv4 addresses.</a:t>
            </a:r>
          </a:p>
          <a:p>
            <a:r>
              <a:rPr lang="en-US" sz="2000" dirty="0"/>
              <a:t>PAT is able to translate protocols that do not use port numbers, such as ICMP; each one of these protocols is supported differently by PAT.</a:t>
            </a:r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Benefits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Benefits of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7056" y="1510985"/>
            <a:ext cx="8227105" cy="4487862"/>
          </a:xfrm>
        </p:spPr>
        <p:txBody>
          <a:bodyPr/>
          <a:lstStyle/>
          <a:p>
            <a:r>
              <a:rPr lang="en-US" sz="2000" dirty="0"/>
              <a:t>Conserves the legally registered addressing scheme</a:t>
            </a:r>
          </a:p>
          <a:p>
            <a:r>
              <a:rPr lang="pt-BR" sz="2000" dirty="0"/>
              <a:t>Increases the flexibility of connections to the public network</a:t>
            </a:r>
          </a:p>
          <a:p>
            <a:r>
              <a:rPr lang="pt-BR" sz="2000" dirty="0"/>
              <a:t>Provides consistency for internal network addressing schemes</a:t>
            </a:r>
          </a:p>
          <a:p>
            <a:r>
              <a:rPr lang="pt-BR" sz="2000" dirty="0"/>
              <a:t>Provides network security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Benefits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Disadvantages of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2465" y="1551929"/>
            <a:ext cx="8227105" cy="4487862"/>
          </a:xfrm>
        </p:spPr>
        <p:txBody>
          <a:bodyPr/>
          <a:lstStyle/>
          <a:p>
            <a:r>
              <a:rPr lang="en-US" sz="2000" dirty="0"/>
              <a:t>Performance is degraded</a:t>
            </a:r>
          </a:p>
          <a:p>
            <a:r>
              <a:rPr lang="pt-BR" sz="2000" dirty="0"/>
              <a:t>End-to-end functionality is degraded</a:t>
            </a:r>
          </a:p>
          <a:p>
            <a:r>
              <a:rPr lang="pt-BR" sz="2000" dirty="0"/>
              <a:t>End-to-end IP traceability is lost</a:t>
            </a:r>
          </a:p>
          <a:p>
            <a:r>
              <a:rPr lang="pt-BR" sz="2000" dirty="0"/>
              <a:t>Tunneling is more complicated</a:t>
            </a:r>
          </a:p>
          <a:p>
            <a:r>
              <a:rPr lang="pt-BR" sz="2000" dirty="0"/>
              <a:t>Initiating TCP connections can be disrupted</a:t>
            </a:r>
          </a:p>
        </p:txBody>
      </p:sp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11.2 Configuring NAT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15" y="43912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8615" y="1487606"/>
            <a:ext cx="8360273" cy="4551244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11.2 Configuring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11.3 Troubleshooting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11.4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70113" y="1567542"/>
            <a:ext cx="7917543" cy="3897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basic tasks to perform when configuring static NAT translations:</a:t>
            </a:r>
          </a:p>
          <a:p>
            <a:r>
              <a:rPr lang="en-US" dirty="0"/>
              <a:t>Create the mapping between the inside local and outside local addresses.</a:t>
            </a:r>
          </a:p>
          <a:p>
            <a:r>
              <a:rPr lang="en-US" dirty="0"/>
              <a:t>Define which interfaces belong to the inside network and which belong to the outside network.</a:t>
            </a:r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5130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9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772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0909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 (cont.)</a:t>
            </a: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sz="2000" dirty="0"/>
              <a:t>The pool of public IPv4 addresses (inside global address pool) is available to any device on the inside network on a first-come, first-served basis.</a:t>
            </a:r>
          </a:p>
          <a:p>
            <a:r>
              <a:rPr lang="en-US" sz="2000" dirty="0"/>
              <a:t>With dynamic NAT, a single inside address is translated to a single outside address.</a:t>
            </a:r>
          </a:p>
          <a:p>
            <a:r>
              <a:rPr lang="en-US" sz="2000" dirty="0"/>
              <a:t>The pool must be large enough to accommodate all inside devices.</a:t>
            </a:r>
          </a:p>
          <a:p>
            <a:r>
              <a:rPr lang="en-US" sz="2000" dirty="0"/>
              <a:t>A device is unable to communicate to any external networks if no addresses are available in the pool.</a:t>
            </a:r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743" y="44085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86" y="1667869"/>
            <a:ext cx="6922450" cy="4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5" y="1518527"/>
            <a:ext cx="5597715" cy="479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68" y="1466365"/>
            <a:ext cx="5594231" cy="476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11: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786" y="1405719"/>
            <a:ext cx="8195220" cy="4462012"/>
          </a:xfrm>
        </p:spPr>
        <p:txBody>
          <a:bodyPr/>
          <a:lstStyle/>
          <a:p>
            <a:r>
              <a:rPr lang="en-US" sz="2000" dirty="0"/>
              <a:t>Describe NAT characteristics.</a:t>
            </a:r>
          </a:p>
          <a:p>
            <a:r>
              <a:rPr lang="en-US" sz="2000" dirty="0"/>
              <a:t>Describe the benefits and drawbacks of NAT.</a:t>
            </a:r>
          </a:p>
          <a:p>
            <a:r>
              <a:rPr lang="en-US" sz="2000" dirty="0"/>
              <a:t>Configure static NAT using the CLI.</a:t>
            </a:r>
          </a:p>
          <a:p>
            <a:r>
              <a:rPr lang="en-US" sz="2000" dirty="0"/>
              <a:t>Configure dynamic NAT using the CLI.</a:t>
            </a:r>
          </a:p>
          <a:p>
            <a:r>
              <a:rPr lang="en-US" sz="2000" dirty="0"/>
              <a:t>Configure PAT using the CLI.</a:t>
            </a:r>
          </a:p>
          <a:p>
            <a:r>
              <a:rPr lang="en-US" sz="2000" dirty="0"/>
              <a:t>Configure port forwarding using the CLI.</a:t>
            </a:r>
          </a:p>
          <a:p>
            <a:r>
              <a:rPr lang="en-US" sz="2000" dirty="0"/>
              <a:t>Configure NAT64.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000" dirty="0"/>
              <a:t> commands to verify NAT operation.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7" y="57467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549351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3228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3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2" y="1637000"/>
            <a:ext cx="6878460" cy="42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6" y="52817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3133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PAT Translations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11.1 </a:t>
            </a:r>
            <a:r>
              <a:rPr lang="en-US" sz="2400" dirty="0">
                <a:ea typeface="ＭＳ Ｐゴシック" pitchFamily="34" charset="-128"/>
              </a:rPr>
              <a:t>NAT Operation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r>
              <a:rPr lang="en-US" sz="2000" dirty="0"/>
              <a:t>IPv4 address space is not big enough to uniquely address all the devices that must be connected to the Internet.</a:t>
            </a:r>
          </a:p>
          <a:p>
            <a:r>
              <a:rPr lang="en-US" sz="2000" dirty="0"/>
              <a:t>Network private addresses are described in RFC 1918 and are to designed to be used within an organization or site only.</a:t>
            </a:r>
          </a:p>
          <a:p>
            <a:r>
              <a:rPr lang="en-US" sz="2000" dirty="0"/>
              <a:t>Private addresses are not routed by Internet routers while public addresses are.</a:t>
            </a:r>
          </a:p>
          <a:p>
            <a:r>
              <a:rPr lang="en-US" sz="2000" dirty="0"/>
              <a:t>Private addresses can alleviate IPv4 scarcity, but because they aren’t routed by Internet devices, they first need to be translated.</a:t>
            </a:r>
          </a:p>
          <a:p>
            <a:r>
              <a:rPr lang="en-US" sz="2000" dirty="0"/>
              <a:t>NAT is process used to perform such translation.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53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6" y="1514924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7" y="3191324"/>
            <a:ext cx="8827535" cy="30819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What is NAT?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187191" cy="5067523"/>
          </a:xfrm>
        </p:spPr>
        <p:txBody>
          <a:bodyPr/>
          <a:lstStyle/>
          <a:p>
            <a:r>
              <a:rPr lang="en-US" sz="2000" dirty="0"/>
              <a:t>NAT is a process used to translate network addresses.</a:t>
            </a:r>
          </a:p>
          <a:p>
            <a:r>
              <a:rPr lang="en-US" sz="2000" dirty="0"/>
              <a:t>NAT’s primary use is to conserve public IPv4 addresses.</a:t>
            </a:r>
          </a:p>
          <a:p>
            <a:r>
              <a:rPr lang="en-US" sz="2000" dirty="0"/>
              <a:t>NAT is usually implemented at border network devices, such as firewalls or routers.</a:t>
            </a:r>
          </a:p>
          <a:p>
            <a:r>
              <a:rPr lang="en-US" sz="2000" dirty="0"/>
              <a:t>NAT allows the networks to use private addresses internally, only translating to public addresses when needed.</a:t>
            </a:r>
          </a:p>
          <a:p>
            <a:r>
              <a:rPr lang="en-US" sz="2000" dirty="0"/>
              <a:t>Devices within the organization can be assigned private addresses and operate with locally unique addresses.</a:t>
            </a:r>
          </a:p>
          <a:p>
            <a:r>
              <a:rPr lang="en-US" sz="2000" dirty="0"/>
              <a:t>When traffic must be sent or received to or from other organizations or the Internet, the border router translates the addresses to a public and globally unique address.</a:t>
            </a:r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7" y="42639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What is NAT?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35" y="1727714"/>
            <a:ext cx="6342069" cy="4580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09" y="1691396"/>
            <a:ext cx="4818820" cy="319449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900" y="1554919"/>
            <a:ext cx="3725509" cy="4108903"/>
          </a:xfrm>
        </p:spPr>
        <p:txBody>
          <a:bodyPr/>
          <a:lstStyle/>
          <a:p>
            <a:r>
              <a:rPr lang="en-US" sz="2000" dirty="0"/>
              <a:t>Inside network is the set of devices using private addresses</a:t>
            </a:r>
          </a:p>
          <a:p>
            <a:r>
              <a:rPr lang="en-US" sz="2000" dirty="0"/>
              <a:t>Outside network refers to all other networks</a:t>
            </a:r>
          </a:p>
          <a:p>
            <a:r>
              <a:rPr lang="en-US" sz="2000" dirty="0"/>
              <a:t>NAT includes four types of addresses: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18313</TotalTime>
  <Pages>28</Pages>
  <Words>1060</Words>
  <Application>Microsoft Office PowerPoint</Application>
  <PresentationFormat>On-screen Show (4:3)</PresentationFormat>
  <Paragraphs>171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Chapter 11: Network Address Translation for IPv4</vt:lpstr>
      <vt:lpstr>Chapter 11</vt:lpstr>
      <vt:lpstr>Chapter 11: Objectives</vt:lpstr>
      <vt:lpstr>11.1 NAT Operation</vt:lpstr>
      <vt:lpstr>NAT Characteristics IPv4 Private Address Space</vt:lpstr>
      <vt:lpstr>NAT Characteristics IPv4 Private Address Space</vt:lpstr>
      <vt:lpstr>NAT Characteristics What is NAT?</vt:lpstr>
      <vt:lpstr>NAT Characteristics What is NAT? (cont.)</vt:lpstr>
      <vt:lpstr>NAT Characteristics NAT Terminology</vt:lpstr>
      <vt:lpstr>NAT Characteristics NAT Terminology (cont.)</vt:lpstr>
      <vt:lpstr>Types of NAT Static NAT</vt:lpstr>
      <vt:lpstr>Types of NAT Static NAT (cont.)</vt:lpstr>
      <vt:lpstr>Types of NAT Dynamic NAT</vt:lpstr>
      <vt:lpstr>Types of NAT Dynamic NAT (cont.)</vt:lpstr>
      <vt:lpstr>Types of NAT Port Address Translation</vt:lpstr>
      <vt:lpstr>Types of NAT Comparing NAT and PAT</vt:lpstr>
      <vt:lpstr>Benefits of NAT Benefits of NAT</vt:lpstr>
      <vt:lpstr>Benefits of NAT Disadvantages of NAT</vt:lpstr>
      <vt:lpstr>11.2 Configuring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 (cont.)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PAT Configuring PAT: Address Pool</vt:lpstr>
      <vt:lpstr>Configuring PAT Configuring PAT: Single Address</vt:lpstr>
      <vt:lpstr>Configuring PAT Analyzing PAT</vt:lpstr>
      <vt:lpstr>Configuring PAT Analyzing PAT</vt:lpstr>
      <vt:lpstr>Configuring PAT Verifying PAT Translations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Farhan A Siddiqui</cp:lastModifiedBy>
  <cp:revision>1244</cp:revision>
  <cp:lastPrinted>1999-01-27T00:54:54Z</cp:lastPrinted>
  <dcterms:created xsi:type="dcterms:W3CDTF">2006-10-23T15:07:30Z</dcterms:created>
  <dcterms:modified xsi:type="dcterms:W3CDTF">2017-10-04T06:55:56Z</dcterms:modified>
</cp:coreProperties>
</file>