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84" r:id="rId8"/>
    <p:sldId id="285" r:id="rId9"/>
    <p:sldId id="262" r:id="rId10"/>
    <p:sldId id="263" r:id="rId11"/>
    <p:sldId id="264" r:id="rId12"/>
    <p:sldId id="268" r:id="rId13"/>
    <p:sldId id="269" r:id="rId14"/>
    <p:sldId id="270" r:id="rId15"/>
    <p:sldId id="271" r:id="rId16"/>
    <p:sldId id="281" r:id="rId17"/>
    <p:sldId id="282" r:id="rId18"/>
    <p:sldId id="283" r:id="rId19"/>
    <p:sldId id="277" r:id="rId20"/>
    <p:sldId id="278" r:id="rId21"/>
    <p:sldId id="279" r:id="rId22"/>
    <p:sldId id="275" r:id="rId23"/>
    <p:sldId id="276" r:id="rId24"/>
    <p:sldId id="280" r:id="rId25"/>
    <p:sldId id="272" r:id="rId26"/>
    <p:sldId id="273" r:id="rId27"/>
    <p:sldId id="286"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p:scale>
          <a:sx n="90" d="100"/>
          <a:sy n="90" d="100"/>
        </p:scale>
        <p:origin x="-822" y="8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3B77A2-EF7A-4CFC-9F18-4FA3AE9A9642}" type="datetimeFigureOut">
              <a:rPr lang="en-US" smtClean="0"/>
              <a:pPr/>
              <a:t>6/18/2021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AC1B37A-5BC2-4299-A427-7A619A58F7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C1B37A-5BC2-4299-A427-7A619A58F75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C1B37A-5BC2-4299-A427-7A619A58F75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C1B37A-5BC2-4299-A427-7A619A58F75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C1B37A-5BC2-4299-A427-7A619A58F75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63B77A2-EF7A-4CFC-9F18-4FA3AE9A9642}" type="datetimeFigureOut">
              <a:rPr lang="en-US" smtClean="0"/>
              <a:pPr/>
              <a:t>6/18/2021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63B77A2-EF7A-4CFC-9F18-4FA3AE9A9642}" type="datetimeFigureOut">
              <a:rPr lang="en-US" smtClean="0"/>
              <a:pPr/>
              <a:t>6/18/2021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C1B37A-5BC2-4299-A427-7A619A58F7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63B77A2-EF7A-4CFC-9F18-4FA3AE9A9642}" type="datetimeFigureOut">
              <a:rPr lang="en-US" smtClean="0"/>
              <a:pPr/>
              <a:t>6/18/2021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AC1B37A-5BC2-4299-A427-7A619A58F75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63B77A2-EF7A-4CFC-9F18-4FA3AE9A9642}" type="datetimeFigureOut">
              <a:rPr lang="en-US" smtClean="0"/>
              <a:pPr/>
              <a:t>6/18/2021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AC1B37A-5BC2-4299-A427-7A619A58F7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ijarcce.com/wp-content/uploads/2021/06/IJARCCE.2021.105135.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sz="4400"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PREDICTION OF CROP YIELD AND COST ESTIMATION DETECTION USING MACHINE LEARNING</a:t>
            </a:r>
            <a:r>
              <a:rPr lang="en-US"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r>
            <a:br>
              <a:rPr lang="en-US" dirty="0"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br>
            <a:endParaRPr lang="en-US" dirty="0">
              <a:solidFill>
                <a:schemeClr val="tx2">
                  <a:lumMod val="50000"/>
                </a:schemeClr>
              </a:solidFill>
            </a:endParaRPr>
          </a:p>
        </p:txBody>
      </p:sp>
      <p:sp>
        <p:nvSpPr>
          <p:cNvPr id="3" name="Subtitle 2"/>
          <p:cNvSpPr>
            <a:spLocks noGrp="1"/>
          </p:cNvSpPr>
          <p:nvPr>
            <p:ph type="subTitle" idx="1"/>
          </p:nvPr>
        </p:nvSpPr>
        <p:spPr>
          <a:xfrm>
            <a:off x="685800" y="3611607"/>
            <a:ext cx="4386266" cy="1199704"/>
          </a:xfrm>
        </p:spPr>
        <p:txBody>
          <a:bodyPr>
            <a:normAutofit fontScale="85000" lnSpcReduction="10000"/>
          </a:bodyPr>
          <a:lstStyle/>
          <a:p>
            <a:pPr marR="0" lvl="0" algn="l">
              <a:spcBef>
                <a:spcPts val="0"/>
              </a:spcBef>
              <a:buClrTx/>
              <a:buSzTx/>
            </a:pPr>
            <a:r>
              <a:rPr lang="en-IN" sz="1800" b="1" kern="0" dirty="0" smtClean="0">
                <a:solidFill>
                  <a:srgbClr val="000000"/>
                </a:solidFill>
                <a:latin typeface="Times New Roman" pitchFamily="18" charset="0"/>
                <a:cs typeface="Times New Roman" pitchFamily="18" charset="0"/>
              </a:rPr>
              <a:t>TEAM MEMBERS:</a:t>
            </a:r>
          </a:p>
          <a:p>
            <a:pPr marR="0" lvl="0" algn="l">
              <a:spcBef>
                <a:spcPts val="0"/>
              </a:spcBef>
              <a:buClrTx/>
              <a:buSzTx/>
            </a:pPr>
            <a:endParaRPr lang="en-IN" sz="1800" b="1" kern="0" dirty="0" smtClean="0">
              <a:solidFill>
                <a:srgbClr val="000000"/>
              </a:solidFill>
              <a:latin typeface="Times New Roman" pitchFamily="18" charset="0"/>
              <a:cs typeface="Times New Roman" pitchFamily="18" charset="0"/>
            </a:endParaRPr>
          </a:p>
          <a:p>
            <a:pPr marR="0" lvl="0" algn="l">
              <a:spcBef>
                <a:spcPts val="0"/>
              </a:spcBef>
              <a:buClrTx/>
              <a:buSzTx/>
            </a:pPr>
            <a:r>
              <a:rPr lang="en-IN" sz="1800" b="1" kern="0" dirty="0" smtClean="0">
                <a:solidFill>
                  <a:srgbClr val="000000"/>
                </a:solidFill>
                <a:latin typeface="Times New Roman" pitchFamily="18" charset="0"/>
                <a:cs typeface="Times New Roman" pitchFamily="18" charset="0"/>
              </a:rPr>
              <a:t>MUKIL CHOKALINGAM M	(211417104154)</a:t>
            </a:r>
          </a:p>
          <a:p>
            <a:pPr marR="0" lvl="0" algn="l">
              <a:spcBef>
                <a:spcPts val="0"/>
              </a:spcBef>
              <a:buClrTx/>
              <a:buSzTx/>
            </a:pPr>
            <a:r>
              <a:rPr lang="en-IN" sz="1800" b="1" kern="0" dirty="0" smtClean="0">
                <a:solidFill>
                  <a:srgbClr val="000000"/>
                </a:solidFill>
                <a:latin typeface="Times New Roman" pitchFamily="18" charset="0"/>
                <a:cs typeface="Times New Roman" pitchFamily="18" charset="0"/>
              </a:rPr>
              <a:t>NAVEEN  PR	                    (211417104164)</a:t>
            </a:r>
          </a:p>
          <a:p>
            <a:pPr marR="0" lvl="0" algn="l">
              <a:spcBef>
                <a:spcPts val="0"/>
              </a:spcBef>
              <a:buClrTx/>
              <a:buSzTx/>
            </a:pPr>
            <a:r>
              <a:rPr lang="en-IN" sz="1800" b="1" kern="0" dirty="0" smtClean="0">
                <a:solidFill>
                  <a:srgbClr val="000000"/>
                </a:solidFill>
                <a:latin typeface="Times New Roman" pitchFamily="18" charset="0"/>
                <a:cs typeface="Times New Roman" pitchFamily="18" charset="0"/>
              </a:rPr>
              <a:t>NAVEEN NARAYAN M                (211417104162)</a:t>
            </a:r>
            <a:endParaRPr lang="en-US" sz="1800" b="1" kern="0" dirty="0" smtClean="0">
              <a:solidFill>
                <a:srgbClr val="000000"/>
              </a:solidFill>
              <a:latin typeface="Times New Roman" pitchFamily="18" charset="0"/>
              <a:cs typeface="Times New Roman" pitchFamily="18" charset="0"/>
            </a:endParaRPr>
          </a:p>
          <a:p>
            <a:pPr algn="l"/>
            <a:endParaRPr lang="en-US" dirty="0"/>
          </a:p>
        </p:txBody>
      </p:sp>
      <p:sp>
        <p:nvSpPr>
          <p:cNvPr id="4" name="TextBox 3"/>
          <p:cNvSpPr txBox="1"/>
          <p:nvPr/>
        </p:nvSpPr>
        <p:spPr>
          <a:xfrm>
            <a:off x="5643570" y="3571876"/>
            <a:ext cx="3357586" cy="1400383"/>
          </a:xfrm>
          <a:prstGeom prst="rect">
            <a:avLst/>
          </a:prstGeom>
          <a:noFill/>
        </p:spPr>
        <p:txBody>
          <a:bodyPr wrap="square" rtlCol="0">
            <a:spAutoFit/>
          </a:bodyPr>
          <a:lstStyle/>
          <a:p>
            <a:r>
              <a:rPr lang="en-IN" sz="1700" b="1" dirty="0" smtClean="0">
                <a:latin typeface="Times New Roman" pitchFamily="18" charset="0"/>
                <a:cs typeface="Times New Roman" pitchFamily="18" charset="0"/>
              </a:rPr>
              <a:t>PROJECT GUIDE:</a:t>
            </a:r>
          </a:p>
          <a:p>
            <a:endParaRPr lang="en-IN" sz="1700" b="1" dirty="0" smtClean="0">
              <a:latin typeface="Times New Roman" pitchFamily="18" charset="0"/>
              <a:cs typeface="Times New Roman" pitchFamily="18" charset="0"/>
            </a:endParaRPr>
          </a:p>
          <a:p>
            <a:r>
              <a:rPr lang="en-IN" sz="1700" b="1" dirty="0" smtClean="0">
                <a:latin typeface="Times New Roman" pitchFamily="18" charset="0"/>
                <a:cs typeface="Times New Roman" pitchFamily="18" charset="0"/>
              </a:rPr>
              <a:t>	Mr. KAJENDRAN K</a:t>
            </a:r>
          </a:p>
          <a:p>
            <a:r>
              <a:rPr lang="en-IN" sz="1700" b="1" dirty="0" smtClean="0">
                <a:latin typeface="Times New Roman" pitchFamily="18" charset="0"/>
                <a:cs typeface="Times New Roman" pitchFamily="18" charset="0"/>
              </a:rPr>
              <a:t>		</a:t>
            </a:r>
            <a:r>
              <a:rPr lang="en-US" sz="1600" b="1" dirty="0" smtClean="0"/>
              <a:t>M.C.A., M.E.,</a:t>
            </a:r>
            <a:endParaRPr lang="en-US" sz="1700" b="1" dirty="0" smtClean="0">
              <a:latin typeface="Times New Roman" pitchFamily="18" charset="0"/>
              <a:cs typeface="Times New Roman" pitchFamily="18" charset="0"/>
            </a:endParaRPr>
          </a:p>
          <a:p>
            <a:endParaRPr lang="en-US" sz="1700" dirty="0"/>
          </a:p>
        </p:txBody>
      </p:sp>
      <p:sp>
        <p:nvSpPr>
          <p:cNvPr id="5" name="TextBox 4"/>
          <p:cNvSpPr txBox="1"/>
          <p:nvPr/>
        </p:nvSpPr>
        <p:spPr>
          <a:xfrm>
            <a:off x="4648200" y="5638800"/>
            <a:ext cx="330540" cy="369332"/>
          </a:xfrm>
          <a:prstGeom prst="rect">
            <a:avLst/>
          </a:prstGeom>
          <a:noFill/>
        </p:spPr>
        <p:txBody>
          <a:bodyPr wrap="none" rtlCol="0">
            <a:spAutoFit/>
          </a:bodyPr>
          <a:lstStyle/>
          <a:p>
            <a:r>
              <a:rPr lang="en-IN" dirty="0" smtClean="0"/>
              <a:t>1</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0"/>
            <a:ext cx="8229600" cy="1143000"/>
          </a:xfrm>
        </p:spPr>
        <p:txBody>
          <a:bodyPr>
            <a:normAutofit/>
          </a:bodyPr>
          <a:lstStyle/>
          <a:p>
            <a:r>
              <a:rPr lang="en-IN" sz="3200" dirty="0" smtClean="0">
                <a:latin typeface="Times New Roman" pitchFamily="18" charset="0"/>
                <a:cs typeface="Times New Roman" pitchFamily="18" charset="0"/>
              </a:rPr>
              <a:t>SYSTEM ARCHITECTURE</a:t>
            </a:r>
            <a:endParaRPr lang="en-US" sz="3200" dirty="0">
              <a:latin typeface="Times New Roman" pitchFamily="18" charset="0"/>
              <a:cs typeface="Times New Roman" pitchFamily="18" charset="0"/>
            </a:endParaRPr>
          </a:p>
        </p:txBody>
      </p:sp>
      <p:pic>
        <p:nvPicPr>
          <p:cNvPr id="6" name="Picture 2" descr="E:\Design architecture\crop\Capture.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0073" y="1805511"/>
            <a:ext cx="7363853" cy="387721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800600" y="6400800"/>
            <a:ext cx="476412" cy="369332"/>
          </a:xfrm>
          <a:prstGeom prst="rect">
            <a:avLst/>
          </a:prstGeom>
          <a:noFill/>
        </p:spPr>
        <p:txBody>
          <a:bodyPr wrap="square" rtlCol="0">
            <a:spAutoFit/>
          </a:bodyPr>
          <a:lstStyle/>
          <a:p>
            <a:r>
              <a:rPr lang="en-IN" dirty="0" smtClean="0"/>
              <a:t>10</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itchFamily="18" charset="0"/>
                <a:cs typeface="Times New Roman" pitchFamily="18" charset="0"/>
              </a:rPr>
              <a:t>SYSTEM DESIGN</a:t>
            </a:r>
            <a:endParaRPr lang="en-US" sz="3200" dirty="0">
              <a:latin typeface="Times New Roman" pitchFamily="18" charset="0"/>
              <a:cs typeface="Times New Roman" pitchFamily="18" charset="0"/>
            </a:endParaRPr>
          </a:p>
        </p:txBody>
      </p:sp>
      <p:sp>
        <p:nvSpPr>
          <p:cNvPr id="5" name="TextBox 4"/>
          <p:cNvSpPr txBox="1"/>
          <p:nvPr/>
        </p:nvSpPr>
        <p:spPr>
          <a:xfrm>
            <a:off x="571472" y="1285860"/>
            <a:ext cx="2571768"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USE CASE DIAGRAM</a:t>
            </a:r>
            <a:endParaRPr lang="en-US" b="1" dirty="0">
              <a:latin typeface="Times New Roman" pitchFamily="18" charset="0"/>
              <a:cs typeface="Times New Roman" pitchFamily="18" charset="0"/>
            </a:endParaRPr>
          </a:p>
        </p:txBody>
      </p:sp>
      <p:pic>
        <p:nvPicPr>
          <p:cNvPr id="7" name="Content Placeholder 6"/>
          <p:cNvPicPr>
            <a:picLocks noGrp="1"/>
          </p:cNvPicPr>
          <p:nvPr>
            <p:ph idx="1"/>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552153" y="1643563"/>
            <a:ext cx="6039693" cy="4201112"/>
          </a:xfrm>
          <a:prstGeom prst="rect">
            <a:avLst/>
          </a:prstGeom>
        </p:spPr>
      </p:pic>
      <p:sp>
        <p:nvSpPr>
          <p:cNvPr id="6" name="TextBox 5"/>
          <p:cNvSpPr txBox="1"/>
          <p:nvPr/>
        </p:nvSpPr>
        <p:spPr>
          <a:xfrm>
            <a:off x="4648200" y="6400800"/>
            <a:ext cx="476412" cy="369332"/>
          </a:xfrm>
          <a:prstGeom prst="rect">
            <a:avLst/>
          </a:prstGeom>
          <a:noFill/>
        </p:spPr>
        <p:txBody>
          <a:bodyPr wrap="square" rtlCol="0">
            <a:spAutoFit/>
          </a:bodyPr>
          <a:lstStyle/>
          <a:p>
            <a:r>
              <a:rPr lang="en-IN" dirty="0" smtClean="0"/>
              <a:t>11</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sz="2400" dirty="0" smtClean="0"/>
              <a:t>Data validation and pre-processing technique (Module-01)</a:t>
            </a:r>
            <a:endParaRPr lang="en-IN" sz="2400" dirty="0" smtClean="0"/>
          </a:p>
          <a:p>
            <a:pPr lvl="0"/>
            <a:r>
              <a:rPr lang="en-US" sz="2400" dirty="0" smtClean="0"/>
              <a:t>Exploration data analysis of visualization and training a model by given attributes (Module-02)</a:t>
            </a:r>
            <a:endParaRPr lang="en-IN" sz="2400" dirty="0" smtClean="0"/>
          </a:p>
          <a:p>
            <a:pPr lvl="0"/>
            <a:r>
              <a:rPr lang="en-US" sz="2400" dirty="0" smtClean="0"/>
              <a:t>Performance measurements of logistic regression and decision tree algorithms (Module-03)</a:t>
            </a:r>
            <a:endParaRPr lang="en-IN" sz="2400" dirty="0" smtClean="0"/>
          </a:p>
          <a:p>
            <a:pPr lvl="0"/>
            <a:r>
              <a:rPr lang="en-US" sz="2400" dirty="0" smtClean="0"/>
              <a:t>Performance measurements of Support vector classifier and Random forest (Module-04)</a:t>
            </a:r>
            <a:endParaRPr lang="en-IN" sz="2400" dirty="0" smtClean="0"/>
          </a:p>
          <a:p>
            <a:pPr lvl="0"/>
            <a:r>
              <a:rPr lang="en-US" sz="2400" dirty="0" smtClean="0"/>
              <a:t>Performance measurements of KNN and Naive </a:t>
            </a:r>
            <a:r>
              <a:rPr lang="en-US" sz="2400" dirty="0" err="1" smtClean="0"/>
              <a:t>Bayes</a:t>
            </a:r>
            <a:r>
              <a:rPr lang="en-US" sz="2400" dirty="0" smtClean="0"/>
              <a:t> (Module-05)</a:t>
            </a:r>
            <a:endParaRPr lang="en-IN" sz="2400" dirty="0" smtClean="0"/>
          </a:p>
          <a:p>
            <a:pPr lvl="0"/>
            <a:r>
              <a:rPr lang="en-US" sz="2400" dirty="0" smtClean="0"/>
              <a:t>GUI based prediction of crop yield and yield cost (Module-06)</a:t>
            </a:r>
            <a:endParaRPr lang="en-IN" sz="2400" dirty="0" smtClean="0"/>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MODULE DESCRIPTION</a:t>
            </a:r>
            <a:endParaRPr lang="en-US" dirty="0"/>
          </a:p>
        </p:txBody>
      </p:sp>
      <p:sp>
        <p:nvSpPr>
          <p:cNvPr id="4" name="TextBox 3"/>
          <p:cNvSpPr txBox="1"/>
          <p:nvPr/>
        </p:nvSpPr>
        <p:spPr>
          <a:xfrm>
            <a:off x="4343400" y="6477000"/>
            <a:ext cx="476412" cy="369332"/>
          </a:xfrm>
          <a:prstGeom prst="rect">
            <a:avLst/>
          </a:prstGeom>
          <a:noFill/>
        </p:spPr>
        <p:txBody>
          <a:bodyPr wrap="square" rtlCol="0">
            <a:spAutoFit/>
          </a:bodyPr>
          <a:lstStyle/>
          <a:p>
            <a:r>
              <a:rPr lang="en-IN" dirty="0" smtClean="0"/>
              <a:t>12</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Validation techniques in machine learning are used to get the error rate of the Machine Learning (ML) model, which can be considered as close to the true error rate of the dataset.</a:t>
            </a:r>
          </a:p>
          <a:p>
            <a:r>
              <a:rPr lang="en-US" sz="2400" dirty="0" smtClean="0"/>
              <a:t> If the data volume is large enough to be representative of the population, you may not need the validation techniques.</a:t>
            </a:r>
          </a:p>
          <a:p>
            <a:r>
              <a:rPr lang="en-US" sz="2400" dirty="0" smtClean="0"/>
              <a:t> However, in real-world scenarios, to work with samples of data that may not be a true representative of the population of given dataset.</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dirty="0" smtClean="0"/>
              <a:t>Data Validation and </a:t>
            </a:r>
            <a:r>
              <a:rPr lang="en-IN" dirty="0" err="1" smtClean="0"/>
              <a:t>Preprocessing</a:t>
            </a:r>
            <a:r>
              <a:rPr lang="en-IN" dirty="0" smtClean="0"/>
              <a:t> Techniques</a:t>
            </a:r>
            <a:endParaRPr lang="en-US" dirty="0"/>
          </a:p>
        </p:txBody>
      </p:sp>
      <p:sp>
        <p:nvSpPr>
          <p:cNvPr id="4" name="TextBox 3"/>
          <p:cNvSpPr txBox="1"/>
          <p:nvPr/>
        </p:nvSpPr>
        <p:spPr>
          <a:xfrm>
            <a:off x="4724400" y="6400800"/>
            <a:ext cx="476412" cy="369332"/>
          </a:xfrm>
          <a:prstGeom prst="rect">
            <a:avLst/>
          </a:prstGeom>
          <a:noFill/>
        </p:spPr>
        <p:txBody>
          <a:bodyPr wrap="square" rtlCol="0">
            <a:spAutoFit/>
          </a:bodyPr>
          <a:lstStyle/>
          <a:p>
            <a:r>
              <a:rPr lang="en-IN" dirty="0" smtClean="0"/>
              <a:t>13</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14422"/>
            <a:ext cx="8229600" cy="4525963"/>
          </a:xfrm>
        </p:spPr>
        <p:txBody>
          <a:bodyPr>
            <a:noAutofit/>
          </a:bodyPr>
          <a:lstStyle/>
          <a:p>
            <a:pPr algn="just"/>
            <a:r>
              <a:rPr lang="en-US" sz="2400" dirty="0" smtClean="0"/>
              <a:t>Data visualization is an important skill in applied statistics and machine learning. </a:t>
            </a:r>
          </a:p>
          <a:p>
            <a:pPr algn="just"/>
            <a:r>
              <a:rPr lang="en-US" sz="2400" dirty="0" smtClean="0"/>
              <a:t>Statistics does indeed focus on quantitative descriptions and estimations of data.</a:t>
            </a:r>
          </a:p>
          <a:p>
            <a:pPr algn="just"/>
            <a:r>
              <a:rPr lang="en-US" sz="2400" dirty="0" smtClean="0"/>
              <a:t> Data visualization provides an important suite of tools for gaining a qualitative understanding.</a:t>
            </a:r>
          </a:p>
          <a:p>
            <a:pPr algn="just"/>
            <a:r>
              <a:rPr lang="en-US" sz="2400" dirty="0" smtClean="0"/>
              <a:t> This can be helpful when exploring and getting to know a dataset and can help with identifying patterns, corrupt data, outliers, and much more.</a:t>
            </a:r>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t>Exploration Data Analysis of Visualization</a:t>
            </a:r>
            <a:endParaRPr lang="en-US" dirty="0"/>
          </a:p>
        </p:txBody>
      </p:sp>
      <p:sp>
        <p:nvSpPr>
          <p:cNvPr id="4" name="TextBox 3"/>
          <p:cNvSpPr txBox="1"/>
          <p:nvPr/>
        </p:nvSpPr>
        <p:spPr>
          <a:xfrm>
            <a:off x="4572000" y="6477000"/>
            <a:ext cx="476412" cy="369332"/>
          </a:xfrm>
          <a:prstGeom prst="rect">
            <a:avLst/>
          </a:prstGeom>
          <a:noFill/>
        </p:spPr>
        <p:txBody>
          <a:bodyPr wrap="none" rtlCol="0">
            <a:spAutoFit/>
          </a:bodyPr>
          <a:lstStyle/>
          <a:p>
            <a:r>
              <a:rPr lang="en-IN" dirty="0" smtClean="0"/>
              <a:t>14</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endParaRPr lang="en-US" sz="2400" dirty="0" smtClean="0">
              <a:latin typeface="Times New Roman" pitchFamily="18" charset="0"/>
              <a:cs typeface="Times New Roman" pitchFamily="18" charset="0"/>
            </a:endParaRPr>
          </a:p>
          <a:p>
            <a:pPr algn="just"/>
            <a:r>
              <a:rPr lang="en-US" sz="2400" dirty="0" smtClean="0"/>
              <a:t>It is a statistical method for </a:t>
            </a:r>
            <a:r>
              <a:rPr lang="en-US" sz="2400" dirty="0" err="1" smtClean="0"/>
              <a:t>analysing</a:t>
            </a:r>
            <a:r>
              <a:rPr lang="en-US" sz="2400" dirty="0" smtClean="0"/>
              <a:t> a data set in which there are one or more independent variables that determine an outcome.</a:t>
            </a:r>
          </a:p>
          <a:p>
            <a:pPr algn="just"/>
            <a:r>
              <a:rPr lang="en-US" sz="2400" dirty="0" smtClean="0"/>
              <a:t> The outcome is measured with a dichotomous variable (in which there are only two possible outcomes).</a:t>
            </a:r>
          </a:p>
          <a:p>
            <a:pPr algn="just"/>
            <a:r>
              <a:rPr lang="en-US" sz="2400" dirty="0" smtClean="0"/>
              <a:t> The goal of logistic regression is to find the best fitting model to describe the relationship between the dichotomous characteristic of interest (dependent variable = response or outcome variable) and a set of independent (predictor or explanatory) variables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Logistic Regression</a:t>
            </a:r>
            <a:endParaRPr lang="en-US" dirty="0"/>
          </a:p>
        </p:txBody>
      </p:sp>
      <p:sp>
        <p:nvSpPr>
          <p:cNvPr id="4" name="TextBox 3"/>
          <p:cNvSpPr txBox="1"/>
          <p:nvPr/>
        </p:nvSpPr>
        <p:spPr>
          <a:xfrm>
            <a:off x="4876800" y="6324600"/>
            <a:ext cx="476412" cy="369332"/>
          </a:xfrm>
          <a:prstGeom prst="rect">
            <a:avLst/>
          </a:prstGeom>
          <a:noFill/>
        </p:spPr>
        <p:txBody>
          <a:bodyPr wrap="none" rtlCol="0">
            <a:spAutoFit/>
          </a:bodyPr>
          <a:lstStyle/>
          <a:p>
            <a:r>
              <a:rPr lang="en-IN" dirty="0" smtClean="0"/>
              <a:t>15</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classifier that categorizes the data set by setting an optimal hyper plane between data.</a:t>
            </a:r>
          </a:p>
          <a:p>
            <a:r>
              <a:rPr lang="en-US" dirty="0" smtClean="0"/>
              <a:t> I chose this classifier as it is incredibly versatile in the number of different kernelling functions that can be applied and this model can yield a high predictability rate. </a:t>
            </a:r>
          </a:p>
          <a:p>
            <a:r>
              <a:rPr lang="en-US" dirty="0" smtClean="0"/>
              <a:t>Support Vector Machines are perhaps one of the most popular and talked about machine learning algorithms</a:t>
            </a:r>
            <a:endParaRPr lang="en-IN" dirty="0"/>
          </a:p>
        </p:txBody>
      </p:sp>
      <p:sp>
        <p:nvSpPr>
          <p:cNvPr id="3" name="Title 2"/>
          <p:cNvSpPr>
            <a:spLocks noGrp="1"/>
          </p:cNvSpPr>
          <p:nvPr>
            <p:ph type="title"/>
          </p:nvPr>
        </p:nvSpPr>
        <p:spPr/>
        <p:txBody>
          <a:bodyPr/>
          <a:lstStyle/>
          <a:p>
            <a:r>
              <a:rPr lang="en-IN" dirty="0" smtClean="0"/>
              <a:t>Support Vector Machines</a:t>
            </a:r>
            <a:endParaRPr lang="en-IN" dirty="0"/>
          </a:p>
        </p:txBody>
      </p:sp>
      <p:sp>
        <p:nvSpPr>
          <p:cNvPr id="4" name="TextBox 3"/>
          <p:cNvSpPr txBox="1"/>
          <p:nvPr/>
        </p:nvSpPr>
        <p:spPr>
          <a:xfrm>
            <a:off x="4724400" y="6477000"/>
            <a:ext cx="476412" cy="369332"/>
          </a:xfrm>
          <a:prstGeom prst="rect">
            <a:avLst/>
          </a:prstGeom>
          <a:noFill/>
        </p:spPr>
        <p:txBody>
          <a:bodyPr wrap="none" rtlCol="0">
            <a:spAutoFit/>
          </a:bodyPr>
          <a:lstStyle/>
          <a:p>
            <a:r>
              <a:rPr lang="en-IN" dirty="0" smtClean="0"/>
              <a:t>16</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i="1" dirty="0" smtClean="0"/>
              <a:t>K</a:t>
            </a:r>
            <a:r>
              <a:rPr lang="en-US" dirty="0" smtClean="0"/>
              <a:t>-Nearest Neighbor is a supervised machine learning algorithm which stores all instances correspond to training data points in n-dimensional space.</a:t>
            </a:r>
          </a:p>
          <a:p>
            <a:r>
              <a:rPr lang="en-US" dirty="0" smtClean="0"/>
              <a:t> When an unknown discrete data is received, it analyzes the closest k number of instances saved (nearest neighbors) and returns the most common class as the prediction and for real-valued data it returns the mean of k nearest neighbors.  </a:t>
            </a:r>
            <a:endParaRPr lang="en-IN" dirty="0" smtClean="0"/>
          </a:p>
          <a:p>
            <a:endParaRPr lang="en-IN" dirty="0"/>
          </a:p>
        </p:txBody>
      </p:sp>
      <p:sp>
        <p:nvSpPr>
          <p:cNvPr id="3" name="Title 2"/>
          <p:cNvSpPr>
            <a:spLocks noGrp="1"/>
          </p:cNvSpPr>
          <p:nvPr>
            <p:ph type="title"/>
          </p:nvPr>
        </p:nvSpPr>
        <p:spPr/>
        <p:txBody>
          <a:bodyPr/>
          <a:lstStyle/>
          <a:p>
            <a:r>
              <a:rPr lang="en-IN" dirty="0" smtClean="0"/>
              <a:t>K-Nearest Neighbour</a:t>
            </a:r>
            <a:endParaRPr lang="en-IN" dirty="0"/>
          </a:p>
        </p:txBody>
      </p:sp>
      <p:sp>
        <p:nvSpPr>
          <p:cNvPr id="4" name="TextBox 3"/>
          <p:cNvSpPr txBox="1"/>
          <p:nvPr/>
        </p:nvSpPr>
        <p:spPr>
          <a:xfrm>
            <a:off x="4876800" y="6553200"/>
            <a:ext cx="476412" cy="369332"/>
          </a:xfrm>
          <a:prstGeom prst="rect">
            <a:avLst/>
          </a:prstGeom>
          <a:noFill/>
        </p:spPr>
        <p:txBody>
          <a:bodyPr wrap="none" rtlCol="0">
            <a:spAutoFit/>
          </a:bodyPr>
          <a:lstStyle/>
          <a:p>
            <a:r>
              <a:rPr lang="en-IN" dirty="0" smtClean="0"/>
              <a:t>17</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Tkinter</a:t>
            </a:r>
            <a:r>
              <a:rPr lang="en-US" dirty="0" smtClean="0"/>
              <a:t> is a python library for developing GUI (Graphical User Interfaces). We use the </a:t>
            </a:r>
            <a:r>
              <a:rPr lang="en-US" dirty="0" err="1" smtClean="0"/>
              <a:t>tkinter</a:t>
            </a:r>
            <a:r>
              <a:rPr lang="en-US" dirty="0" smtClean="0"/>
              <a:t> library for creating an application of UI (User Interface), to create windows and all other graphical user interface and </a:t>
            </a:r>
            <a:r>
              <a:rPr lang="en-US" dirty="0" err="1" smtClean="0"/>
              <a:t>Tkinter</a:t>
            </a:r>
            <a:r>
              <a:rPr lang="en-US" dirty="0" smtClean="0"/>
              <a:t> will come with Python as a standard package, it can be used for security purpose of each users or accountants. There will be two kinds of pages like registration user purpose and login entry purpose of users. </a:t>
            </a:r>
            <a:endParaRPr lang="en-IN" dirty="0" smtClean="0"/>
          </a:p>
          <a:p>
            <a:endParaRPr lang="en-IN" dirty="0"/>
          </a:p>
        </p:txBody>
      </p:sp>
      <p:sp>
        <p:nvSpPr>
          <p:cNvPr id="3" name="Title 2"/>
          <p:cNvSpPr>
            <a:spLocks noGrp="1"/>
          </p:cNvSpPr>
          <p:nvPr>
            <p:ph type="title"/>
          </p:nvPr>
        </p:nvSpPr>
        <p:spPr/>
        <p:txBody>
          <a:bodyPr>
            <a:normAutofit fontScale="90000"/>
          </a:bodyPr>
          <a:lstStyle/>
          <a:p>
            <a:r>
              <a:rPr lang="en-US" sz="4400" dirty="0" smtClean="0"/>
              <a:t>GUI based prediction of crop yield and yield cost</a:t>
            </a:r>
            <a:endParaRPr lang="en-IN" dirty="0"/>
          </a:p>
        </p:txBody>
      </p:sp>
      <p:sp>
        <p:nvSpPr>
          <p:cNvPr id="4" name="TextBox 3"/>
          <p:cNvSpPr txBox="1"/>
          <p:nvPr/>
        </p:nvSpPr>
        <p:spPr>
          <a:xfrm>
            <a:off x="5105400" y="6400800"/>
            <a:ext cx="476412" cy="369332"/>
          </a:xfrm>
          <a:prstGeom prst="rect">
            <a:avLst/>
          </a:prstGeom>
          <a:noFill/>
        </p:spPr>
        <p:txBody>
          <a:bodyPr wrap="square" rtlCol="0">
            <a:spAutoFit/>
          </a:bodyPr>
          <a:lstStyle/>
          <a:p>
            <a:r>
              <a:rPr lang="en-IN" dirty="0" smtClean="0"/>
              <a:t>18</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571612"/>
            <a:ext cx="8229600" cy="4525963"/>
          </a:xfrm>
        </p:spPr>
        <p:txBody>
          <a:bodyPr>
            <a:noAutofit/>
          </a:bodyPr>
          <a:lstStyle/>
          <a:p>
            <a:pPr algn="just"/>
            <a:r>
              <a:rPr lang="en-US" sz="2000" dirty="0" smtClean="0">
                <a:latin typeface="Times New Roman" pitchFamily="18" charset="0"/>
                <a:cs typeface="Times New Roman" pitchFamily="18" charset="0"/>
              </a:rPr>
              <a:t>Testing is a process of executing a program with the intent of finding an error. A successful test is one that uncovers an as-yet- undiscovered error. System testing is the stage of implementation, which is aimed at ensuring that the system works accurately and efficiently as expected before live operation commences. It verifies that the whole set of programs hang together. </a:t>
            </a:r>
          </a:p>
          <a:p>
            <a:pPr algn="just"/>
            <a:r>
              <a:rPr lang="en-US" sz="2000" dirty="0" smtClean="0">
                <a:latin typeface="Times New Roman" pitchFamily="18" charset="0"/>
                <a:cs typeface="Times New Roman" pitchFamily="18" charset="0"/>
              </a:rPr>
              <a:t>The software testing process commences once the program is created and the documentation and related data structures are designed. Otherwise the program or the project is not said to be complete. A good test case design is one that as a probability of finding an yet undiscovered error. A successful test is one that uncovers an yet undiscovered error. Any engineering product can be tested in one of the two ways:</a:t>
            </a:r>
          </a:p>
          <a:p>
            <a:pPr algn="just"/>
            <a:r>
              <a:rPr lang="en-US" sz="2000" dirty="0" smtClean="0">
                <a:latin typeface="Times New Roman" pitchFamily="18" charset="0"/>
                <a:cs typeface="Times New Roman" pitchFamily="18" charset="0"/>
              </a:rPr>
              <a:t>Black Box testing</a:t>
            </a:r>
          </a:p>
          <a:p>
            <a:pPr algn="just"/>
            <a:r>
              <a:rPr lang="en-IN" sz="2000" dirty="0" smtClean="0">
                <a:latin typeface="Times New Roman" pitchFamily="18" charset="0"/>
                <a:cs typeface="Times New Roman" pitchFamily="18" charset="0"/>
              </a:rPr>
              <a:t>White Box testing</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TESTING</a:t>
            </a:r>
            <a:endParaRPr lang="en-US" dirty="0"/>
          </a:p>
        </p:txBody>
      </p:sp>
      <p:sp>
        <p:nvSpPr>
          <p:cNvPr id="4" name="TextBox 3"/>
          <p:cNvSpPr txBox="1"/>
          <p:nvPr/>
        </p:nvSpPr>
        <p:spPr>
          <a:xfrm>
            <a:off x="4572000" y="6324600"/>
            <a:ext cx="476412" cy="369332"/>
          </a:xfrm>
          <a:prstGeom prst="rect">
            <a:avLst/>
          </a:prstGeom>
          <a:noFill/>
        </p:spPr>
        <p:txBody>
          <a:bodyPr wrap="square" rtlCol="0">
            <a:spAutoFit/>
          </a:bodyPr>
          <a:lstStyle/>
          <a:p>
            <a:r>
              <a:rPr lang="en-IN" dirty="0" smtClean="0"/>
              <a:t>19</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000" dirty="0" smtClean="0"/>
              <a:t>Among worldwide, agriculture has the major responsibility for improving the economic contribution of the nation.</a:t>
            </a:r>
          </a:p>
          <a:p>
            <a:pPr algn="just"/>
            <a:r>
              <a:rPr lang="en-US" sz="2000" dirty="0" smtClean="0"/>
              <a:t> However, still the most agricultural fields are under developed due to the lack of deployment of ecosystem control technologies.</a:t>
            </a:r>
          </a:p>
          <a:p>
            <a:pPr algn="just"/>
            <a:r>
              <a:rPr lang="en-US" sz="2000" dirty="0" smtClean="0"/>
              <a:t> Due to these problems, the crop production is not improved which affects the agriculture economy. </a:t>
            </a:r>
          </a:p>
          <a:p>
            <a:pPr algn="just"/>
            <a:r>
              <a:rPr lang="en-US" sz="2000" dirty="0" smtClean="0"/>
              <a:t>Hence a development of agricultural productivity is enhanced based on the plant yield prediction. </a:t>
            </a:r>
          </a:p>
          <a:p>
            <a:pPr marL="0" lvl="0" indent="0" algn="just">
              <a:lnSpc>
                <a:spcPct val="90000"/>
              </a:lnSpc>
              <a:spcBef>
                <a:spcPts val="750"/>
              </a:spcBef>
              <a:buClrTx/>
              <a:buSzTx/>
              <a:buNone/>
            </a:pPr>
            <a:r>
              <a:rPr lang="en-US" sz="2000" kern="0" dirty="0" smtClean="0">
                <a:solidFill>
                  <a:srgbClr val="000000"/>
                </a:solidFill>
                <a:latin typeface="Times New Roman" pitchFamily="18" charset="0"/>
                <a:cs typeface="Times New Roman" pitchFamily="18" charset="0"/>
              </a:rPr>
              <a:t>                   </a:t>
            </a:r>
          </a:p>
          <a:p>
            <a:pPr marL="0" lvl="0" indent="0" algn="just">
              <a:lnSpc>
                <a:spcPct val="90000"/>
              </a:lnSpc>
              <a:spcBef>
                <a:spcPts val="750"/>
              </a:spcBef>
              <a:buClrTx/>
              <a:buSzTx/>
              <a:buNone/>
            </a:pPr>
            <a:r>
              <a:rPr lang="en-US" sz="2000" kern="0" dirty="0" smtClean="0">
                <a:solidFill>
                  <a:srgbClr val="000000"/>
                </a:solidFill>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4" name="TextBox 3"/>
          <p:cNvSpPr txBox="1"/>
          <p:nvPr/>
        </p:nvSpPr>
        <p:spPr>
          <a:xfrm>
            <a:off x="4572000" y="5334000"/>
            <a:ext cx="330540" cy="369332"/>
          </a:xfrm>
          <a:prstGeom prst="rect">
            <a:avLst/>
          </a:prstGeom>
          <a:noFill/>
        </p:spPr>
        <p:txBody>
          <a:bodyPr wrap="none" rtlCol="0">
            <a:spAutoFit/>
          </a:bodyPr>
          <a:lstStyle/>
          <a:p>
            <a:r>
              <a:rPr lang="en-IN" dirty="0" smtClean="0"/>
              <a:t>2</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lvl="0" algn="just"/>
            <a:r>
              <a:rPr lang="en-US" sz="6500" dirty="0" smtClean="0">
                <a:latin typeface="Times New Roman" pitchFamily="18" charset="0"/>
                <a:cs typeface="Times New Roman" pitchFamily="18" charset="0"/>
              </a:rPr>
              <a:t>It is an integrated farm management application using mobile app.</a:t>
            </a:r>
          </a:p>
          <a:p>
            <a:pPr lvl="0" algn="just"/>
            <a:r>
              <a:rPr lang="en-US" sz="6500" dirty="0" smtClean="0">
                <a:latin typeface="Times New Roman" pitchFamily="18" charset="0"/>
                <a:cs typeface="Times New Roman" pitchFamily="18" charset="0"/>
              </a:rPr>
              <a:t>Agricultural sector to automate to identify the crop prediction process (real time world) and predicting by desktop application / web application</a:t>
            </a:r>
          </a:p>
          <a:p>
            <a:pPr marL="109728" lvl="0" indent="0">
              <a:buNone/>
            </a:pPr>
            <a:endParaRPr lang="en-US" dirty="0" smtClean="0"/>
          </a:p>
          <a:p>
            <a:endParaRPr lang="en-US" dirty="0" smtClean="0"/>
          </a:p>
        </p:txBody>
      </p:sp>
      <p:sp>
        <p:nvSpPr>
          <p:cNvPr id="3" name="Title 2"/>
          <p:cNvSpPr>
            <a:spLocks noGrp="1"/>
          </p:cNvSpPr>
          <p:nvPr>
            <p:ph type="title"/>
          </p:nvPr>
        </p:nvSpPr>
        <p:spPr/>
        <p:txBody>
          <a:bodyPr/>
          <a:lstStyle/>
          <a:p>
            <a:r>
              <a:rPr lang="en-IN" dirty="0" smtClean="0"/>
              <a:t>APPLICATIONS</a:t>
            </a:r>
            <a:endParaRPr lang="en-US" dirty="0"/>
          </a:p>
        </p:txBody>
      </p:sp>
      <p:sp>
        <p:nvSpPr>
          <p:cNvPr id="4" name="TextBox 3"/>
          <p:cNvSpPr txBox="1"/>
          <p:nvPr/>
        </p:nvSpPr>
        <p:spPr>
          <a:xfrm>
            <a:off x="4495800" y="6400800"/>
            <a:ext cx="476412" cy="369332"/>
          </a:xfrm>
          <a:prstGeom prst="rect">
            <a:avLst/>
          </a:prstGeom>
          <a:noFill/>
        </p:spPr>
        <p:txBody>
          <a:bodyPr wrap="square" rtlCol="0">
            <a:spAutoFit/>
          </a:bodyPr>
          <a:lstStyle/>
          <a:p>
            <a:r>
              <a:rPr lang="en-IN" dirty="0" smtClean="0"/>
              <a:t>20</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smtClean="0"/>
              <a:t>Agricultural department wants to automate the detecting the yield crops from eligibility process (real time).</a:t>
            </a:r>
            <a:endParaRPr lang="en-IN" dirty="0" smtClean="0"/>
          </a:p>
          <a:p>
            <a:pPr lvl="0"/>
            <a:r>
              <a:rPr lang="en-US" dirty="0" smtClean="0"/>
              <a:t>To optimize the work to implement in Artificial Intelligence environment.</a:t>
            </a:r>
            <a:endParaRPr lang="en-IN" dirty="0" smtClean="0"/>
          </a:p>
          <a:p>
            <a:pPr>
              <a:buNone/>
            </a:pPr>
            <a:endParaRPr lang="en-US" dirty="0"/>
          </a:p>
        </p:txBody>
      </p:sp>
      <p:sp>
        <p:nvSpPr>
          <p:cNvPr id="3" name="Title 2"/>
          <p:cNvSpPr>
            <a:spLocks noGrp="1"/>
          </p:cNvSpPr>
          <p:nvPr>
            <p:ph type="title"/>
          </p:nvPr>
        </p:nvSpPr>
        <p:spPr/>
        <p:txBody>
          <a:bodyPr>
            <a:normAutofit fontScale="90000"/>
          </a:bodyPr>
          <a:lstStyle/>
          <a:p>
            <a:r>
              <a:rPr lang="en-IN" dirty="0" smtClean="0"/>
              <a:t>CONCLUIONS AND FUTURE ENHANCEMENTS</a:t>
            </a:r>
            <a:endParaRPr lang="en-US" dirty="0"/>
          </a:p>
        </p:txBody>
      </p:sp>
      <p:sp>
        <p:nvSpPr>
          <p:cNvPr id="4" name="TextBox 3"/>
          <p:cNvSpPr txBox="1"/>
          <p:nvPr/>
        </p:nvSpPr>
        <p:spPr>
          <a:xfrm>
            <a:off x="4800600" y="6400800"/>
            <a:ext cx="476412" cy="369332"/>
          </a:xfrm>
          <a:prstGeom prst="rect">
            <a:avLst/>
          </a:prstGeom>
          <a:noFill/>
        </p:spPr>
        <p:txBody>
          <a:bodyPr wrap="square" rtlCol="0">
            <a:spAutoFit/>
          </a:bodyPr>
          <a:lstStyle/>
          <a:p>
            <a:r>
              <a:rPr lang="en-IN" dirty="0" smtClean="0"/>
              <a:t>21</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2400" dirty="0" smtClean="0"/>
              <a:t>Testing Results :</a:t>
            </a:r>
            <a:br>
              <a:rPr lang="en-IN" sz="2400" dirty="0" smtClean="0"/>
            </a:br>
            <a:r>
              <a:rPr lang="en-IN" sz="2400" dirty="0" smtClean="0"/>
              <a:t>Input:</a:t>
            </a:r>
            <a:endParaRPr lang="en-IN" sz="2400" dirty="0"/>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14448" y="1371600"/>
            <a:ext cx="6715103" cy="4525962"/>
          </a:xfrm>
          <a:prstGeom prst="rect">
            <a:avLst/>
          </a:prstGeom>
        </p:spPr>
      </p:pic>
      <p:sp>
        <p:nvSpPr>
          <p:cNvPr id="4" name="TextBox 3"/>
          <p:cNvSpPr txBox="1"/>
          <p:nvPr/>
        </p:nvSpPr>
        <p:spPr>
          <a:xfrm>
            <a:off x="4572000" y="6477000"/>
            <a:ext cx="476412" cy="369332"/>
          </a:xfrm>
          <a:prstGeom prst="rect">
            <a:avLst/>
          </a:prstGeom>
          <a:noFill/>
        </p:spPr>
        <p:txBody>
          <a:bodyPr wrap="square" rtlCol="0">
            <a:spAutoFit/>
          </a:bodyPr>
          <a:lstStyle/>
          <a:p>
            <a:r>
              <a:rPr lang="en-IN" dirty="0" smtClean="0"/>
              <a:t>22</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t>Output:</a:t>
            </a:r>
            <a:br>
              <a:rPr lang="en-IN" sz="3200" dirty="0" smtClean="0"/>
            </a:br>
            <a:r>
              <a:rPr lang="en-IN" sz="3200" dirty="0" smtClean="0"/>
              <a:t>Test 01:</a:t>
            </a:r>
            <a:endParaRPr lang="en-IN" sz="3200"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46364" y="1481138"/>
            <a:ext cx="6651271" cy="4525962"/>
          </a:xfrm>
          <a:prstGeom prst="rect">
            <a:avLst/>
          </a:prstGeom>
        </p:spPr>
      </p:pic>
      <p:sp>
        <p:nvSpPr>
          <p:cNvPr id="4" name="TextBox 3"/>
          <p:cNvSpPr txBox="1"/>
          <p:nvPr/>
        </p:nvSpPr>
        <p:spPr>
          <a:xfrm>
            <a:off x="4800600" y="6553200"/>
            <a:ext cx="476412" cy="369332"/>
          </a:xfrm>
          <a:prstGeom prst="rect">
            <a:avLst/>
          </a:prstGeom>
          <a:noFill/>
        </p:spPr>
        <p:txBody>
          <a:bodyPr wrap="none" rtlCol="0">
            <a:spAutoFit/>
          </a:bodyPr>
          <a:lstStyle/>
          <a:p>
            <a:r>
              <a:rPr lang="en-IN" dirty="0" smtClean="0"/>
              <a:t>23</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2800" dirty="0" smtClean="0"/>
              <a:t>Test 02:</a:t>
            </a:r>
            <a:endParaRPr lang="en-IN" sz="2800"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61263" y="1481138"/>
            <a:ext cx="6621474" cy="4525962"/>
          </a:xfrm>
          <a:prstGeom prst="rect">
            <a:avLst/>
          </a:prstGeom>
        </p:spPr>
      </p:pic>
      <p:sp>
        <p:nvSpPr>
          <p:cNvPr id="4" name="TextBox 3"/>
          <p:cNvSpPr txBox="1"/>
          <p:nvPr/>
        </p:nvSpPr>
        <p:spPr>
          <a:xfrm>
            <a:off x="5257800" y="6477000"/>
            <a:ext cx="476412" cy="369332"/>
          </a:xfrm>
          <a:prstGeom prst="rect">
            <a:avLst/>
          </a:prstGeom>
          <a:noFill/>
        </p:spPr>
        <p:txBody>
          <a:bodyPr wrap="square" rtlCol="0">
            <a:spAutoFit/>
          </a:bodyPr>
          <a:lstStyle/>
          <a:p>
            <a:r>
              <a:rPr lang="en-IN" dirty="0" smtClean="0"/>
              <a:t>25</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lvl="0">
              <a:lnSpc>
                <a:spcPct val="170000"/>
              </a:lnSpc>
            </a:pPr>
            <a:r>
              <a:rPr lang="en-US" sz="2600" dirty="0" smtClean="0"/>
              <a:t>D. J. </a:t>
            </a:r>
            <a:r>
              <a:rPr lang="en-US" sz="2600" dirty="0" err="1" smtClean="0"/>
              <a:t>Mulla</a:t>
            </a:r>
            <a:r>
              <a:rPr lang="en-US" sz="2600" dirty="0" smtClean="0"/>
              <a:t>, “Twenty five years of remote sensing in precision agriculture: Key advances and remaining knowledge gaps,” </a:t>
            </a:r>
            <a:r>
              <a:rPr lang="en-US" sz="2600" i="1" dirty="0" err="1" smtClean="0"/>
              <a:t>Biosyst</a:t>
            </a:r>
            <a:r>
              <a:rPr lang="en-US" sz="2600" i="1" dirty="0" smtClean="0"/>
              <a:t>. Eng.</a:t>
            </a:r>
            <a:r>
              <a:rPr lang="en-US" sz="2600" dirty="0" smtClean="0"/>
              <a:t>, vol. 114, pp. 358–371, 2013.</a:t>
            </a:r>
            <a:endParaRPr lang="en-IN" sz="2600" dirty="0" smtClean="0"/>
          </a:p>
          <a:p>
            <a:pPr lvl="0">
              <a:lnSpc>
                <a:spcPct val="170000"/>
              </a:lnSpc>
            </a:pPr>
            <a:r>
              <a:rPr lang="en-US" sz="2600" dirty="0" smtClean="0"/>
              <a:t>S. K. </a:t>
            </a:r>
            <a:r>
              <a:rPr lang="en-US" sz="2600" dirty="0" err="1" smtClean="0"/>
              <a:t>Seelan</a:t>
            </a:r>
            <a:r>
              <a:rPr lang="en-US" sz="2600" dirty="0" smtClean="0"/>
              <a:t>, S. </a:t>
            </a:r>
            <a:r>
              <a:rPr lang="en-US" sz="2600" dirty="0" err="1" smtClean="0"/>
              <a:t>Laguette</a:t>
            </a:r>
            <a:r>
              <a:rPr lang="en-US" sz="2600" dirty="0" smtClean="0"/>
              <a:t>, G. M. </a:t>
            </a:r>
            <a:r>
              <a:rPr lang="en-US" sz="2600" dirty="0" err="1" smtClean="0"/>
              <a:t>Casady</a:t>
            </a:r>
            <a:r>
              <a:rPr lang="en-US" sz="2600" dirty="0" smtClean="0"/>
              <a:t>, and G. A. </a:t>
            </a:r>
            <a:r>
              <a:rPr lang="en-US" sz="2600" dirty="0" err="1" smtClean="0"/>
              <a:t>Seielstad</a:t>
            </a:r>
            <a:r>
              <a:rPr lang="en-US" sz="2600" dirty="0" smtClean="0"/>
              <a:t>, “Remote sensing applications for precision agriculture: A learning community approach,” </a:t>
            </a:r>
            <a:r>
              <a:rPr lang="en-US" sz="2600" i="1" dirty="0" smtClean="0"/>
              <a:t>Remote Sens. Environ.</a:t>
            </a:r>
            <a:r>
              <a:rPr lang="en-US" sz="2600" dirty="0" smtClean="0"/>
              <a:t>, vol. 88, pp. 157–169, 2003.</a:t>
            </a:r>
            <a:endParaRPr lang="en-IN" sz="2600" dirty="0" smtClean="0"/>
          </a:p>
          <a:p>
            <a:pPr lvl="0">
              <a:lnSpc>
                <a:spcPct val="170000"/>
              </a:lnSpc>
            </a:pPr>
            <a:r>
              <a:rPr lang="en-US" sz="2600" dirty="0" smtClean="0"/>
              <a:t>P. J. Pinter Jr. </a:t>
            </a:r>
            <a:r>
              <a:rPr lang="en-US" sz="2600" i="1" dirty="0" smtClean="0"/>
              <a:t>et al.</a:t>
            </a:r>
            <a:r>
              <a:rPr lang="en-US" sz="2600" dirty="0" smtClean="0"/>
              <a:t>, “Remote sensing for crop management,” </a:t>
            </a:r>
            <a:r>
              <a:rPr lang="en-US" sz="2600" i="1" dirty="0" smtClean="0"/>
              <a:t>Photogram- metric Eng. Remote Sens.</a:t>
            </a:r>
            <a:r>
              <a:rPr lang="en-US" sz="2600" dirty="0" smtClean="0"/>
              <a:t>, vol. 69, pp. 647–664, 2003.</a:t>
            </a:r>
            <a:endParaRPr lang="en-IN" sz="2600" dirty="0" smtClean="0"/>
          </a:p>
          <a:p>
            <a:pPr lvl="0">
              <a:lnSpc>
                <a:spcPct val="170000"/>
              </a:lnSpc>
            </a:pPr>
            <a:r>
              <a:rPr lang="en-US" sz="2600" dirty="0" smtClean="0"/>
              <a:t>L. Di, G. Y. Eugene, L. Kang, R. </a:t>
            </a:r>
            <a:r>
              <a:rPr lang="en-US" sz="2600" dirty="0" err="1" smtClean="0"/>
              <a:t>Shrestha</a:t>
            </a:r>
            <a:r>
              <a:rPr lang="en-US" sz="2600" dirty="0" smtClean="0"/>
              <a:t>, and Y.-Q. </a:t>
            </a:r>
            <a:r>
              <a:rPr lang="en-US" sz="2600" dirty="0" err="1" smtClean="0"/>
              <a:t>Bai</a:t>
            </a:r>
            <a:r>
              <a:rPr lang="en-US" sz="2600" dirty="0" smtClean="0"/>
              <a:t>, “RF-CLASS: A remote-sensing-based flood crop loss assessment cyber-service system for supporting crop statistics and insurance decision-making,” </a:t>
            </a:r>
            <a:r>
              <a:rPr lang="en-US" sz="2600" i="1" dirty="0" smtClean="0"/>
              <a:t>J. Integrative Agriculture</a:t>
            </a:r>
            <a:r>
              <a:rPr lang="en-US" sz="2600" dirty="0" smtClean="0"/>
              <a:t>, vol. 16, pp. 408–423, 2017.</a:t>
            </a:r>
            <a:endParaRPr lang="en-IN" sz="2600" dirty="0" smtClean="0"/>
          </a:p>
          <a:p>
            <a:pPr lvl="0">
              <a:lnSpc>
                <a:spcPct val="170000"/>
              </a:lnSpc>
            </a:pPr>
            <a:r>
              <a:rPr lang="en-US" sz="2600" dirty="0" smtClean="0"/>
              <a:t>M. A. </a:t>
            </a:r>
            <a:r>
              <a:rPr lang="en-US" sz="2600" dirty="0" err="1" smtClean="0"/>
              <a:t>Friedl</a:t>
            </a:r>
            <a:r>
              <a:rPr lang="en-US" sz="2600" dirty="0" smtClean="0"/>
              <a:t> </a:t>
            </a:r>
            <a:r>
              <a:rPr lang="en-US" sz="2600" i="1" dirty="0" smtClean="0"/>
              <a:t>et al.</a:t>
            </a:r>
            <a:r>
              <a:rPr lang="en-US" sz="2600" dirty="0" smtClean="0"/>
              <a:t>, “Global land cover mapping from MODIS: algorithms and early results,” </a:t>
            </a:r>
            <a:r>
              <a:rPr lang="en-US" sz="2600" i="1" dirty="0" smtClean="0"/>
              <a:t>Remote Sen. Environ.</a:t>
            </a:r>
            <a:r>
              <a:rPr lang="en-US" sz="2600" dirty="0" smtClean="0"/>
              <a:t>, vol. 83, pp. 287–302, 2002.</a:t>
            </a:r>
            <a:endParaRPr lang="en-IN" sz="2600" dirty="0" smtClean="0"/>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REFERENCES</a:t>
            </a:r>
            <a:endParaRPr lang="en-US" dirty="0"/>
          </a:p>
        </p:txBody>
      </p:sp>
      <p:sp>
        <p:nvSpPr>
          <p:cNvPr id="4" name="TextBox 3"/>
          <p:cNvSpPr txBox="1"/>
          <p:nvPr/>
        </p:nvSpPr>
        <p:spPr>
          <a:xfrm>
            <a:off x="4800600" y="6400800"/>
            <a:ext cx="476412" cy="369332"/>
          </a:xfrm>
          <a:prstGeom prst="rect">
            <a:avLst/>
          </a:prstGeom>
          <a:noFill/>
        </p:spPr>
        <p:txBody>
          <a:bodyPr wrap="square" rtlCol="0">
            <a:spAutoFit/>
          </a:bodyPr>
          <a:lstStyle/>
          <a:p>
            <a:r>
              <a:rPr lang="en-IN" dirty="0" smtClean="0"/>
              <a:t>25</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143932" cy="369332"/>
          </a:xfrm>
          <a:prstGeom prst="rect">
            <a:avLst/>
          </a:prstGeom>
          <a:noFill/>
        </p:spPr>
        <p:txBody>
          <a:bodyPr wrap="square" rtlCol="0">
            <a:spAutoFit/>
          </a:bodyPr>
          <a:lstStyle/>
          <a:p>
            <a:endParaRPr lang="en-US" dirty="0"/>
          </a:p>
        </p:txBody>
      </p:sp>
      <p:sp>
        <p:nvSpPr>
          <p:cNvPr id="5" name="Title 4"/>
          <p:cNvSpPr>
            <a:spLocks noGrp="1"/>
          </p:cNvSpPr>
          <p:nvPr>
            <p:ph type="title"/>
          </p:nvPr>
        </p:nvSpPr>
        <p:spPr/>
        <p:txBody>
          <a:bodyPr/>
          <a:lstStyle/>
          <a:p>
            <a:r>
              <a:rPr lang="en-IN" dirty="0" smtClean="0"/>
              <a:t>References</a:t>
            </a:r>
            <a:endParaRPr lang="en-IN" dirty="0"/>
          </a:p>
        </p:txBody>
      </p:sp>
      <p:sp>
        <p:nvSpPr>
          <p:cNvPr id="6" name="Content Placeholder 5"/>
          <p:cNvSpPr>
            <a:spLocks noGrp="1"/>
          </p:cNvSpPr>
          <p:nvPr>
            <p:ph idx="1"/>
          </p:nvPr>
        </p:nvSpPr>
        <p:spPr/>
        <p:txBody>
          <a:bodyPr>
            <a:noAutofit/>
          </a:bodyPr>
          <a:lstStyle/>
          <a:p>
            <a:pPr lvl="0">
              <a:lnSpc>
                <a:spcPct val="150000"/>
              </a:lnSpc>
            </a:pPr>
            <a:r>
              <a:rPr lang="en-US" sz="1800" dirty="0" smtClean="0"/>
              <a:t>X. Zhang </a:t>
            </a:r>
            <a:r>
              <a:rPr lang="en-US" sz="1800" i="1" dirty="0" smtClean="0"/>
              <a:t>et al.</a:t>
            </a:r>
            <a:r>
              <a:rPr lang="en-US" sz="1800" dirty="0" smtClean="0"/>
              <a:t>, “Monitoring vegetation </a:t>
            </a:r>
            <a:r>
              <a:rPr lang="en-US" sz="1800" dirty="0" err="1" smtClean="0"/>
              <a:t>phenology</a:t>
            </a:r>
            <a:r>
              <a:rPr lang="en-US" sz="1800" dirty="0" smtClean="0"/>
              <a:t> using MODIS,” </a:t>
            </a:r>
            <a:r>
              <a:rPr lang="en-US" sz="1800" i="1" dirty="0" smtClean="0"/>
              <a:t>Remote Sen. Environ.</a:t>
            </a:r>
            <a:r>
              <a:rPr lang="en-US" sz="1800" dirty="0" smtClean="0"/>
              <a:t>, vol. 84, pp. 471–475, 2003.</a:t>
            </a:r>
            <a:endParaRPr lang="en-IN" sz="1800" dirty="0" smtClean="0"/>
          </a:p>
          <a:p>
            <a:pPr lvl="0">
              <a:lnSpc>
                <a:spcPct val="150000"/>
              </a:lnSpc>
            </a:pPr>
            <a:r>
              <a:rPr lang="en-US" sz="1800" dirty="0" smtClean="0"/>
              <a:t>F. </a:t>
            </a:r>
            <a:r>
              <a:rPr lang="en-US" sz="1800" dirty="0" err="1" smtClean="0"/>
              <a:t>Gao</a:t>
            </a:r>
            <a:r>
              <a:rPr lang="en-US" sz="1800" dirty="0" smtClean="0"/>
              <a:t> </a:t>
            </a:r>
            <a:r>
              <a:rPr lang="en-US" sz="1800" i="1" dirty="0" smtClean="0"/>
              <a:t>et al.</a:t>
            </a:r>
            <a:r>
              <a:rPr lang="en-US" sz="1800" dirty="0" smtClean="0"/>
              <a:t>, “Toward mapping crop progress at field scales through fusion of </a:t>
            </a:r>
            <a:r>
              <a:rPr lang="en-US" sz="1800" dirty="0" err="1" smtClean="0"/>
              <a:t>Landsat</a:t>
            </a:r>
            <a:r>
              <a:rPr lang="en-US" sz="1800" dirty="0" smtClean="0"/>
              <a:t> and MODIS imagery,” </a:t>
            </a:r>
            <a:r>
              <a:rPr lang="en-US" sz="1800" i="1" dirty="0" smtClean="0"/>
              <a:t>Remote Sen. Environ.</a:t>
            </a:r>
            <a:r>
              <a:rPr lang="en-US" sz="1800" dirty="0" smtClean="0"/>
              <a:t>, vol. 188, pp. 9–25, 2017.</a:t>
            </a:r>
            <a:endParaRPr lang="en-IN" sz="1800" dirty="0" smtClean="0"/>
          </a:p>
          <a:p>
            <a:pPr lvl="0">
              <a:lnSpc>
                <a:spcPct val="150000"/>
              </a:lnSpc>
            </a:pPr>
            <a:r>
              <a:rPr lang="en-US" sz="1800" dirty="0" smtClean="0"/>
              <a:t>C. </a:t>
            </a:r>
            <a:r>
              <a:rPr lang="en-US" sz="1800" dirty="0" err="1" smtClean="0"/>
              <a:t>Boryan</a:t>
            </a:r>
            <a:r>
              <a:rPr lang="en-US" sz="1800" dirty="0" smtClean="0"/>
              <a:t>, Z. Yang, R. Mueller, and M. Craig, “Monitoring US </a:t>
            </a:r>
            <a:r>
              <a:rPr lang="en-US" sz="1800" dirty="0" err="1" smtClean="0"/>
              <a:t>agri</a:t>
            </a:r>
            <a:r>
              <a:rPr lang="en-US" sz="1800" dirty="0" smtClean="0"/>
              <a:t>- culture: the US department of agriculture, national agricultural statistics service, cropland data layer program,” </a:t>
            </a:r>
            <a:r>
              <a:rPr lang="en-US" sz="1800" i="1" dirty="0" err="1" smtClean="0"/>
              <a:t>Geocarto</a:t>
            </a:r>
            <a:r>
              <a:rPr lang="en-US" sz="1800" i="1" dirty="0" smtClean="0"/>
              <a:t> Int.</a:t>
            </a:r>
            <a:r>
              <a:rPr lang="en-US" sz="1800" dirty="0" smtClean="0"/>
              <a:t>, vol. 26, pp. 341–358, 2011.</a:t>
            </a:r>
            <a:endParaRPr lang="en-IN" sz="1800" dirty="0" smtClean="0"/>
          </a:p>
          <a:p>
            <a:pPr lvl="0">
              <a:lnSpc>
                <a:spcPct val="150000"/>
              </a:lnSpc>
              <a:buNone/>
            </a:pPr>
            <a:endParaRPr lang="en-IN" sz="1800" dirty="0" smtClean="0"/>
          </a:p>
        </p:txBody>
      </p:sp>
      <p:sp>
        <p:nvSpPr>
          <p:cNvPr id="7" name="TextBox 6"/>
          <p:cNvSpPr txBox="1"/>
          <p:nvPr/>
        </p:nvSpPr>
        <p:spPr>
          <a:xfrm>
            <a:off x="4572000" y="6477000"/>
            <a:ext cx="476412" cy="369332"/>
          </a:xfrm>
          <a:prstGeom prst="rect">
            <a:avLst/>
          </a:prstGeom>
          <a:noFill/>
        </p:spPr>
        <p:txBody>
          <a:bodyPr wrap="none" rtlCol="0">
            <a:spAutoFit/>
          </a:bodyPr>
          <a:lstStyle/>
          <a:p>
            <a:r>
              <a:rPr lang="en-IN" dirty="0" smtClean="0"/>
              <a:t>26</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Journal Name-International Journal of Advanced Research in Computer And Communication Engineering(IJARCCE)</a:t>
            </a:r>
          </a:p>
          <a:p>
            <a:r>
              <a:rPr lang="en-IN" dirty="0" smtClean="0"/>
              <a:t>Paper ID:DOI: </a:t>
            </a:r>
            <a:r>
              <a:rPr lang="en-IN" dirty="0" smtClean="0">
                <a:hlinkClick r:id="rId2"/>
              </a:rPr>
              <a:t>10.17148/IJARCCE.2021.105135</a:t>
            </a:r>
            <a:endParaRPr lang="en-IN" dirty="0" smtClean="0"/>
          </a:p>
          <a:p>
            <a:r>
              <a:rPr lang="en-IN" dirty="0" smtClean="0"/>
              <a:t>Published in : Volume 10 Issue 5</a:t>
            </a:r>
          </a:p>
        </p:txBody>
      </p:sp>
      <p:sp>
        <p:nvSpPr>
          <p:cNvPr id="3" name="Title 2"/>
          <p:cNvSpPr>
            <a:spLocks noGrp="1"/>
          </p:cNvSpPr>
          <p:nvPr>
            <p:ph type="title"/>
          </p:nvPr>
        </p:nvSpPr>
        <p:spPr/>
        <p:txBody>
          <a:bodyPr/>
          <a:lstStyle/>
          <a:p>
            <a:r>
              <a:rPr lang="en-IN" dirty="0" smtClean="0"/>
              <a:t>PAPER PUBLICATIONS</a:t>
            </a:r>
            <a:endParaRPr lang="en-IN" dirty="0"/>
          </a:p>
        </p:txBody>
      </p:sp>
      <p:sp>
        <p:nvSpPr>
          <p:cNvPr id="4" name="TextBox 3"/>
          <p:cNvSpPr txBox="1"/>
          <p:nvPr/>
        </p:nvSpPr>
        <p:spPr>
          <a:xfrm>
            <a:off x="4724400" y="6324600"/>
            <a:ext cx="476412" cy="369332"/>
          </a:xfrm>
          <a:prstGeom prst="rect">
            <a:avLst/>
          </a:prstGeom>
          <a:noFill/>
        </p:spPr>
        <p:txBody>
          <a:bodyPr wrap="none" rtlCol="0">
            <a:spAutoFit/>
          </a:bodyPr>
          <a:lstStyle/>
          <a:p>
            <a:r>
              <a:rPr lang="en-IN" dirty="0" smtClean="0"/>
              <a:t>27</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2571744"/>
            <a:ext cx="5929354" cy="769441"/>
          </a:xfrm>
          <a:prstGeom prst="rect">
            <a:avLst/>
          </a:prstGeom>
          <a:noFill/>
        </p:spPr>
        <p:txBody>
          <a:bodyPr wrap="square" rtlCol="0">
            <a:spAutoFit/>
          </a:bodyPr>
          <a:lstStyle/>
          <a:p>
            <a:pPr algn="ctr"/>
            <a:r>
              <a:rPr lang="en-IN" sz="44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4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In developing countries, farming is considered as the major source of revenue for many people. </a:t>
            </a:r>
          </a:p>
          <a:p>
            <a:pPr algn="just"/>
            <a:r>
              <a:rPr lang="en-US" sz="2000" dirty="0" smtClean="0">
                <a:latin typeface="Times New Roman" pitchFamily="18" charset="0"/>
                <a:cs typeface="Times New Roman" pitchFamily="18" charset="0"/>
              </a:rPr>
              <a:t>In modern years, the agricultural growth is engaged by several innovations, environments, techniques and civilizations.</a:t>
            </a:r>
          </a:p>
          <a:p>
            <a:pPr algn="just"/>
            <a:r>
              <a:rPr lang="en-US" sz="2000" dirty="0" smtClean="0">
                <a:latin typeface="Times New Roman" pitchFamily="18" charset="0"/>
                <a:cs typeface="Times New Roman" pitchFamily="18" charset="0"/>
              </a:rPr>
              <a:t> In addition, the utilization of information technology may change the condition of decision making and thus farmers may yield the best way.</a:t>
            </a:r>
          </a:p>
          <a:p>
            <a:pPr algn="just"/>
            <a:r>
              <a:rPr lang="en-US" sz="2000" dirty="0" smtClean="0">
                <a:latin typeface="Times New Roman" pitchFamily="18" charset="0"/>
                <a:cs typeface="Times New Roman" pitchFamily="18" charset="0"/>
              </a:rPr>
              <a:t> For decision making process, data mining techniques related to the agriculture are used.</a:t>
            </a:r>
          </a:p>
          <a:p>
            <a:pPr algn="just"/>
            <a:r>
              <a:rPr lang="en-US" sz="2000" dirty="0" smtClean="0">
                <a:latin typeface="Times New Roman" pitchFamily="18" charset="0"/>
                <a:cs typeface="Times New Roman" pitchFamily="18" charset="0"/>
              </a:rPr>
              <a:t> Machine learning method is a process of extracting the most significant and useful information from the huge amount of datasets. </a:t>
            </a:r>
          </a:p>
          <a:p>
            <a:pPr algn="just"/>
            <a:r>
              <a:rPr lang="en-US" sz="2000" dirty="0" smtClean="0">
                <a:latin typeface="Times New Roman" pitchFamily="18" charset="0"/>
                <a:cs typeface="Times New Roman" pitchFamily="18" charset="0"/>
              </a:rPr>
              <a:t>Nowadays, we used machine learning approach with developed in crop or plant yield prediction since agriculture has different data like soil data, crop data, and weather data. </a:t>
            </a:r>
          </a:p>
          <a:p>
            <a:pPr algn="just"/>
            <a:r>
              <a:rPr lang="en-US" sz="2000" dirty="0" smtClean="0">
                <a:latin typeface="Times New Roman" pitchFamily="18" charset="0"/>
                <a:cs typeface="Times New Roman" pitchFamily="18" charset="0"/>
              </a:rPr>
              <a:t>Plant growth prediction is proposed for monitoring the plant yield effectively through the machine learning techniques. </a:t>
            </a:r>
          </a:p>
          <a:p>
            <a:pPr algn="just"/>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4" name="TextBox 3"/>
          <p:cNvSpPr txBox="1"/>
          <p:nvPr/>
        </p:nvSpPr>
        <p:spPr>
          <a:xfrm>
            <a:off x="4572000" y="6477000"/>
            <a:ext cx="330540" cy="369332"/>
          </a:xfrm>
          <a:prstGeom prst="rect">
            <a:avLst/>
          </a:prstGeom>
          <a:noFill/>
        </p:spPr>
        <p:txBody>
          <a:bodyPr wrap="square" rtlCol="0">
            <a:spAutoFit/>
          </a:bodyPr>
          <a:lstStyle/>
          <a:p>
            <a:r>
              <a:rPr lang="en-IN" dirty="0" smtClean="0"/>
              <a:t>3</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861109"/>
          <a:ext cx="9144004" cy="7032050"/>
        </p:xfrm>
        <a:graphic>
          <a:graphicData uri="http://schemas.openxmlformats.org/drawingml/2006/table">
            <a:tbl>
              <a:tblPr firstRow="1" bandRow="1">
                <a:tableStyleId>{5C22544A-7EE6-4342-B048-85BDC9FD1C3A}</a:tableStyleId>
              </a:tblPr>
              <a:tblGrid>
                <a:gridCol w="2286001"/>
                <a:gridCol w="2286001"/>
                <a:gridCol w="2286001"/>
                <a:gridCol w="2286001"/>
              </a:tblGrid>
              <a:tr h="347057">
                <a:tc>
                  <a:txBody>
                    <a:bodyPr/>
                    <a:lstStyle/>
                    <a:p>
                      <a:r>
                        <a:rPr lang="en-IN" sz="1800" dirty="0" smtClean="0">
                          <a:latin typeface="Times New Roman" pitchFamily="18" charset="0"/>
                          <a:cs typeface="Times New Roman" pitchFamily="18" charset="0"/>
                        </a:rPr>
                        <a:t>Title</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Objectives</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Techniques</a:t>
                      </a:r>
                      <a:r>
                        <a:rPr lang="en-IN" sz="1800" baseline="0" dirty="0" smtClean="0">
                          <a:latin typeface="Times New Roman" pitchFamily="18" charset="0"/>
                          <a:cs typeface="Times New Roman" pitchFamily="18" charset="0"/>
                        </a:rPr>
                        <a:t> used</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Merits</a:t>
                      </a:r>
                      <a:endParaRPr lang="en-US" sz="1800" dirty="0">
                        <a:latin typeface="Times New Roman" pitchFamily="18" charset="0"/>
                        <a:cs typeface="Times New Roman" pitchFamily="18" charset="0"/>
                      </a:endParaRPr>
                    </a:p>
                  </a:txBody>
                  <a:tcPr/>
                </a:tc>
              </a:tr>
              <a:tr h="2169104">
                <a:tc>
                  <a:txBody>
                    <a:bodyPr/>
                    <a:lstStyle/>
                    <a:p>
                      <a:pPr>
                        <a:lnSpc>
                          <a:spcPct val="115000"/>
                        </a:lnSpc>
                        <a:spcAft>
                          <a:spcPts val="0"/>
                        </a:spcAft>
                      </a:pPr>
                      <a:r>
                        <a:rPr lang="en-US" sz="1800" dirty="0">
                          <a:latin typeface="Times New Roman"/>
                          <a:ea typeface="Times New Roman"/>
                          <a:cs typeface="Times New Roman"/>
                        </a:rPr>
                        <a:t>Deep Learning Classification for Crop Types in North Dakota (2020)</a:t>
                      </a:r>
                      <a:endParaRPr lang="en-IN" sz="1800" dirty="0">
                        <a:latin typeface="Calibri"/>
                        <a:ea typeface="Times New Roman"/>
                        <a:cs typeface="Times New Roman"/>
                      </a:endParaRPr>
                    </a:p>
                  </a:txBody>
                  <a:tcPr marL="68580" marR="68580" marT="0" marB="0"/>
                </a:tc>
                <a:tc>
                  <a:txBody>
                    <a:bodyPr/>
                    <a:lstStyle/>
                    <a:p>
                      <a:pPr>
                        <a:lnSpc>
                          <a:spcPct val="115000"/>
                        </a:lnSpc>
                        <a:spcAft>
                          <a:spcPts val="0"/>
                        </a:spcAft>
                      </a:pPr>
                      <a:r>
                        <a:rPr lang="en-US" sz="2000" dirty="0">
                          <a:latin typeface="Times New Roman"/>
                          <a:ea typeface="Times New Roman"/>
                          <a:cs typeface="Times New Roman"/>
                        </a:rPr>
                        <a:t>Predict crop for particular land</a:t>
                      </a:r>
                      <a:endParaRPr lang="en-IN" sz="2000" dirty="0">
                        <a:latin typeface="Calibri"/>
                        <a:ea typeface="Times New Roman"/>
                        <a:cs typeface="Times New Roman"/>
                      </a:endParaRPr>
                    </a:p>
                  </a:txBody>
                  <a:tcPr marL="68580" marR="68580" marT="0" marB="0"/>
                </a:tc>
                <a:tc>
                  <a:txBody>
                    <a:bodyPr/>
                    <a:lstStyle/>
                    <a:p>
                      <a:r>
                        <a:rPr lang="en-US" sz="1800" dirty="0" smtClean="0">
                          <a:latin typeface="Times New Roman" pitchFamily="18" charset="0"/>
                          <a:cs typeface="Times New Roman" pitchFamily="18" charset="0"/>
                        </a:rPr>
                        <a:t> </a:t>
                      </a:r>
                      <a:r>
                        <a:rPr kumimoji="0" lang="en-US" sz="1800" kern="1200" dirty="0" smtClean="0">
                          <a:solidFill>
                            <a:schemeClr val="dk1"/>
                          </a:solidFill>
                          <a:latin typeface="+mn-lt"/>
                          <a:ea typeface="+mn-ea"/>
                          <a:cs typeface="+mn-cs"/>
                        </a:rPr>
                        <a:t>Deep Neural Network, Crop mapping, Image Classification</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Cropland Data Layer (CDL)  highly accurate on major</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crop types (e.g., </a:t>
                      </a:r>
                      <a:r>
                        <a:rPr kumimoji="0" lang="en-IN" sz="1800" i="1" kern="1200" dirty="0" smtClean="0">
                          <a:solidFill>
                            <a:schemeClr val="dk1"/>
                          </a:solidFill>
                          <a:latin typeface="+mn-lt"/>
                          <a:ea typeface="+mn-ea"/>
                          <a:cs typeface="+mn-cs"/>
                        </a:rPr>
                        <a:t>∼</a:t>
                      </a:r>
                      <a:r>
                        <a:rPr kumimoji="0" lang="en-US" sz="1800" kern="1200" dirty="0" smtClean="0">
                          <a:solidFill>
                            <a:schemeClr val="dk1"/>
                          </a:solidFill>
                          <a:latin typeface="+mn-lt"/>
                          <a:ea typeface="+mn-ea"/>
                          <a:cs typeface="+mn-cs"/>
                        </a:rPr>
                        <a:t>95% accuracy for corn and soybean) </a:t>
                      </a:r>
                      <a:endParaRPr lang="en-US" sz="1800" dirty="0">
                        <a:latin typeface="Times New Roman" pitchFamily="18" charset="0"/>
                        <a:cs typeface="Times New Roman" pitchFamily="18" charset="0"/>
                      </a:endParaRPr>
                    </a:p>
                  </a:txBody>
                  <a:tcPr/>
                </a:tc>
              </a:tr>
              <a:tr h="1388226">
                <a:tc>
                  <a:txBody>
                    <a:bodyPr/>
                    <a:lstStyle/>
                    <a:p>
                      <a:r>
                        <a:rPr kumimoji="0" lang="en-US" sz="1800" kern="1200" dirty="0" smtClean="0">
                          <a:solidFill>
                            <a:schemeClr val="dk1"/>
                          </a:solidFill>
                          <a:latin typeface="+mn-lt"/>
                          <a:ea typeface="+mn-ea"/>
                          <a:cs typeface="+mn-cs"/>
                        </a:rPr>
                        <a:t>Sorghum Yield Prediction using Machine Learning (2019)</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Prediction of yield using Machine Learning</a:t>
                      </a:r>
                      <a:endParaRPr kumimoji="0" lang="en-IN" sz="1800" kern="1200" dirty="0" smtClean="0">
                        <a:solidFill>
                          <a:schemeClr val="dk1"/>
                        </a:solidFill>
                        <a:latin typeface="+mn-lt"/>
                        <a:ea typeface="+mn-ea"/>
                        <a:cs typeface="+mn-cs"/>
                      </a:endParaRPr>
                    </a:p>
                    <a:p>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Neural Networks and Linear Regression</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RNN</a:t>
                      </a:r>
                      <a:endParaRPr lang="en-US" sz="1800" dirty="0">
                        <a:latin typeface="Times New Roman" pitchFamily="18" charset="0"/>
                        <a:cs typeface="Times New Roman" pitchFamily="18" charset="0"/>
                      </a:endParaRPr>
                    </a:p>
                  </a:txBody>
                  <a:tcPr/>
                </a:tc>
              </a:tr>
              <a:tr h="1882091">
                <a:tc>
                  <a:txBody>
                    <a:bodyPr/>
                    <a:lstStyle/>
                    <a:p>
                      <a:r>
                        <a:rPr kumimoji="0" lang="en-US" sz="1800" kern="1200" dirty="0" smtClean="0">
                          <a:solidFill>
                            <a:schemeClr val="dk1"/>
                          </a:solidFill>
                          <a:latin typeface="+mn-lt"/>
                          <a:ea typeface="+mn-ea"/>
                          <a:cs typeface="+mn-cs"/>
                        </a:rPr>
                        <a:t>Estimating Crop Yield from Multi-temporal Satellite Data Using Multivariate Regression and Neural Network Techniques (2019)</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Development of objective mathematical models of crop yield </a:t>
                      </a:r>
                      <a:r>
                        <a:rPr kumimoji="0" lang="en-US" sz="1800" kern="1200" dirty="0" smtClean="0">
                          <a:solidFill>
                            <a:schemeClr val="dk1"/>
                          </a:solidFill>
                          <a:latin typeface="+mn-lt"/>
                          <a:ea typeface="+mn-ea"/>
                          <a:cs typeface="+mn-cs"/>
                        </a:rPr>
                        <a:t>prediction</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Neural Networks Techniques</a:t>
                      </a:r>
                      <a:endParaRPr lang="en-US" sz="18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Three statistical parameters are  used for performance</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analysis: correlation coefficient (</a:t>
                      </a:r>
                      <a:r>
                        <a:rPr kumimoji="0" lang="en-US" sz="1800" i="1" kern="1200" dirty="0" smtClean="0">
                          <a:solidFill>
                            <a:schemeClr val="dk1"/>
                          </a:solidFill>
                          <a:latin typeface="+mn-lt"/>
                          <a:ea typeface="+mn-ea"/>
                          <a:cs typeface="+mn-cs"/>
                        </a:rPr>
                        <a:t>r</a:t>
                      </a:r>
                      <a:r>
                        <a:rPr kumimoji="0" lang="en-US" sz="1800" kern="1200" dirty="0" smtClean="0">
                          <a:solidFill>
                            <a:schemeClr val="dk1"/>
                          </a:solidFill>
                          <a:latin typeface="+mn-lt"/>
                          <a:ea typeface="+mn-ea"/>
                          <a:cs typeface="+mn-cs"/>
                        </a:rPr>
                        <a:t>), root mean square error</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(RMSE), and average difference (AVDIF).</a:t>
                      </a:r>
                      <a:endParaRPr lang="en-US" sz="1800"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a:xfrm>
            <a:off x="428596" y="0"/>
            <a:ext cx="8229600" cy="989034"/>
          </a:xfrm>
        </p:spPr>
        <p:txBody>
          <a:bodyPr>
            <a:normAutofit/>
          </a:bodyPr>
          <a:lstStyle/>
          <a:p>
            <a:r>
              <a:rPr lang="en-IN" sz="2800" dirty="0" smtClean="0">
                <a:latin typeface="Times New Roman" pitchFamily="18" charset="0"/>
                <a:cs typeface="Times New Roman" pitchFamily="18" charset="0"/>
              </a:rPr>
              <a:t>LITERATURE SURVEY</a:t>
            </a:r>
            <a:endParaRPr lang="en-US" sz="2800" dirty="0">
              <a:latin typeface="Times New Roman" pitchFamily="18" charset="0"/>
              <a:cs typeface="Times New Roman" pitchFamily="18" charset="0"/>
            </a:endParaRPr>
          </a:p>
        </p:txBody>
      </p:sp>
      <p:sp>
        <p:nvSpPr>
          <p:cNvPr id="6" name="TextBox 5"/>
          <p:cNvSpPr txBox="1"/>
          <p:nvPr/>
        </p:nvSpPr>
        <p:spPr>
          <a:xfrm>
            <a:off x="4495800" y="7543800"/>
            <a:ext cx="330540" cy="369332"/>
          </a:xfrm>
          <a:prstGeom prst="rect">
            <a:avLst/>
          </a:prstGeom>
          <a:noFill/>
        </p:spPr>
        <p:txBody>
          <a:bodyPr wrap="none" rtlCol="0">
            <a:spAutoFit/>
          </a:bodyPr>
          <a:lstStyle/>
          <a:p>
            <a:r>
              <a:rPr lang="en-IN" dirty="0" smtClean="0"/>
              <a:t>4</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1"/>
          <a:ext cx="9144000" cy="6921232"/>
        </p:xfrm>
        <a:graphic>
          <a:graphicData uri="http://schemas.openxmlformats.org/drawingml/2006/table">
            <a:tbl>
              <a:tblPr firstRow="1" bandRow="1">
                <a:tableStyleId>{5C22544A-7EE6-4342-B048-85BDC9FD1C3A}</a:tableStyleId>
              </a:tblPr>
              <a:tblGrid>
                <a:gridCol w="2286000"/>
                <a:gridCol w="2286000"/>
                <a:gridCol w="2286000"/>
                <a:gridCol w="2286000"/>
              </a:tblGrid>
              <a:tr h="358514">
                <a:tc>
                  <a:txBody>
                    <a:bodyPr/>
                    <a:lstStyle/>
                    <a:p>
                      <a:r>
                        <a:rPr lang="en-IN" sz="1700" dirty="0" smtClean="0">
                          <a:latin typeface="Times New Roman" pitchFamily="18" charset="0"/>
                          <a:cs typeface="Times New Roman" pitchFamily="18" charset="0"/>
                        </a:rPr>
                        <a:t>Title</a:t>
                      </a:r>
                      <a:endParaRPr lang="en-US" sz="1700" dirty="0">
                        <a:latin typeface="Times New Roman" pitchFamily="18" charset="0"/>
                        <a:cs typeface="Times New Roman" pitchFamily="18" charset="0"/>
                      </a:endParaRPr>
                    </a:p>
                  </a:txBody>
                  <a:tcPr/>
                </a:tc>
                <a:tc>
                  <a:txBody>
                    <a:bodyPr/>
                    <a:lstStyle/>
                    <a:p>
                      <a:r>
                        <a:rPr lang="en-US" sz="1700" dirty="0" smtClean="0">
                          <a:latin typeface="Times New Roman" pitchFamily="18" charset="0"/>
                          <a:cs typeface="Times New Roman" pitchFamily="18" charset="0"/>
                        </a:rPr>
                        <a:t>Objective</a:t>
                      </a:r>
                      <a:endParaRPr lang="en-US" sz="1700" dirty="0">
                        <a:latin typeface="Times New Roman" pitchFamily="18" charset="0"/>
                        <a:cs typeface="Times New Roman" pitchFamily="18" charset="0"/>
                      </a:endParaRPr>
                    </a:p>
                  </a:txBody>
                  <a:tcPr/>
                </a:tc>
                <a:tc>
                  <a:txBody>
                    <a:bodyPr/>
                    <a:lstStyle/>
                    <a:p>
                      <a:r>
                        <a:rPr lang="en-IN" sz="1700" dirty="0" smtClean="0">
                          <a:latin typeface="Times New Roman" pitchFamily="18" charset="0"/>
                          <a:cs typeface="Times New Roman" pitchFamily="18" charset="0"/>
                        </a:rPr>
                        <a:t>Techniques</a:t>
                      </a:r>
                      <a:r>
                        <a:rPr lang="en-IN" sz="1700" baseline="0" dirty="0" smtClean="0">
                          <a:latin typeface="Times New Roman" pitchFamily="18" charset="0"/>
                          <a:cs typeface="Times New Roman" pitchFamily="18" charset="0"/>
                        </a:rPr>
                        <a:t> used</a:t>
                      </a:r>
                      <a:endParaRPr lang="en-US" sz="1700" dirty="0">
                        <a:latin typeface="Times New Roman" pitchFamily="18" charset="0"/>
                        <a:cs typeface="Times New Roman" pitchFamily="18" charset="0"/>
                      </a:endParaRPr>
                    </a:p>
                  </a:txBody>
                  <a:tcPr/>
                </a:tc>
                <a:tc>
                  <a:txBody>
                    <a:bodyPr/>
                    <a:lstStyle/>
                    <a:p>
                      <a:r>
                        <a:rPr lang="en-IN" sz="1700" dirty="0" smtClean="0">
                          <a:latin typeface="Times New Roman" pitchFamily="18" charset="0"/>
                          <a:cs typeface="Times New Roman" pitchFamily="18" charset="0"/>
                        </a:rPr>
                        <a:t>Merits</a:t>
                      </a:r>
                      <a:endParaRPr lang="en-US" sz="1700" dirty="0">
                        <a:latin typeface="Times New Roman" pitchFamily="18" charset="0"/>
                        <a:cs typeface="Times New Roman" pitchFamily="18" charset="0"/>
                      </a:endParaRPr>
                    </a:p>
                  </a:txBody>
                  <a:tcPr/>
                </a:tc>
              </a:tr>
              <a:tr h="1948447">
                <a:tc>
                  <a:txBody>
                    <a:bodyPr/>
                    <a:lstStyle/>
                    <a:p>
                      <a:r>
                        <a:rPr kumimoji="0" lang="en-US" sz="1800" kern="1200" dirty="0" smtClean="0">
                          <a:solidFill>
                            <a:schemeClr val="dk1"/>
                          </a:solidFill>
                          <a:latin typeface="+mn-lt"/>
                          <a:ea typeface="+mn-ea"/>
                          <a:cs typeface="+mn-cs"/>
                        </a:rPr>
                        <a:t>A Granular GA-SVM Predictor for Big Data in Agricultural Cyber-Physical Systems(2019)</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To achieve  result using  Granular GA-SVM</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 </a:t>
                      </a:r>
                      <a:r>
                        <a:rPr kumimoji="0" lang="en-US" sz="1800" kern="1200" dirty="0" smtClean="0">
                          <a:solidFill>
                            <a:schemeClr val="dk1"/>
                          </a:solidFill>
                          <a:latin typeface="+mn-lt"/>
                          <a:ea typeface="+mn-ea"/>
                          <a:cs typeface="+mn-cs"/>
                        </a:rPr>
                        <a:t>SVM –Support Vector Machine</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The</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granulation technique is used to overcome the low efficiency of</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SVM for large-scale data</a:t>
                      </a:r>
                      <a:endParaRPr lang="en-US" sz="1700" dirty="0">
                        <a:latin typeface="Times New Roman" pitchFamily="18" charset="0"/>
                        <a:cs typeface="Times New Roman" pitchFamily="18" charset="0"/>
                      </a:endParaRPr>
                    </a:p>
                  </a:txBody>
                  <a:tcPr/>
                </a:tc>
              </a:tr>
              <a:tr h="2213436">
                <a:tc>
                  <a:txBody>
                    <a:bodyPr/>
                    <a:lstStyle/>
                    <a:p>
                      <a:r>
                        <a:rPr kumimoji="0" lang="en-US" sz="1800" kern="1200" dirty="0" smtClean="0">
                          <a:solidFill>
                            <a:schemeClr val="dk1"/>
                          </a:solidFill>
                          <a:latin typeface="+mn-lt"/>
                          <a:ea typeface="+mn-ea"/>
                          <a:cs typeface="+mn-cs"/>
                        </a:rPr>
                        <a:t>Use of Data Mining in Crop Yield Prediction(2018)</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crop yield prediction system by using Data Mining techniques</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Data Mining</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The system to use </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LAD Tree</a:t>
                      </a:r>
                      <a:endParaRPr lang="en-US" sz="1700" dirty="0">
                        <a:latin typeface="Times New Roman" pitchFamily="18" charset="0"/>
                        <a:cs typeface="Times New Roman" pitchFamily="18" charset="0"/>
                      </a:endParaRPr>
                    </a:p>
                  </a:txBody>
                  <a:tcPr/>
                </a:tc>
              </a:tr>
              <a:tr h="2337602">
                <a:tc>
                  <a:txBody>
                    <a:bodyPr/>
                    <a:lstStyle/>
                    <a:p>
                      <a:pPr>
                        <a:lnSpc>
                          <a:spcPct val="115000"/>
                        </a:lnSpc>
                        <a:spcAft>
                          <a:spcPts val="0"/>
                        </a:spcAft>
                      </a:pPr>
                      <a:r>
                        <a:rPr lang="en-US" sz="2000" dirty="0">
                          <a:latin typeface="Times New Roman"/>
                          <a:ea typeface="Times New Roman"/>
                          <a:cs typeface="Times New Roman"/>
                        </a:rPr>
                        <a:t>Crop Predicting Using Predictive Analytics(2017)</a:t>
                      </a:r>
                      <a:endParaRPr lang="en-IN" sz="2000" dirty="0">
                        <a:latin typeface="Calibri"/>
                        <a:ea typeface="Times New Roman"/>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Predicting crop using Predictive analytics</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predictive modeling, machine learning and data mining</a:t>
                      </a:r>
                      <a:endParaRPr lang="en-US" sz="1700" dirty="0">
                        <a:latin typeface="Times New Roman" pitchFamily="18" charset="0"/>
                        <a:cs typeface="Times New Roman" pitchFamily="18" charset="0"/>
                      </a:endParaRPr>
                    </a:p>
                  </a:txBody>
                  <a:tcPr/>
                </a:tc>
                <a:tc>
                  <a:txBody>
                    <a:bodyPr/>
                    <a:lstStyle/>
                    <a:p>
                      <a:r>
                        <a:rPr kumimoji="0" lang="en-US" sz="1800" kern="1200" dirty="0" smtClean="0">
                          <a:solidFill>
                            <a:schemeClr val="dk1"/>
                          </a:solidFill>
                          <a:latin typeface="+mn-lt"/>
                          <a:ea typeface="+mn-ea"/>
                          <a:cs typeface="+mn-cs"/>
                        </a:rPr>
                        <a:t>1. Various soil samples taken from different placed</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can be tested.</a:t>
                      </a:r>
                      <a:endParaRPr kumimoji="0" lang="en-IN"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2.Portable</a:t>
                      </a:r>
                      <a:endParaRPr kumimoji="0" lang="en-IN"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dirty="0" smtClean="0">
                        <a:latin typeface="Times New Roman" pitchFamily="18" charset="0"/>
                        <a:cs typeface="Times New Roman" pitchFamily="18" charset="0"/>
                      </a:endParaRPr>
                    </a:p>
                  </a:txBody>
                  <a:tcPr/>
                </a:tc>
              </a:tr>
            </a:tbl>
          </a:graphicData>
        </a:graphic>
      </p:graphicFrame>
      <p:sp>
        <p:nvSpPr>
          <p:cNvPr id="4" name="TextBox 3"/>
          <p:cNvSpPr txBox="1"/>
          <p:nvPr/>
        </p:nvSpPr>
        <p:spPr>
          <a:xfrm>
            <a:off x="4724400" y="6488668"/>
            <a:ext cx="330540" cy="369332"/>
          </a:xfrm>
          <a:prstGeom prst="rect">
            <a:avLst/>
          </a:prstGeom>
          <a:noFill/>
        </p:spPr>
        <p:txBody>
          <a:bodyPr wrap="none" rtlCol="0">
            <a:spAutoFit/>
          </a:bodyPr>
          <a:lstStyle/>
          <a:p>
            <a:r>
              <a:rPr lang="en-IN" dirty="0" smtClean="0"/>
              <a:t>5</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400" dirty="0" smtClean="0">
                <a:latin typeface="Times New Roman" pitchFamily="18" charset="0"/>
                <a:cs typeface="Times New Roman" pitchFamily="18" charset="0"/>
              </a:rPr>
              <a:t>Agriculture is the most important sector that influences the economy of India. It contributes to 18% of India’s Gross Domestic Product (GDP) and gives employment to 50% of the population of India. </a:t>
            </a:r>
          </a:p>
          <a:p>
            <a:r>
              <a:rPr lang="en-US" sz="2400" dirty="0" smtClean="0">
                <a:latin typeface="Times New Roman" pitchFamily="18" charset="0"/>
                <a:cs typeface="Times New Roman" pitchFamily="18" charset="0"/>
              </a:rPr>
              <a:t>To focuses on implementing crop yield prediction system by using Machine learning techniques by doing analysis on agriculture dataset. </a:t>
            </a:r>
          </a:p>
          <a:p>
            <a:r>
              <a:rPr lang="en-US" sz="2400" dirty="0" smtClean="0">
                <a:latin typeface="Times New Roman" pitchFamily="18" charset="0"/>
                <a:cs typeface="Times New Roman" pitchFamily="18" charset="0"/>
              </a:rPr>
              <a:t>For evaluating performance Accuracy is used as one of the factors.</a:t>
            </a:r>
          </a:p>
          <a:p>
            <a:r>
              <a:rPr lang="en-US" sz="2400" dirty="0" smtClean="0">
                <a:latin typeface="Times New Roman" pitchFamily="18" charset="0"/>
                <a:cs typeface="Times New Roman" pitchFamily="18" charset="0"/>
              </a:rPr>
              <a:t> The classifiers are further compared with the values of Precision, Recall and F1score. </a:t>
            </a:r>
          </a:p>
          <a:p>
            <a:r>
              <a:rPr lang="en-US" sz="2400" dirty="0" smtClean="0">
                <a:latin typeface="Times New Roman" pitchFamily="18" charset="0"/>
                <a:cs typeface="Times New Roman" pitchFamily="18" charset="0"/>
              </a:rPr>
              <a:t>Lesser the value of error, more accurate the algorithm will work.</a:t>
            </a:r>
          </a:p>
          <a:p>
            <a:r>
              <a:rPr lang="en-US" sz="2400" dirty="0" smtClean="0">
                <a:latin typeface="Times New Roman" pitchFamily="18" charset="0"/>
                <a:cs typeface="Times New Roman" pitchFamily="18" charset="0"/>
              </a:rPr>
              <a:t> The result is based on comparison among the classifiers.</a:t>
            </a:r>
          </a:p>
          <a:p>
            <a:pPr>
              <a:buNone/>
            </a:pPr>
            <a:endParaRPr lang="en-US" sz="24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4" name="TextBox 3"/>
          <p:cNvSpPr txBox="1"/>
          <p:nvPr/>
        </p:nvSpPr>
        <p:spPr>
          <a:xfrm>
            <a:off x="4495800" y="6400800"/>
            <a:ext cx="330540" cy="369332"/>
          </a:xfrm>
          <a:prstGeom prst="rect">
            <a:avLst/>
          </a:prstGeom>
          <a:noFill/>
        </p:spPr>
        <p:txBody>
          <a:bodyPr wrap="square" rtlCol="0">
            <a:spAutoFit/>
          </a:bodyPr>
          <a:lstStyle/>
          <a:p>
            <a:r>
              <a:rPr lang="en-IN" dirty="0" smtClean="0"/>
              <a:t>6</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sz="2800" dirty="0" smtClean="0"/>
              <a:t>Precision agriculture is gaining increasing attention because of the possible reduction of agricultural inputs (e.g., fertilizers and pesticides) that can be obtained by using high-tech equipment, including robots. </a:t>
            </a:r>
          </a:p>
          <a:p>
            <a:pPr algn="just"/>
            <a:r>
              <a:rPr lang="en-US" sz="2800" dirty="0" smtClean="0"/>
              <a:t>To focus on an agricultural robotics system that addresses the weeding problem by means of selective spraying or mechanical removal of the detected weeds. </a:t>
            </a:r>
          </a:p>
          <a:p>
            <a:pPr marL="114300" indent="0" algn="just">
              <a:buNone/>
            </a:pPr>
            <a:endParaRPr lang="en-US" sz="2800" dirty="0" smtClean="0">
              <a:latin typeface="Times New Roman" pitchFamily="18" charset="0"/>
              <a:cs typeface="Times New Roman" pitchFamily="18" charset="0"/>
            </a:endParaRPr>
          </a:p>
          <a:p>
            <a:pPr marL="114300" indent="0" algn="just">
              <a:buNone/>
            </a:pPr>
            <a:r>
              <a:rPr lang="en-US" sz="2800" b="1" dirty="0" smtClean="0">
                <a:latin typeface="Times New Roman" pitchFamily="18" charset="0"/>
                <a:cs typeface="Times New Roman" pitchFamily="18" charset="0"/>
              </a:rPr>
              <a:t>Drawbacks:</a:t>
            </a:r>
          </a:p>
          <a:p>
            <a:pPr lvl="0" algn="just"/>
            <a:r>
              <a:rPr lang="en-US" sz="2800" dirty="0" smtClean="0">
                <a:latin typeface="Times New Roman" pitchFamily="18" charset="0"/>
                <a:cs typeface="Times New Roman" pitchFamily="18" charset="0"/>
              </a:rPr>
              <a:t> It can’t determine to improve the classification accuracy of our pipeline.</a:t>
            </a:r>
          </a:p>
          <a:p>
            <a:pPr lvl="0" algn="just"/>
            <a:r>
              <a:rPr lang="en-US" sz="2800" dirty="0" smtClean="0">
                <a:latin typeface="Times New Roman" pitchFamily="18" charset="0"/>
                <a:cs typeface="Times New Roman" pitchFamily="18" charset="0"/>
              </a:rPr>
              <a:t> connecting the bridge manually and some corruption are happened. </a:t>
            </a:r>
          </a:p>
          <a:p>
            <a:pPr lvl="0" algn="just"/>
            <a:r>
              <a:rPr lang="en-US" sz="2800" dirty="0" smtClean="0">
                <a:latin typeface="Times New Roman" pitchFamily="18" charset="0"/>
                <a:cs typeface="Times New Roman" pitchFamily="18" charset="0"/>
              </a:rPr>
              <a:t>Private sectors domination high, profit low and credits not getting concern farmer.</a:t>
            </a:r>
          </a:p>
          <a:p>
            <a:endParaRPr lang="en-IN" dirty="0"/>
          </a:p>
        </p:txBody>
      </p:sp>
      <p:sp>
        <p:nvSpPr>
          <p:cNvPr id="3" name="Title 2"/>
          <p:cNvSpPr>
            <a:spLocks noGrp="1"/>
          </p:cNvSpPr>
          <p:nvPr>
            <p:ph type="title"/>
          </p:nvPr>
        </p:nvSpPr>
        <p:spPr/>
        <p:txBody>
          <a:bodyPr/>
          <a:lstStyle/>
          <a:p>
            <a:r>
              <a:rPr lang="en-IN" dirty="0" smtClean="0"/>
              <a:t>Existing System</a:t>
            </a:r>
            <a:endParaRPr lang="en-IN" dirty="0"/>
          </a:p>
        </p:txBody>
      </p:sp>
      <p:sp>
        <p:nvSpPr>
          <p:cNvPr id="4" name="TextBox 3"/>
          <p:cNvSpPr txBox="1"/>
          <p:nvPr/>
        </p:nvSpPr>
        <p:spPr>
          <a:xfrm>
            <a:off x="4648200" y="6488668"/>
            <a:ext cx="330540" cy="369332"/>
          </a:xfrm>
          <a:prstGeom prst="rect">
            <a:avLst/>
          </a:prstGeom>
          <a:noFill/>
        </p:spPr>
        <p:txBody>
          <a:bodyPr wrap="none" rtlCol="0">
            <a:spAutoFit/>
          </a:bodyPr>
          <a:lstStyle/>
          <a:p>
            <a:r>
              <a:rPr lang="en-IN" dirty="0" smtClean="0"/>
              <a:t>7</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rPr>
              <a:t>We have to find Accuracy of the training dataset, Accuracy of the testing dataset, Specification, False Positive rate, precision and recall by comparing algorithm using python code. The following Involvement steps are,</a:t>
            </a:r>
          </a:p>
          <a:p>
            <a:pPr lvl="0" algn="just"/>
            <a:r>
              <a:rPr lang="en-US" dirty="0" smtClean="0">
                <a:latin typeface="Times New Roman" pitchFamily="18" charset="0"/>
                <a:cs typeface="Times New Roman" pitchFamily="18" charset="0"/>
              </a:rPr>
              <a:t>Define a problem</a:t>
            </a:r>
          </a:p>
          <a:p>
            <a:pPr lvl="0" algn="just"/>
            <a:r>
              <a:rPr lang="en-US" dirty="0" smtClean="0">
                <a:latin typeface="Times New Roman" pitchFamily="18" charset="0"/>
                <a:cs typeface="Times New Roman" pitchFamily="18" charset="0"/>
              </a:rPr>
              <a:t>Preparing data</a:t>
            </a:r>
          </a:p>
          <a:p>
            <a:pPr lvl="0" algn="just"/>
            <a:r>
              <a:rPr lang="en-US" dirty="0" smtClean="0">
                <a:latin typeface="Times New Roman" pitchFamily="18" charset="0"/>
                <a:cs typeface="Times New Roman" pitchFamily="18" charset="0"/>
              </a:rPr>
              <a:t>Evaluating algorithms</a:t>
            </a:r>
          </a:p>
          <a:p>
            <a:pPr lvl="0" algn="just"/>
            <a:r>
              <a:rPr lang="en-US" dirty="0" smtClean="0">
                <a:latin typeface="Times New Roman" pitchFamily="18" charset="0"/>
                <a:cs typeface="Times New Roman" pitchFamily="18" charset="0"/>
              </a:rPr>
              <a:t>Improving results</a:t>
            </a:r>
          </a:p>
          <a:p>
            <a:pPr lvl="0" algn="just"/>
            <a:r>
              <a:rPr lang="en-US" dirty="0" smtClean="0">
                <a:latin typeface="Times New Roman" pitchFamily="18" charset="0"/>
                <a:cs typeface="Times New Roman" pitchFamily="18" charset="0"/>
              </a:rPr>
              <a:t>Predicting results</a:t>
            </a:r>
          </a:p>
          <a:p>
            <a:endParaRPr lang="en-IN" dirty="0"/>
          </a:p>
        </p:txBody>
      </p:sp>
      <p:sp>
        <p:nvSpPr>
          <p:cNvPr id="3" name="Title 2"/>
          <p:cNvSpPr>
            <a:spLocks noGrp="1"/>
          </p:cNvSpPr>
          <p:nvPr>
            <p:ph type="title"/>
          </p:nvPr>
        </p:nvSpPr>
        <p:spPr/>
        <p:txBody>
          <a:bodyPr/>
          <a:lstStyle/>
          <a:p>
            <a:r>
              <a:rPr lang="en-IN" dirty="0" smtClean="0"/>
              <a:t>Proposed System</a:t>
            </a:r>
            <a:endParaRPr lang="en-IN" dirty="0"/>
          </a:p>
        </p:txBody>
      </p:sp>
      <p:sp>
        <p:nvSpPr>
          <p:cNvPr id="4" name="TextBox 3"/>
          <p:cNvSpPr txBox="1"/>
          <p:nvPr/>
        </p:nvSpPr>
        <p:spPr>
          <a:xfrm>
            <a:off x="4648200" y="6488668"/>
            <a:ext cx="330540" cy="369332"/>
          </a:xfrm>
          <a:prstGeom prst="rect">
            <a:avLst/>
          </a:prstGeom>
          <a:noFill/>
        </p:spPr>
        <p:txBody>
          <a:bodyPr wrap="none" rtlCol="0">
            <a:spAutoFit/>
          </a:bodyPr>
          <a:lstStyle/>
          <a:p>
            <a:r>
              <a:rPr lang="en-IN" dirty="0" smtClean="0"/>
              <a:t>8</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100" b="1" u="sng" dirty="0" smtClean="0">
                <a:latin typeface="Times New Roman" pitchFamily="18" charset="0"/>
                <a:cs typeface="Times New Roman" pitchFamily="18" charset="0"/>
              </a:rPr>
              <a:t>HARDWARE REQUIREMENTS</a:t>
            </a:r>
            <a:endParaRPr lang="en-US" sz="2100" u="sng" dirty="0" smtClean="0">
              <a:latin typeface="Times New Roman" pitchFamily="18" charset="0"/>
              <a:cs typeface="Times New Roman" pitchFamily="18" charset="0"/>
            </a:endParaRPr>
          </a:p>
          <a:p>
            <a:pPr>
              <a:buClrTx/>
              <a:buFont typeface="Wingdings" pitchFamily="2" charset="2"/>
              <a:buChar char="§"/>
            </a:pPr>
            <a:r>
              <a:rPr lang="en-US" sz="2100" dirty="0" smtClean="0">
                <a:latin typeface="Times New Roman" pitchFamily="18" charset="0"/>
                <a:cs typeface="Times New Roman" pitchFamily="18" charset="0"/>
              </a:rPr>
              <a:t>Processor – i3</a:t>
            </a:r>
          </a:p>
          <a:p>
            <a:pPr>
              <a:buClrTx/>
              <a:buFont typeface="Wingdings" pitchFamily="2" charset="2"/>
              <a:buChar char="§"/>
            </a:pPr>
            <a:r>
              <a:rPr lang="en-US" sz="2100" dirty="0" smtClean="0">
                <a:latin typeface="Times New Roman" pitchFamily="18" charset="0"/>
                <a:cs typeface="Times New Roman" pitchFamily="18" charset="0"/>
              </a:rPr>
              <a:t>RAM - 4 GB</a:t>
            </a:r>
          </a:p>
          <a:p>
            <a:pPr>
              <a:buClrTx/>
              <a:buFont typeface="Wingdings" pitchFamily="2" charset="2"/>
              <a:buChar char="§"/>
            </a:pPr>
            <a:r>
              <a:rPr lang="en-US" sz="2100" dirty="0" smtClean="0">
                <a:latin typeface="Times New Roman" pitchFamily="18" charset="0"/>
                <a:cs typeface="Times New Roman" pitchFamily="18" charset="0"/>
              </a:rPr>
              <a:t>Hard Disk - 300 GB</a:t>
            </a:r>
          </a:p>
          <a:p>
            <a:pPr>
              <a:buNone/>
            </a:pPr>
            <a:endParaRPr lang="en-US" sz="2100" b="1" dirty="0" smtClean="0">
              <a:latin typeface="Times New Roman" pitchFamily="18" charset="0"/>
              <a:cs typeface="Times New Roman" pitchFamily="18" charset="0"/>
            </a:endParaRPr>
          </a:p>
          <a:p>
            <a:pPr>
              <a:buNone/>
            </a:pPr>
            <a:r>
              <a:rPr lang="en-US" sz="2100" b="1" u="sng" dirty="0" smtClean="0">
                <a:latin typeface="Times New Roman" pitchFamily="18" charset="0"/>
                <a:cs typeface="Times New Roman" pitchFamily="18" charset="0"/>
              </a:rPr>
              <a:t>SOFTWARE REQUIREMENTS</a:t>
            </a:r>
          </a:p>
          <a:p>
            <a:pPr>
              <a:buClrTx/>
              <a:buFont typeface="Wingdings" pitchFamily="2" charset="2"/>
              <a:buChar char="§"/>
            </a:pPr>
            <a:r>
              <a:rPr lang="en-US" sz="2100" dirty="0" smtClean="0">
                <a:latin typeface="Times New Roman" pitchFamily="18" charset="0"/>
                <a:cs typeface="Times New Roman" pitchFamily="18" charset="0"/>
              </a:rPr>
              <a:t>Operating System - Windows /LINUX</a:t>
            </a:r>
          </a:p>
          <a:p>
            <a:pPr>
              <a:buClrTx/>
              <a:buFont typeface="Wingdings" pitchFamily="2" charset="2"/>
              <a:buChar char="§"/>
            </a:pPr>
            <a:r>
              <a:rPr lang="en-US" sz="2100" dirty="0" smtClean="0">
                <a:latin typeface="Times New Roman" pitchFamily="18" charset="0"/>
                <a:cs typeface="Times New Roman" pitchFamily="18" charset="0"/>
              </a:rPr>
              <a:t>Tool –Anaconda with Jupiter Notebook</a:t>
            </a:r>
          </a:p>
          <a:p>
            <a:pPr>
              <a:buClrTx/>
              <a:buNone/>
            </a:pPr>
            <a:r>
              <a:rPr lang="en-US" sz="2100" dirty="0" smtClean="0">
                <a:latin typeface="Times New Roman" pitchFamily="18" charset="0"/>
                <a:cs typeface="Times New Roman" pitchFamily="18" charset="0"/>
              </a:rPr>
              <a:t> </a:t>
            </a:r>
          </a:p>
          <a:p>
            <a:pPr>
              <a:buClrTx/>
              <a:buFont typeface="Wingdings" pitchFamily="2" charset="2"/>
              <a:buChar char="§"/>
            </a:pPr>
            <a:endParaRPr lang="en-US" sz="2100" dirty="0" smtClean="0">
              <a:latin typeface="Times New Roman" pitchFamily="18" charset="0"/>
              <a:cs typeface="Times New Roman" pitchFamily="18" charset="0"/>
            </a:endParaRPr>
          </a:p>
          <a:p>
            <a:pPr>
              <a:buClrTx/>
              <a:buFont typeface="Wingdings" pitchFamily="2" charset="2"/>
              <a:buChar char="§"/>
            </a:pPr>
            <a:endParaRPr lang="en-US" sz="2100" dirty="0" smtClean="0">
              <a:latin typeface="Times New Roman" pitchFamily="18" charset="0"/>
              <a:cs typeface="Times New Roman" pitchFamily="18" charset="0"/>
            </a:endParaRPr>
          </a:p>
          <a:p>
            <a:pPr>
              <a:buClrTx/>
              <a:buNone/>
            </a:pPr>
            <a:endParaRPr lang="en-US" sz="2100" dirty="0" smtClean="0">
              <a:latin typeface="Times New Roman" pitchFamily="18" charset="0"/>
              <a:cs typeface="Times New Roman" pitchFamily="18" charset="0"/>
            </a:endParaRPr>
          </a:p>
          <a:p>
            <a:pPr>
              <a:buClrTx/>
              <a:buNone/>
            </a:pPr>
            <a:endParaRPr lang="en-IN" sz="2100" dirty="0" smtClean="0">
              <a:latin typeface="Times New Roman" pitchFamily="18" charset="0"/>
              <a:cs typeface="Times New Roman" pitchFamily="18" charset="0"/>
            </a:endParaRPr>
          </a:p>
          <a:p>
            <a:pPr>
              <a:buClrTx/>
              <a:buFont typeface="Wingdings" pitchFamily="2" charset="2"/>
              <a:buChar char="§"/>
            </a:pPr>
            <a:endParaRPr lang="en-US" sz="2100" dirty="0" smtClean="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200" dirty="0" smtClean="0">
                <a:solidFill>
                  <a:srgbClr val="464646"/>
                </a:solidFill>
                <a:latin typeface="Times New Roman" pitchFamily="18" charset="0"/>
                <a:cs typeface="Times New Roman" pitchFamily="18" charset="0"/>
              </a:rPr>
              <a:t>DEVELOPMENT ENVIRONMENT(H/W and S/W)</a:t>
            </a:r>
            <a:endParaRPr lang="en-US" dirty="0"/>
          </a:p>
        </p:txBody>
      </p:sp>
      <p:sp>
        <p:nvSpPr>
          <p:cNvPr id="4" name="TextBox 3"/>
          <p:cNvSpPr txBox="1"/>
          <p:nvPr/>
        </p:nvSpPr>
        <p:spPr>
          <a:xfrm>
            <a:off x="4800600" y="6400800"/>
            <a:ext cx="330540" cy="369332"/>
          </a:xfrm>
          <a:prstGeom prst="rect">
            <a:avLst/>
          </a:prstGeom>
          <a:noFill/>
        </p:spPr>
        <p:txBody>
          <a:bodyPr wrap="square" rtlCol="0">
            <a:spAutoFit/>
          </a:bodyPr>
          <a:lstStyle/>
          <a:p>
            <a:r>
              <a:rPr lang="en-IN" dirty="0" smtClean="0"/>
              <a:t>9</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363</TotalTime>
  <Words>1938</Words>
  <Application>Microsoft Office PowerPoint</Application>
  <PresentationFormat>On-screen Show (4:3)</PresentationFormat>
  <Paragraphs>198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PREDICTION OF CROP YIELD AND COST ESTIMATION DETECTION USING MACHINE LEARNING </vt:lpstr>
      <vt:lpstr>ABSTRACT</vt:lpstr>
      <vt:lpstr>INTRODUCTION</vt:lpstr>
      <vt:lpstr>LITERATURE SURVEY</vt:lpstr>
      <vt:lpstr>Slide 5</vt:lpstr>
      <vt:lpstr>PROBLEM STATEMENT</vt:lpstr>
      <vt:lpstr>Existing System</vt:lpstr>
      <vt:lpstr>Proposed System</vt:lpstr>
      <vt:lpstr>DEVELOPMENT ENVIRONMENT(H/W and S/W)</vt:lpstr>
      <vt:lpstr>SYSTEM ARCHITECTURE</vt:lpstr>
      <vt:lpstr>SYSTEM DESIGN</vt:lpstr>
      <vt:lpstr>MODULE DESCRIPTION</vt:lpstr>
      <vt:lpstr>Data Validation and Preprocessing Techniques</vt:lpstr>
      <vt:lpstr>Exploration Data Analysis of Visualization</vt:lpstr>
      <vt:lpstr>Logistic Regression</vt:lpstr>
      <vt:lpstr>Support Vector Machines</vt:lpstr>
      <vt:lpstr>K-Nearest Neighbour</vt:lpstr>
      <vt:lpstr>GUI based prediction of crop yield and yield cost</vt:lpstr>
      <vt:lpstr>TESTING</vt:lpstr>
      <vt:lpstr>APPLICATIONS</vt:lpstr>
      <vt:lpstr>CONCLUIONS AND FUTURE ENHANCEMENTS</vt:lpstr>
      <vt:lpstr>Testing Results : Input:</vt:lpstr>
      <vt:lpstr>Output: Test 01:</vt:lpstr>
      <vt:lpstr>Test 02:</vt:lpstr>
      <vt:lpstr>REFERENCES</vt:lpstr>
      <vt:lpstr>References</vt:lpstr>
      <vt:lpstr>PAPER PUBLICATIONS</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 BY OBJECT DETECTION USING MACHINE LEARNING</dc:title>
  <dc:creator>Lenovo</dc:creator>
  <cp:lastModifiedBy>Priya PR</cp:lastModifiedBy>
  <cp:revision>42</cp:revision>
  <dcterms:created xsi:type="dcterms:W3CDTF">2020-05-29T18:24:57Z</dcterms:created>
  <dcterms:modified xsi:type="dcterms:W3CDTF">2021-06-18T10:33:25Z</dcterms:modified>
</cp:coreProperties>
</file>