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29.xml" ContentType="application/vnd.openxmlformats-officedocument.presentationml.slide+xml"/>
  <Override PartName="/ppt/slideLayouts/slideLayout39.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50" r:id="rId5"/>
    <p:sldMasterId id="2147483651" r:id="rId6"/>
    <p:sldMasterId id="2147483802" r:id="rId7"/>
  </p:sldMasterIdLst>
  <p:notesMasterIdLst>
    <p:notesMasterId r:id="rId65"/>
  </p:notesMasterIdLst>
  <p:handoutMasterIdLst>
    <p:handoutMasterId r:id="rId66"/>
  </p:handoutMasterIdLst>
  <p:sldIdLst>
    <p:sldId id="583" r:id="rId8"/>
    <p:sldId id="297" r:id="rId9"/>
    <p:sldId id="477" r:id="rId10"/>
    <p:sldId id="585" r:id="rId11"/>
    <p:sldId id="354" r:id="rId12"/>
    <p:sldId id="417" r:id="rId13"/>
    <p:sldId id="587" r:id="rId14"/>
    <p:sldId id="449" r:id="rId15"/>
    <p:sldId id="411" r:id="rId16"/>
    <p:sldId id="485" r:id="rId17"/>
    <p:sldId id="486" r:id="rId18"/>
    <p:sldId id="487" r:id="rId19"/>
    <p:sldId id="451" r:id="rId20"/>
    <p:sldId id="580" r:id="rId21"/>
    <p:sldId id="589" r:id="rId22"/>
    <p:sldId id="572" r:id="rId23"/>
    <p:sldId id="573" r:id="rId24"/>
    <p:sldId id="574" r:id="rId25"/>
    <p:sldId id="575" r:id="rId26"/>
    <p:sldId id="556" r:id="rId27"/>
    <p:sldId id="557" r:id="rId28"/>
    <p:sldId id="558" r:id="rId29"/>
    <p:sldId id="559" r:id="rId30"/>
    <p:sldId id="560" r:id="rId31"/>
    <p:sldId id="592" r:id="rId32"/>
    <p:sldId id="561" r:id="rId33"/>
    <p:sldId id="562" r:id="rId34"/>
    <p:sldId id="563" r:id="rId35"/>
    <p:sldId id="564" r:id="rId36"/>
    <p:sldId id="565" r:id="rId37"/>
    <p:sldId id="566" r:id="rId38"/>
    <p:sldId id="567" r:id="rId39"/>
    <p:sldId id="568" r:id="rId40"/>
    <p:sldId id="569" r:id="rId41"/>
    <p:sldId id="570" r:id="rId42"/>
    <p:sldId id="516" r:id="rId43"/>
    <p:sldId id="581" r:id="rId44"/>
    <p:sldId id="591" r:id="rId45"/>
    <p:sldId id="517" r:id="rId46"/>
    <p:sldId id="552" r:id="rId47"/>
    <p:sldId id="577" r:id="rId48"/>
    <p:sldId id="553" r:id="rId49"/>
    <p:sldId id="554" r:id="rId50"/>
    <p:sldId id="576" r:id="rId51"/>
    <p:sldId id="518" r:id="rId52"/>
    <p:sldId id="519" r:id="rId53"/>
    <p:sldId id="520" r:id="rId54"/>
    <p:sldId id="521" r:id="rId55"/>
    <p:sldId id="523" r:id="rId56"/>
    <p:sldId id="578" r:id="rId57"/>
    <p:sldId id="579" r:id="rId58"/>
    <p:sldId id="522" r:id="rId59"/>
    <p:sldId id="529" r:id="rId60"/>
    <p:sldId id="530" r:id="rId61"/>
    <p:sldId id="527" r:id="rId62"/>
    <p:sldId id="593" r:id="rId63"/>
    <p:sldId id="595" r:id="rId64"/>
  </p:sldIdLst>
  <p:sldSz cx="9144000" cy="6858000" type="screen4x3"/>
  <p:notesSz cx="6858000" cy="9144000"/>
  <p:defaultTextStyle>
    <a:defPPr>
      <a:defRPr lang="en-US"/>
    </a:defPPr>
    <a:lvl1pPr algn="l" defTabSz="457200" rtl="0" fontAlgn="base">
      <a:spcBef>
        <a:spcPct val="0"/>
      </a:spcBef>
      <a:spcAft>
        <a:spcPct val="0"/>
      </a:spcAft>
      <a:defRPr sz="2000" kern="1200">
        <a:solidFill>
          <a:srgbClr val="595959"/>
        </a:solidFill>
        <a:latin typeface="Arial" charset="0"/>
        <a:ea typeface="+mn-ea"/>
        <a:cs typeface="Arial" charset="0"/>
      </a:defRPr>
    </a:lvl1pPr>
    <a:lvl2pPr marL="457200" algn="l" defTabSz="457200" rtl="0" fontAlgn="base">
      <a:spcBef>
        <a:spcPct val="0"/>
      </a:spcBef>
      <a:spcAft>
        <a:spcPct val="0"/>
      </a:spcAft>
      <a:defRPr sz="2000" kern="1200">
        <a:solidFill>
          <a:srgbClr val="595959"/>
        </a:solidFill>
        <a:latin typeface="Arial" charset="0"/>
        <a:ea typeface="+mn-ea"/>
        <a:cs typeface="Arial" charset="0"/>
      </a:defRPr>
    </a:lvl2pPr>
    <a:lvl3pPr marL="914400" algn="l" defTabSz="457200" rtl="0" fontAlgn="base">
      <a:spcBef>
        <a:spcPct val="0"/>
      </a:spcBef>
      <a:spcAft>
        <a:spcPct val="0"/>
      </a:spcAft>
      <a:defRPr sz="2000" kern="1200">
        <a:solidFill>
          <a:srgbClr val="595959"/>
        </a:solidFill>
        <a:latin typeface="Arial" charset="0"/>
        <a:ea typeface="+mn-ea"/>
        <a:cs typeface="Arial" charset="0"/>
      </a:defRPr>
    </a:lvl3pPr>
    <a:lvl4pPr marL="1371600" algn="l" defTabSz="457200" rtl="0" fontAlgn="base">
      <a:spcBef>
        <a:spcPct val="0"/>
      </a:spcBef>
      <a:spcAft>
        <a:spcPct val="0"/>
      </a:spcAft>
      <a:defRPr sz="2000" kern="1200">
        <a:solidFill>
          <a:srgbClr val="595959"/>
        </a:solidFill>
        <a:latin typeface="Arial" charset="0"/>
        <a:ea typeface="+mn-ea"/>
        <a:cs typeface="Arial" charset="0"/>
      </a:defRPr>
    </a:lvl4pPr>
    <a:lvl5pPr marL="1828800" algn="l" defTabSz="457200" rtl="0" fontAlgn="base">
      <a:spcBef>
        <a:spcPct val="0"/>
      </a:spcBef>
      <a:spcAft>
        <a:spcPct val="0"/>
      </a:spcAft>
      <a:defRPr sz="2000" kern="1200">
        <a:solidFill>
          <a:srgbClr val="595959"/>
        </a:solidFill>
        <a:latin typeface="Arial" charset="0"/>
        <a:ea typeface="+mn-ea"/>
        <a:cs typeface="Arial" charset="0"/>
      </a:defRPr>
    </a:lvl5pPr>
    <a:lvl6pPr marL="2286000" algn="l" defTabSz="914400" rtl="0" eaLnBrk="1" latinLnBrk="0" hangingPunct="1">
      <a:defRPr sz="2000" kern="1200">
        <a:solidFill>
          <a:srgbClr val="595959"/>
        </a:solidFill>
        <a:latin typeface="Arial" charset="0"/>
        <a:ea typeface="+mn-ea"/>
        <a:cs typeface="Arial" charset="0"/>
      </a:defRPr>
    </a:lvl6pPr>
    <a:lvl7pPr marL="2743200" algn="l" defTabSz="914400" rtl="0" eaLnBrk="1" latinLnBrk="0" hangingPunct="1">
      <a:defRPr sz="2000" kern="1200">
        <a:solidFill>
          <a:srgbClr val="595959"/>
        </a:solidFill>
        <a:latin typeface="Arial" charset="0"/>
        <a:ea typeface="+mn-ea"/>
        <a:cs typeface="Arial" charset="0"/>
      </a:defRPr>
    </a:lvl7pPr>
    <a:lvl8pPr marL="3200400" algn="l" defTabSz="914400" rtl="0" eaLnBrk="1" latinLnBrk="0" hangingPunct="1">
      <a:defRPr sz="2000" kern="1200">
        <a:solidFill>
          <a:srgbClr val="595959"/>
        </a:solidFill>
        <a:latin typeface="Arial" charset="0"/>
        <a:ea typeface="+mn-ea"/>
        <a:cs typeface="Arial" charset="0"/>
      </a:defRPr>
    </a:lvl8pPr>
    <a:lvl9pPr marL="3657600" algn="l" defTabSz="914400" rtl="0" eaLnBrk="1" latinLnBrk="0" hangingPunct="1">
      <a:defRPr sz="2000" kern="1200">
        <a:solidFill>
          <a:srgbClr val="595959"/>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1965A7"/>
    <a:srgbClr val="D2D2D2"/>
    <a:srgbClr val="FECA22"/>
    <a:srgbClr val="97EBFF"/>
    <a:srgbClr val="FAA906"/>
    <a:srgbClr val="FFFFFF"/>
    <a:srgbClr val="6193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370" autoAdjust="0"/>
    <p:restoredTop sz="88047" autoAdjust="0"/>
  </p:normalViewPr>
  <p:slideViewPr>
    <p:cSldViewPr snapToGrid="0">
      <p:cViewPr>
        <p:scale>
          <a:sx n="55" d="100"/>
          <a:sy n="55" d="100"/>
        </p:scale>
        <p:origin x="-1572" y="-276"/>
      </p:cViewPr>
      <p:guideLst>
        <p:guide orient="horz" pos="3940"/>
        <p:guide orient="horz" pos="495"/>
        <p:guide pos="5474"/>
        <p:guide pos="290"/>
        <p:guide pos="3259"/>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p:scale>
          <a:sx n="73" d="100"/>
          <a:sy n="73" d="100"/>
        </p:scale>
        <p:origin x="-2220" y="111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lnSpc>
                <a:spcPct val="100000"/>
              </a:lnSpc>
              <a:spcBef>
                <a:spcPts val="0"/>
              </a:spcBef>
              <a:spcAft>
                <a:spcPts val="0"/>
              </a:spcAft>
              <a:buFontTx/>
              <a:buNone/>
              <a:defRPr sz="1200">
                <a:solidFill>
                  <a:schemeClr val="tx1"/>
                </a:solidFill>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lnSpc>
                <a:spcPct val="100000"/>
              </a:lnSpc>
              <a:spcBef>
                <a:spcPts val="0"/>
              </a:spcBef>
              <a:spcAft>
                <a:spcPts val="0"/>
              </a:spcAft>
              <a:buFontTx/>
              <a:buNone/>
              <a:defRPr sz="1200">
                <a:solidFill>
                  <a:schemeClr val="tx1"/>
                </a:solidFill>
                <a:latin typeface="+mn-lt"/>
                <a:cs typeface="+mn-cs"/>
              </a:defRPr>
            </a:lvl1pPr>
          </a:lstStyle>
          <a:p>
            <a:pPr>
              <a:defRPr/>
            </a:pPr>
            <a:fld id="{D3EB7FAC-9993-49CE-90A6-C9B142837141}" type="datetimeFigureOut">
              <a:rPr lang="en-US"/>
              <a:pPr>
                <a:defRPr/>
              </a:pPr>
              <a:t>7/22/2017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lnSpc>
                <a:spcPct val="100000"/>
              </a:lnSpc>
              <a:spcBef>
                <a:spcPts val="0"/>
              </a:spcBef>
              <a:spcAft>
                <a:spcPts val="0"/>
              </a:spcAft>
              <a:buFontTx/>
              <a:buNone/>
              <a:defRPr sz="1200">
                <a:solidFill>
                  <a:schemeClr val="tx1"/>
                </a:solidFill>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lnSpc>
                <a:spcPct val="100000"/>
              </a:lnSpc>
              <a:spcBef>
                <a:spcPts val="0"/>
              </a:spcBef>
              <a:spcAft>
                <a:spcPts val="0"/>
              </a:spcAft>
              <a:buFontTx/>
              <a:buNone/>
              <a:defRPr sz="1200">
                <a:solidFill>
                  <a:schemeClr val="tx1"/>
                </a:solidFill>
                <a:latin typeface="+mn-lt"/>
                <a:cs typeface="+mn-cs"/>
              </a:defRPr>
            </a:lvl1pPr>
          </a:lstStyle>
          <a:p>
            <a:pPr>
              <a:defRPr/>
            </a:pPr>
            <a:fld id="{BA0A874F-28AD-4922-88A6-4C019348B64B}" type="slidenum">
              <a:rPr lang="en-US"/>
              <a:pPr>
                <a:defRPr/>
              </a:pPr>
              <a:t>‹#›</a:t>
            </a:fld>
            <a:endParaRPr lang="en-US"/>
          </a:p>
        </p:txBody>
      </p:sp>
    </p:spTree>
    <p:extLst>
      <p:ext uri="{BB962C8B-B14F-4D97-AF65-F5344CB8AC3E}">
        <p14:creationId xmlns:p14="http://schemas.microsoft.com/office/powerpoint/2010/main" xmlns="" val="4179088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lnSpc>
                <a:spcPct val="100000"/>
              </a:lnSpc>
              <a:spcBef>
                <a:spcPts val="0"/>
              </a:spcBef>
              <a:spcAft>
                <a:spcPts val="0"/>
              </a:spcAft>
              <a:buFontTx/>
              <a:buNone/>
              <a:defRPr sz="1200">
                <a:solidFill>
                  <a:schemeClr val="tx1"/>
                </a:solidFill>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lnSpc>
                <a:spcPct val="100000"/>
              </a:lnSpc>
              <a:spcBef>
                <a:spcPts val="0"/>
              </a:spcBef>
              <a:spcAft>
                <a:spcPts val="0"/>
              </a:spcAft>
              <a:buFontTx/>
              <a:buNone/>
              <a:defRPr sz="1200">
                <a:solidFill>
                  <a:schemeClr val="tx1"/>
                </a:solidFill>
                <a:latin typeface="+mn-lt"/>
                <a:cs typeface="+mn-cs"/>
              </a:defRPr>
            </a:lvl1pPr>
          </a:lstStyle>
          <a:p>
            <a:pPr>
              <a:defRPr/>
            </a:pPr>
            <a:fld id="{96451C8B-26A0-4345-A0DA-3A978B549667}" type="datetimeFigureOut">
              <a:rPr lang="en-US"/>
              <a:pPr>
                <a:defRPr/>
              </a:pPr>
              <a:t>7/22/2017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lnSpc>
                <a:spcPct val="100000"/>
              </a:lnSpc>
              <a:spcBef>
                <a:spcPts val="0"/>
              </a:spcBef>
              <a:spcAft>
                <a:spcPts val="0"/>
              </a:spcAft>
              <a:buFontTx/>
              <a:buNone/>
              <a:defRPr sz="1200">
                <a:solidFill>
                  <a:schemeClr val="tx1"/>
                </a:solidFill>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lnSpc>
                <a:spcPct val="100000"/>
              </a:lnSpc>
              <a:spcBef>
                <a:spcPts val="0"/>
              </a:spcBef>
              <a:spcAft>
                <a:spcPts val="0"/>
              </a:spcAft>
              <a:buFontTx/>
              <a:buNone/>
              <a:defRPr sz="1200">
                <a:solidFill>
                  <a:schemeClr val="tx1"/>
                </a:solidFill>
                <a:latin typeface="+mn-lt"/>
                <a:cs typeface="+mn-cs"/>
              </a:defRPr>
            </a:lvl1pPr>
          </a:lstStyle>
          <a:p>
            <a:pPr>
              <a:defRPr/>
            </a:pPr>
            <a:fld id="{26518C4A-9313-41E5-AA58-F388FF3CF1E6}" type="slidenum">
              <a:rPr lang="en-US"/>
              <a:pPr>
                <a:defRPr/>
              </a:pPr>
              <a:t>‹#›</a:t>
            </a:fld>
            <a:endParaRPr lang="en-US"/>
          </a:p>
        </p:txBody>
      </p:sp>
    </p:spTree>
    <p:extLst>
      <p:ext uri="{BB962C8B-B14F-4D97-AF65-F5344CB8AC3E}">
        <p14:creationId xmlns:p14="http://schemas.microsoft.com/office/powerpoint/2010/main" xmlns="" val="425109443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pPr defTabSz="914400" eaLnBrk="1" hangingPunct="1"/>
            <a:endParaRPr lang="en-US" smtClean="0"/>
          </a:p>
        </p:txBody>
      </p:sp>
      <p:sp>
        <p:nvSpPr>
          <p:cNvPr id="65540"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solidFill>
                <a:schemeClr val="tx1"/>
              </a:solidFill>
            </a:endParaRPr>
          </a:p>
        </p:txBody>
      </p:sp>
      <p:sp>
        <p:nvSpPr>
          <p:cNvPr id="6554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9CA7E660-2516-4A79-8CB5-D1BF390E63A4}" type="slidenum">
              <a:rPr lang="en-US" sz="1200">
                <a:solidFill>
                  <a:schemeClr val="tx1"/>
                </a:solidFill>
              </a:rPr>
              <a:pPr algn="r" defTabSz="914400"/>
              <a:t>1</a:t>
            </a:fld>
            <a:endParaRPr lang="en-US" sz="1200">
              <a:solidFill>
                <a:schemeClr val="tx1"/>
              </a:solidFill>
            </a:endParaRPr>
          </a:p>
        </p:txBody>
      </p:sp>
      <p:sp>
        <p:nvSpPr>
          <p:cNvPr id="6" name="Slide Number Placeholder 5"/>
          <p:cNvSpPr>
            <a:spLocks noGrp="1"/>
          </p:cNvSpPr>
          <p:nvPr>
            <p:ph type="sldNum" sz="quarter" idx="10"/>
          </p:nvPr>
        </p:nvSpPr>
        <p:spPr/>
        <p:txBody>
          <a:bodyPr/>
          <a:lstStyle/>
          <a:p>
            <a:pPr>
              <a:defRPr/>
            </a:pPr>
            <a:fld id="{26518C4A-9313-41E5-AA58-F388FF3CF1E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p:cNvSpPr>
          <p:nvPr>
            <p:ph type="body" idx="1"/>
          </p:nvPr>
        </p:nvSpPr>
        <p:spPr bwMode="auto">
          <a:xfrm>
            <a:off x="685800" y="4343400"/>
            <a:ext cx="5438775" cy="4057650"/>
          </a:xfrm>
          <a:noFill/>
        </p:spPr>
        <p:txBody>
          <a:bodyPr/>
          <a:lstStyle/>
          <a:p>
            <a:pPr algn="just" eaLnBrk="1" hangingPunct="1">
              <a:lnSpc>
                <a:spcPct val="90000"/>
              </a:lnSpc>
            </a:pPr>
            <a:r>
              <a:rPr lang="en-US" dirty="0" smtClean="0"/>
              <a:t>Classes that implement the collection interfaces typically have names of the form &lt;</a:t>
            </a:r>
            <a:r>
              <a:rPr lang="en-US" i="1" dirty="0" smtClean="0"/>
              <a:t>Implementation-style</a:t>
            </a:r>
            <a:r>
              <a:rPr lang="en-US" dirty="0" smtClean="0"/>
              <a:t>&gt;&lt;</a:t>
            </a:r>
            <a:r>
              <a:rPr lang="en-US" i="1" dirty="0" smtClean="0"/>
              <a:t>Interface</a:t>
            </a:r>
            <a:r>
              <a:rPr lang="en-US" dirty="0" smtClean="0"/>
              <a:t>&gt;. The general purpose implementations are summarized in the table above.</a:t>
            </a:r>
          </a:p>
          <a:p>
            <a:pPr algn="just" eaLnBrk="1" hangingPunct="1">
              <a:lnSpc>
                <a:spcPct val="90000"/>
              </a:lnSpc>
            </a:pPr>
            <a:r>
              <a:rPr lang="en-US" b="1" dirty="0" err="1" smtClean="0"/>
              <a:t>HashSet</a:t>
            </a:r>
            <a:r>
              <a:rPr lang="en-US" dirty="0" smtClean="0"/>
              <a:t> A </a:t>
            </a:r>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the better access performance you'll get. Use this class when you want a collection with no duplicates and you don't care about order when you iterate through it.</a:t>
            </a:r>
          </a:p>
          <a:p>
            <a:pPr algn="just" eaLnBrk="1" hangingPunct="1">
              <a:lnSpc>
                <a:spcPct val="90000"/>
              </a:lnSpc>
            </a:pPr>
            <a:r>
              <a:rPr lang="en-US" b="1" dirty="0" err="1" smtClean="0"/>
              <a:t>LinkedHashSet</a:t>
            </a:r>
            <a:r>
              <a:rPr lang="en-US" dirty="0" smtClean="0"/>
              <a:t> A </a:t>
            </a:r>
            <a:r>
              <a:rPr lang="en-US" dirty="0" err="1" smtClean="0"/>
              <a:t>LinkedHashSet</a:t>
            </a:r>
            <a:r>
              <a:rPr lang="en-US" dirty="0" smtClean="0"/>
              <a:t> is an ordered version of </a:t>
            </a:r>
            <a:r>
              <a:rPr lang="en-US" dirty="0" err="1" smtClean="0"/>
              <a:t>HashSet</a:t>
            </a:r>
            <a:r>
              <a:rPr lang="en-US" dirty="0" smtClean="0"/>
              <a:t> that maintains a doubly-linked List across all elements. Use this class instead of </a:t>
            </a:r>
            <a:r>
              <a:rPr lang="en-US" dirty="0" err="1" smtClean="0"/>
              <a:t>HashSet</a:t>
            </a:r>
            <a:r>
              <a:rPr lang="en-US" dirty="0" smtClean="0"/>
              <a:t> when you care about the iteration order. When you iterate through a </a:t>
            </a:r>
            <a:r>
              <a:rPr lang="en-US" dirty="0" err="1" smtClean="0"/>
              <a:t>HashSet</a:t>
            </a:r>
            <a:r>
              <a:rPr lang="en-US" dirty="0" smtClean="0"/>
              <a:t> the order is unpredictable, while a </a:t>
            </a:r>
            <a:r>
              <a:rPr lang="en-US" dirty="0" err="1" smtClean="0"/>
              <a:t>LinkedHashSet</a:t>
            </a:r>
            <a:r>
              <a:rPr lang="en-US" dirty="0" smtClean="0"/>
              <a:t> lets you iterate through the elements in the order in which they were inserted.</a:t>
            </a:r>
          </a:p>
          <a:p>
            <a:pPr algn="just" eaLnBrk="1" hangingPunct="1">
              <a:lnSpc>
                <a:spcPct val="90000"/>
              </a:lnSpc>
            </a:pPr>
            <a:r>
              <a:rPr lang="en-US" b="1" dirty="0" err="1" smtClean="0"/>
              <a:t>TreeSet</a:t>
            </a:r>
            <a:r>
              <a:rPr lang="en-US" b="1" dirty="0" smtClean="0"/>
              <a:t> </a:t>
            </a:r>
            <a:r>
              <a:rPr lang="en-US" dirty="0" smtClean="0"/>
              <a:t>A</a:t>
            </a:r>
            <a:r>
              <a:rPr lang="en-US" b="1" dirty="0" smtClean="0"/>
              <a:t> </a:t>
            </a:r>
            <a:r>
              <a:rPr lang="en-US" dirty="0" err="1" smtClean="0"/>
              <a:t>TreeSet</a:t>
            </a:r>
            <a:r>
              <a:rPr lang="en-US" dirty="0" smtClean="0"/>
              <a:t> stores objects in a sorted sequence. It stores its elements in a tree and they are automatically arranged in a sorted order.</a:t>
            </a:r>
          </a:p>
          <a:p>
            <a:pPr algn="just" eaLnBrk="1" hangingPunct="1">
              <a:lnSpc>
                <a:spcPct val="90000"/>
              </a:lnSpc>
            </a:pPr>
            <a:r>
              <a:rPr lang="en-US" b="1" dirty="0" err="1" smtClean="0"/>
              <a:t>ArrayList</a:t>
            </a:r>
            <a:r>
              <a:rPr lang="en-US" b="1" dirty="0" smtClean="0"/>
              <a:t> </a:t>
            </a:r>
            <a:r>
              <a:rPr lang="en-US" dirty="0" smtClean="0"/>
              <a:t>Think of this as a </a:t>
            </a:r>
            <a:r>
              <a:rPr lang="en-US" dirty="0" err="1" smtClean="0"/>
              <a:t>growable</a:t>
            </a:r>
            <a:r>
              <a:rPr lang="en-US" dirty="0" smtClean="0"/>
              <a:t> array. It gives you fast iteration and fast random access. It is an ordered collection (by index), but not sorted. </a:t>
            </a:r>
            <a:r>
              <a:rPr lang="en-US" dirty="0" err="1" smtClean="0"/>
              <a:t>ArrayList</a:t>
            </a:r>
            <a:r>
              <a:rPr lang="en-US" dirty="0" smtClean="0"/>
              <a:t> now implements the new </a:t>
            </a:r>
            <a:r>
              <a:rPr lang="en-US" dirty="0" err="1" smtClean="0"/>
              <a:t>RandomAccess</a:t>
            </a:r>
            <a:r>
              <a:rPr lang="en-US" dirty="0" smtClean="0"/>
              <a:t> interface—a marker interface (meaning it has no methods) that says, "this list supports fast (generally constant time) random access." Choose this over a </a:t>
            </a:r>
            <a:r>
              <a:rPr lang="en-US" dirty="0" err="1" smtClean="0"/>
              <a:t>LinkedList</a:t>
            </a:r>
            <a:r>
              <a:rPr lang="en-US" dirty="0" smtClean="0"/>
              <a:t> when you need fast iteration but aren't as likely to be doing a lot of insertion and deletion.</a:t>
            </a:r>
          </a:p>
          <a:p>
            <a:pPr algn="just" eaLnBrk="1" hangingPunct="1">
              <a:lnSpc>
                <a:spcPct val="90000"/>
              </a:lnSpc>
            </a:pPr>
            <a:r>
              <a:rPr lang="en-US" b="1"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a:p>
            <a:pPr algn="just"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type="body" idx="1"/>
          </p:nvPr>
        </p:nvSpPr>
        <p:spPr bwMode="auto">
          <a:xfrm>
            <a:off x="809625" y="466725"/>
            <a:ext cx="5486400" cy="8115300"/>
          </a:xfrm>
          <a:noFill/>
        </p:spPr>
        <p:txBody>
          <a:bodyPr/>
          <a:lstStyle/>
          <a:p>
            <a:pPr algn="just" eaLnBrk="1" hangingPunct="1"/>
            <a:r>
              <a:rPr lang="en-US" dirty="0" smtClean="0"/>
              <a:t>This linkage gives you new methods (beyond what you get from the List interface) for adding and removing from the beginning or end, which makes it an easy choice for implementing a stack or queue. Keep in mind that a </a:t>
            </a:r>
            <a:r>
              <a:rPr lang="en-US" dirty="0" err="1" smtClean="0"/>
              <a:t>LinkedList</a:t>
            </a:r>
            <a:r>
              <a:rPr lang="en-US" dirty="0" smtClean="0"/>
              <a:t> may iterate more slowly than an </a:t>
            </a:r>
            <a:r>
              <a:rPr lang="en-US" dirty="0" err="1" smtClean="0"/>
              <a:t>ArrayList</a:t>
            </a:r>
            <a:r>
              <a:rPr lang="en-US" dirty="0" smtClean="0"/>
              <a:t>, but it's a good choice when you need fast insertion and deletion. As of Java 5, the </a:t>
            </a:r>
            <a:r>
              <a:rPr lang="en-US" dirty="0" err="1" smtClean="0"/>
              <a:t>LinkedList</a:t>
            </a:r>
            <a:r>
              <a:rPr lang="en-US" dirty="0" smtClean="0"/>
              <a:t> class has been enhanced to implement the </a:t>
            </a:r>
            <a:r>
              <a:rPr lang="en-US" dirty="0" err="1" smtClean="0"/>
              <a:t>java.util.Queue</a:t>
            </a:r>
            <a:r>
              <a:rPr lang="en-US" dirty="0" smtClean="0"/>
              <a:t> interface. As such, it now supports the common queue methods: peek(), poll(), and offer().</a:t>
            </a:r>
          </a:p>
          <a:p>
            <a:pPr algn="just" eaLnBrk="1" hangingPunct="1"/>
            <a:endParaRPr lang="en-US" dirty="0" smtClean="0"/>
          </a:p>
          <a:p>
            <a:pPr algn="just" eaLnBrk="1" hangingPunct="1"/>
            <a:r>
              <a:rPr lang="en-US" b="1" dirty="0" err="1" smtClean="0"/>
              <a:t>HashMap</a:t>
            </a:r>
            <a:r>
              <a:rPr lang="en-US" dirty="0" smtClean="0"/>
              <a:t> The </a:t>
            </a:r>
            <a:r>
              <a:rPr lang="en-US" dirty="0" err="1" smtClean="0"/>
              <a:t>HashMap</a:t>
            </a:r>
            <a:r>
              <a:rPr lang="en-US" dirty="0" smtClean="0"/>
              <a:t> gives you an unsorted, unordered Map. When you need a Map and you don't care about the order (when you iterate through it), then </a:t>
            </a:r>
            <a:r>
              <a:rPr lang="en-US" dirty="0" err="1" smtClean="0"/>
              <a:t>HashMap</a:t>
            </a:r>
            <a:r>
              <a:rPr lang="en-US" dirty="0" smtClean="0"/>
              <a:t> is the way to go; the other maps add a little more overhead. Where the keys land in the Map is based on the key's </a:t>
            </a:r>
            <a:r>
              <a:rPr lang="en-US" dirty="0" err="1" smtClean="0"/>
              <a:t>hashcode</a:t>
            </a:r>
            <a:r>
              <a:rPr lang="en-US" dirty="0" smtClean="0"/>
              <a:t>, so, like </a:t>
            </a:r>
            <a:r>
              <a:rPr lang="en-US" dirty="0" err="1" smtClean="0"/>
              <a:t>HashSet</a:t>
            </a:r>
            <a:r>
              <a:rPr lang="en-US" dirty="0" smtClean="0"/>
              <a:t>, the more efficient your </a:t>
            </a:r>
            <a:r>
              <a:rPr lang="en-US" dirty="0" err="1" smtClean="0"/>
              <a:t>hashCode</a:t>
            </a:r>
            <a:r>
              <a:rPr lang="en-US" dirty="0" smtClean="0"/>
              <a:t>() implementation, the better access performance you'll get. </a:t>
            </a:r>
            <a:r>
              <a:rPr lang="en-US" dirty="0" err="1" smtClean="0"/>
              <a:t>HashMap</a:t>
            </a:r>
            <a:r>
              <a:rPr lang="en-US" dirty="0" smtClean="0"/>
              <a:t> allows one null key and multiple null values in a collection.</a:t>
            </a:r>
          </a:p>
          <a:p>
            <a:pPr algn="just" eaLnBrk="1" hangingPunct="1"/>
            <a:endParaRPr lang="en-US" dirty="0" smtClean="0"/>
          </a:p>
          <a:p>
            <a:pPr algn="just" eaLnBrk="1" hangingPunct="1"/>
            <a:r>
              <a:rPr lang="en-US" b="1" dirty="0" err="1" smtClean="0"/>
              <a:t>TreeMap</a:t>
            </a:r>
            <a:r>
              <a:rPr lang="en-US" dirty="0" smtClean="0"/>
              <a:t> </a:t>
            </a:r>
            <a:r>
              <a:rPr lang="en-US" dirty="0" err="1" smtClean="0"/>
              <a:t>TreeMap</a:t>
            </a:r>
            <a:r>
              <a:rPr lang="en-US" dirty="0" smtClean="0"/>
              <a:t> is a sorted Map. </a:t>
            </a:r>
          </a:p>
          <a:p>
            <a:pPr algn="just" eaLnBrk="1" hangingPunct="1"/>
            <a:endParaRPr lang="en-US" dirty="0" smtClean="0"/>
          </a:p>
          <a:p>
            <a:pPr algn="just" eaLnBrk="1" hangingPunct="1"/>
            <a:r>
              <a:rPr lang="en-US" b="1" dirty="0" err="1" smtClean="0"/>
              <a:t>LinkedHashMap</a:t>
            </a:r>
            <a:r>
              <a:rPr lang="en-US" dirty="0" smtClean="0"/>
              <a:t> Like its Set counterpart, </a:t>
            </a:r>
            <a:r>
              <a:rPr lang="en-US" dirty="0" err="1" smtClean="0"/>
              <a:t>LinkedHashSet</a:t>
            </a:r>
            <a:r>
              <a:rPr lang="en-US" dirty="0" smtClean="0"/>
              <a:t>, the </a:t>
            </a:r>
            <a:r>
              <a:rPr lang="en-US" dirty="0" err="1" smtClean="0"/>
              <a:t>LinkedHash</a:t>
            </a:r>
            <a:r>
              <a:rPr lang="en-US" dirty="0" smtClean="0"/>
              <a:t>-Map collection maintains insertion order (or, optionally, access order). Although it will be somewhat slower than </a:t>
            </a:r>
            <a:r>
              <a:rPr lang="en-US" dirty="0" err="1" smtClean="0"/>
              <a:t>HashMap</a:t>
            </a:r>
            <a:r>
              <a:rPr lang="en-US" dirty="0" smtClean="0"/>
              <a:t> for adding and removing elements, you can expect faster iteration with a </a:t>
            </a:r>
            <a:r>
              <a:rPr lang="en-US" dirty="0" err="1" smtClean="0"/>
              <a:t>LinkedHashMap</a:t>
            </a:r>
            <a:r>
              <a:rPr lang="en-US" dirty="0" smtClean="0"/>
              <a:t>.</a:t>
            </a:r>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3" name="Slide Number Placeholder 2"/>
          <p:cNvSpPr>
            <a:spLocks noGrp="1"/>
          </p:cNvSpPr>
          <p:nvPr>
            <p:ph type="sldNum" sz="quarter" idx="10"/>
          </p:nvPr>
        </p:nvSpPr>
        <p:spPr/>
        <p:txBody>
          <a:bodyPr/>
          <a:lstStyle/>
          <a:p>
            <a:pPr>
              <a:defRPr/>
            </a:pPr>
            <a:fld id="{26518C4A-9313-41E5-AA58-F388FF3CF1E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7827" name="Notes Placeholder 2"/>
          <p:cNvSpPr>
            <a:spLocks noGrp="1"/>
          </p:cNvSpPr>
          <p:nvPr>
            <p:ph type="body" idx="1"/>
          </p:nvPr>
        </p:nvSpPr>
        <p:spPr bwMode="auto">
          <a:noFill/>
        </p:spPr>
        <p:txBody>
          <a:bodyPr/>
          <a:lstStyle/>
          <a:p>
            <a:pPr algn="just" eaLnBrk="1" hangingPunct="1"/>
            <a:r>
              <a:rPr lang="en-US" dirty="0" smtClean="0"/>
              <a:t>The Collection Interface is the foundation on which the collection framework is built. It declares the core methods that all collections will have. Some of these methods are summarized in table above.</a:t>
            </a:r>
          </a:p>
          <a:p>
            <a:pPr algn="just" eaLnBrk="1" hangingPunct="1"/>
            <a:r>
              <a:rPr lang="en-US" dirty="0" smtClean="0"/>
              <a:t>The bulk operations perform some operation on an entire Collection in a single shot. They are done through methods,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pPr algn="just" eaLnBrk="1" hangingPunct="1"/>
            <a:r>
              <a:rPr lang="en-US" dirty="0" smtClean="0"/>
              <a:t>The Collection Interface is the foundation on which the collection framework is built. It declares the core methods that all collections will have. Some of these methods are summarized in table above.</a:t>
            </a:r>
          </a:p>
          <a:p>
            <a:pPr algn="just" eaLnBrk="1" hangingPunct="1"/>
            <a:r>
              <a:rPr lang="en-US" dirty="0" smtClean="0"/>
              <a:t>The bulk operations perform some operation on an entire Collection in a single shot. They are done through methods,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pPr algn="just" eaLnBrk="1" hangingPunct="1"/>
            <a:endParaRPr lang="en-US" dirty="0" smtClean="0"/>
          </a:p>
          <a:p>
            <a:pPr algn="just" eaLnBrk="1" hangingPunct="1"/>
            <a:endParaRPr lang="en-US" dirty="0" smtClean="0"/>
          </a:p>
          <a:p>
            <a:pPr algn="just" eaLnBrk="1" hangingPunct="1">
              <a:spcBef>
                <a:spcPct val="0"/>
              </a:spcBef>
            </a:pPr>
            <a:endParaRPr lang="en-IN" dirty="0" smtClean="0"/>
          </a:p>
        </p:txBody>
      </p:sp>
      <p:sp>
        <p:nvSpPr>
          <p:cNvPr id="778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0677378-90F3-4CC1-B291-C6CF78132B96}" type="slidenum">
              <a:rPr lang="en-US" sz="1200">
                <a:solidFill>
                  <a:schemeClr val="tx1"/>
                </a:solidFill>
                <a:latin typeface="Calibri" pitchFamily="34" charset="0"/>
              </a:rPr>
              <a:pPr algn="r"/>
              <a:t>13</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8851"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9875" name="Notes Placeholder 2"/>
          <p:cNvSpPr>
            <a:spLocks noGrp="1"/>
          </p:cNvSpPr>
          <p:nvPr>
            <p:ph type="body" idx="1"/>
          </p:nvPr>
        </p:nvSpPr>
        <p:spPr bwMode="auto">
          <a:noFill/>
        </p:spPr>
        <p:txBody>
          <a:bodyPr/>
          <a:lstStyle/>
          <a:p>
            <a:pPr defTabSz="914400" eaLnBrk="1" hangingPunct="1"/>
            <a:endParaRPr lang="en-US" smtClean="0"/>
          </a:p>
        </p:txBody>
      </p:sp>
      <p:sp>
        <p:nvSpPr>
          <p:cNvPr id="79876"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solidFill>
                <a:schemeClr val="tx1"/>
              </a:solidFill>
            </a:endParaRPr>
          </a:p>
        </p:txBody>
      </p:sp>
      <p:sp>
        <p:nvSpPr>
          <p:cNvPr id="798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D72DA82C-23C5-48DA-9DF7-23160216ABD7}" type="slidenum">
              <a:rPr lang="en-US" sz="1200">
                <a:solidFill>
                  <a:schemeClr val="tx1"/>
                </a:solidFill>
              </a:rPr>
              <a:pPr algn="r" defTabSz="914400"/>
              <a:t>15</a:t>
            </a:fld>
            <a:endParaRPr lang="en-US" sz="1200">
              <a:solidFill>
                <a:schemeClr val="tx1"/>
              </a:solidFill>
            </a:endParaRPr>
          </a:p>
        </p:txBody>
      </p:sp>
      <p:sp>
        <p:nvSpPr>
          <p:cNvPr id="6" name="Slide Number Placeholder 5"/>
          <p:cNvSpPr>
            <a:spLocks noGrp="1"/>
          </p:cNvSpPr>
          <p:nvPr>
            <p:ph type="sldNum" sz="quarter" idx="10"/>
          </p:nvPr>
        </p:nvSpPr>
        <p:spPr/>
        <p:txBody>
          <a:bodyPr/>
          <a:lstStyle/>
          <a:p>
            <a:pPr>
              <a:defRPr/>
            </a:pPr>
            <a:fld id="{26518C4A-9313-41E5-AA58-F388FF3CF1E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p:cNvSpPr>
          <p:nvPr>
            <p:ph type="body" idx="1"/>
          </p:nvPr>
        </p:nvSpPr>
        <p:spPr bwMode="auto">
          <a:xfrm>
            <a:off x="685800" y="4343400"/>
            <a:ext cx="5486400" cy="4324350"/>
          </a:xfrm>
          <a:noFill/>
        </p:spPr>
        <p:txBody>
          <a:bodyPr/>
          <a:lstStyle/>
          <a:p>
            <a:pPr algn="just" eaLnBrk="1" hangingPunct="1"/>
            <a:r>
              <a:rPr lang="en-US" dirty="0" smtClean="0"/>
              <a:t>Look at the following pieces of code:</a:t>
            </a:r>
          </a:p>
          <a:p>
            <a:pPr algn="just" eaLnBrk="1" hangingPunct="1"/>
            <a:r>
              <a:rPr lang="en-US" dirty="0" smtClean="0"/>
              <a:t>List </a:t>
            </a:r>
            <a:r>
              <a:rPr lang="en-US" dirty="0" err="1" smtClean="0"/>
              <a:t>myIntegerList</a:t>
            </a:r>
            <a:r>
              <a:rPr lang="en-US" dirty="0" smtClean="0"/>
              <a:t> = new </a:t>
            </a:r>
            <a:r>
              <a:rPr lang="en-US" dirty="0" err="1" smtClean="0"/>
              <a:t>LinkedList</a:t>
            </a:r>
            <a:r>
              <a:rPr lang="en-US" dirty="0" smtClean="0"/>
              <a:t>(); // 1</a:t>
            </a:r>
          </a:p>
          <a:p>
            <a:pPr algn="just" eaLnBrk="1" hangingPunct="1"/>
            <a:r>
              <a:rPr lang="en-US" dirty="0" err="1" smtClean="0"/>
              <a:t>myIntegerList.add</a:t>
            </a:r>
            <a:r>
              <a:rPr lang="en-US" dirty="0" smtClean="0"/>
              <a:t>(new Integer(0)); // 2</a:t>
            </a:r>
          </a:p>
          <a:p>
            <a:pPr algn="just" eaLnBrk="1" hangingPunct="1"/>
            <a:r>
              <a:rPr lang="en-US" dirty="0" smtClean="0"/>
              <a:t>Integer x = (Integer) </a:t>
            </a:r>
            <a:r>
              <a:rPr lang="en-US" dirty="0" err="1" smtClean="0"/>
              <a:t>myIntegerList.iterator</a:t>
            </a:r>
            <a:r>
              <a:rPr lang="en-US" dirty="0" smtClean="0"/>
              <a:t>().next(); // 3</a:t>
            </a:r>
          </a:p>
          <a:p>
            <a:pPr algn="just" eaLnBrk="1" hangingPunct="1"/>
            <a:r>
              <a:rPr lang="en-US" dirty="0" smtClean="0"/>
              <a:t>The cast on line 3 is slightly annoying. Typically, the programmer knows what kind of data has been placed into a particular list. However, the cast is essential. The compiler can only guarantee that an Object will be returned by the </a:t>
            </a:r>
            <a:r>
              <a:rPr lang="en-US" dirty="0" err="1" smtClean="0"/>
              <a:t>iterator</a:t>
            </a:r>
            <a:r>
              <a:rPr lang="en-US" dirty="0" smtClean="0"/>
              <a:t>. To ensure the assignment to a variable of type Integer is type safe, the cast is required. Of course, the cast not only introduces clutter. What if programmers could actually express their intent, and mark a list as being restricted to contain a particular data type? This is the core idea behind generics. Here is a version of the program fragment given above using generics:</a:t>
            </a:r>
          </a:p>
          <a:p>
            <a:pPr algn="just" eaLnBrk="1" hangingPunct="1"/>
            <a:r>
              <a:rPr lang="en-US" dirty="0" smtClean="0"/>
              <a:t>List&lt;Integer&gt; </a:t>
            </a:r>
            <a:r>
              <a:rPr lang="en-US" dirty="0" err="1" smtClean="0"/>
              <a:t>myIntegerList</a:t>
            </a:r>
            <a:r>
              <a:rPr lang="en-US" dirty="0" smtClean="0"/>
              <a:t> = new </a:t>
            </a:r>
            <a:r>
              <a:rPr lang="en-US" dirty="0" err="1" smtClean="0"/>
              <a:t>LinkedList</a:t>
            </a:r>
            <a:r>
              <a:rPr lang="en-US" dirty="0" smtClean="0"/>
              <a:t>&lt;Integer&gt;(); // 1</a:t>
            </a:r>
          </a:p>
          <a:p>
            <a:pPr algn="just" eaLnBrk="1" hangingPunct="1"/>
            <a:r>
              <a:rPr lang="en-US" dirty="0" err="1" smtClean="0"/>
              <a:t>myIntegerList.add</a:t>
            </a:r>
            <a:r>
              <a:rPr lang="en-US" dirty="0" smtClean="0"/>
              <a:t>(new Integer(0)); //2</a:t>
            </a:r>
          </a:p>
          <a:p>
            <a:pPr algn="just" eaLnBrk="1" hangingPunct="1"/>
            <a:r>
              <a:rPr lang="en-US" dirty="0" smtClean="0"/>
              <a:t>Integer x = </a:t>
            </a:r>
            <a:r>
              <a:rPr lang="en-US" dirty="0" err="1" smtClean="0"/>
              <a:t>myIntegerList.iterator</a:t>
            </a:r>
            <a:r>
              <a:rPr lang="en-US" dirty="0" smtClean="0"/>
              <a:t>().next(); // 3</a:t>
            </a:r>
          </a:p>
          <a:p>
            <a:pPr algn="just" eaLnBrk="1" hangingPunct="1"/>
            <a:r>
              <a:rPr lang="en-US" dirty="0" smtClean="0"/>
              <a:t>Notice the type declaration for the variable </a:t>
            </a:r>
            <a:r>
              <a:rPr lang="en-US" dirty="0" err="1" smtClean="0"/>
              <a:t>myIntegerList</a:t>
            </a:r>
            <a:r>
              <a:rPr lang="en-US" dirty="0" smtClean="0"/>
              <a:t>. It specifies that this is not just an arbitrary List, but a List of Integer, written List&lt;Integer&gt;. We say that List is a generic interface that takes a type parameter - in this case, Integer. We also specify a type parameter when creating the list object. The other thing to pay attention to is that the cast is gone on line 3. The compiler can now check the type correctness of the program at compile-time. </a:t>
            </a:r>
          </a:p>
          <a:p>
            <a:pPr algn="just" eaLnBrk="1" hangingPunct="1"/>
            <a:endParaRPr lang="en-US" dirty="0" smtClean="0"/>
          </a:p>
          <a:p>
            <a:pPr algn="just" eaLnBrk="1" hangingPunct="1"/>
            <a:endParaRPr lang="en-US" sz="1100"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p:cNvSpPr>
          <p:nvPr>
            <p:ph type="body" idx="1"/>
          </p:nvPr>
        </p:nvSpPr>
        <p:spPr bwMode="auto">
          <a:noFill/>
        </p:spPr>
        <p:txBody>
          <a:bodyPr/>
          <a:lstStyle/>
          <a:p>
            <a:pPr eaLnBrk="1" hangingPunct="1"/>
            <a:r>
              <a:rPr lang="en-US" dirty="0" smtClean="0"/>
              <a:t>Type cast not being checked at compile-time leads to a major problem occurring at application’s runtime.</a:t>
            </a:r>
          </a:p>
          <a:p>
            <a:pPr eaLnBrk="1" hangingPunct="1"/>
            <a:r>
              <a:rPr lang="en-US" dirty="0" smtClean="0"/>
              <a:t>Biggest achievement of the Generics is to avoid the runtime Exceptions.</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Rectangle 3"/>
          <p:cNvSpPr>
            <a:spLocks noGrp="1"/>
          </p:cNvSpPr>
          <p:nvPr>
            <p:ph type="body" idx="1"/>
          </p:nvPr>
        </p:nvSpPr>
        <p:spPr bwMode="auto">
          <a:noFill/>
        </p:spPr>
        <p:txBody>
          <a:bodyPr/>
          <a:lstStyle/>
          <a:p>
            <a:pPr algn="just" eaLnBrk="1" hangingPunct="1"/>
            <a:r>
              <a:rPr lang="en-US" dirty="0" smtClean="0"/>
              <a:t>Usage of Generic classes is pertaining to the type that is required. Once the Generic class is used for specific type compile-time and runtime errors can be avoided.</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1"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6563"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635B81-2FE4-4BCF-8B7B-FE917B3B6CCE}"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5"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19" name="Rectangle 3"/>
          <p:cNvSpPr>
            <a:spLocks noGrp="1"/>
          </p:cNvSpPr>
          <p:nvPr>
            <p:ph type="body" idx="1"/>
          </p:nvPr>
        </p:nvSpPr>
        <p:spPr bwMode="auto">
          <a:noFill/>
        </p:spPr>
        <p:txBody>
          <a:bodyPr/>
          <a:lstStyle/>
          <a:p>
            <a:pPr eaLnBrk="1" hangingPunct="1"/>
            <a:r>
              <a:rPr lang="en-US" smtClean="0"/>
              <a:t>Generic classes do not support inheritance relationship between type arguments.</a:t>
            </a:r>
          </a:p>
          <a:p>
            <a:pPr eaLnBrk="1" hangingPunct="1"/>
            <a:endParaRPr lang="en-US"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3" name="Rectangle 3"/>
          <p:cNvSpPr>
            <a:spLocks noGrp="1"/>
          </p:cNvSpPr>
          <p:nvPr>
            <p:ph type="body" idx="1"/>
          </p:nvPr>
        </p:nvSpPr>
        <p:spPr bwMode="auto">
          <a:noFill/>
        </p:spPr>
        <p:txBody>
          <a:bodyPr/>
          <a:lstStyle/>
          <a:p>
            <a:pPr algn="just" eaLnBrk="1" hangingPunct="1"/>
            <a:r>
              <a:rPr lang="en-US" dirty="0" smtClean="0"/>
              <a:t>Although the inheritance relationship between the type arguments of the generic classes doesn’t exist, Inheritance relationship between Generic classes themselves still exist.</a:t>
            </a:r>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8067"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9091" name="Rectangle 3"/>
          <p:cNvSpPr>
            <a:spLocks noGrp="1"/>
          </p:cNvSpPr>
          <p:nvPr>
            <p:ph type="body" idx="1"/>
          </p:nvPr>
        </p:nvSpPr>
        <p:spPr bwMode="auto">
          <a:xfrm>
            <a:off x="685800" y="4343400"/>
            <a:ext cx="5486400" cy="4333875"/>
          </a:xfrm>
          <a:noFill/>
        </p:spPr>
        <p:txBody>
          <a:bodyPr/>
          <a:lstStyle/>
          <a:p>
            <a:pPr eaLnBrk="1" hangingPunct="1"/>
            <a:r>
              <a:rPr lang="en-US" dirty="0" smtClean="0"/>
              <a:t>Suppose you want to print the elements of a collection, you might write in the following way in JDK1.4. </a:t>
            </a:r>
          </a:p>
          <a:p>
            <a:pPr eaLnBrk="1" hangingPunct="1"/>
            <a:r>
              <a:rPr lang="en-US" dirty="0" smtClean="0"/>
              <a:t>void </a:t>
            </a:r>
            <a:r>
              <a:rPr lang="en-US" dirty="0" err="1" smtClean="0"/>
              <a:t>printCollection</a:t>
            </a:r>
            <a:r>
              <a:rPr lang="en-US" dirty="0" smtClean="0"/>
              <a:t>(Collection e) </a:t>
            </a:r>
          </a:p>
          <a:p>
            <a:pPr eaLnBrk="1" hangingPunct="1"/>
            <a:r>
              <a:rPr lang="en-US" dirty="0" smtClean="0"/>
              <a:t>{</a:t>
            </a:r>
          </a:p>
          <a:p>
            <a:pPr eaLnBrk="1" hangingPunct="1"/>
            <a:r>
              <a:rPr lang="en-US" dirty="0" smtClean="0"/>
              <a:t> </a:t>
            </a:r>
            <a:r>
              <a:rPr lang="en-US" dirty="0" err="1" smtClean="0"/>
              <a:t>Iterator</a:t>
            </a:r>
            <a:r>
              <a:rPr lang="en-US" dirty="0" smtClean="0"/>
              <a:t> </a:t>
            </a:r>
            <a:r>
              <a:rPr lang="en-US" dirty="0" err="1" smtClean="0"/>
              <a:t>i</a:t>
            </a:r>
            <a:r>
              <a:rPr lang="en-US" dirty="0" smtClean="0"/>
              <a:t> = </a:t>
            </a:r>
            <a:r>
              <a:rPr lang="en-US" dirty="0" err="1" smtClean="0"/>
              <a:t>e.iterator</a:t>
            </a:r>
            <a:r>
              <a:rPr lang="en-US" dirty="0" smtClean="0"/>
              <a:t>();</a:t>
            </a:r>
          </a:p>
          <a:p>
            <a:pPr eaLnBrk="1" hangingPunct="1"/>
            <a:r>
              <a:rPr lang="en-US" dirty="0" smtClean="0"/>
              <a:t>for (k = 0; k &lt; </a:t>
            </a:r>
            <a:r>
              <a:rPr lang="en-US" dirty="0" err="1" smtClean="0"/>
              <a:t>e.size</a:t>
            </a:r>
            <a:r>
              <a:rPr lang="en-US" dirty="0" smtClean="0"/>
              <a:t>(); k++)</a:t>
            </a:r>
          </a:p>
          <a:p>
            <a:pPr eaLnBrk="1" hangingPunct="1"/>
            <a:r>
              <a:rPr lang="en-US" dirty="0" smtClean="0"/>
              <a:t> {</a:t>
            </a:r>
          </a:p>
          <a:p>
            <a:pPr eaLnBrk="1" hangingPunct="1"/>
            <a:r>
              <a:rPr lang="en-US" dirty="0" smtClean="0"/>
              <a:t> </a:t>
            </a:r>
            <a:r>
              <a:rPr lang="en-US" dirty="0" err="1" smtClean="0"/>
              <a:t>System.out.println</a:t>
            </a:r>
            <a:r>
              <a:rPr lang="en-US" dirty="0" smtClean="0"/>
              <a:t>(</a:t>
            </a:r>
            <a:r>
              <a:rPr lang="en-US" dirty="0" err="1" smtClean="0"/>
              <a:t>i.next</a:t>
            </a:r>
            <a:r>
              <a:rPr lang="en-US" dirty="0" smtClean="0"/>
              <a:t>());</a:t>
            </a:r>
          </a:p>
          <a:p>
            <a:pPr eaLnBrk="1" hangingPunct="1"/>
            <a:r>
              <a:rPr lang="en-US" dirty="0" smtClean="0"/>
              <a:t> }}</a:t>
            </a:r>
          </a:p>
          <a:p>
            <a:pPr eaLnBrk="1" hangingPunct="1"/>
            <a:r>
              <a:rPr lang="en-US" dirty="0" smtClean="0"/>
              <a:t>Using generics you may write it like this:</a:t>
            </a:r>
          </a:p>
          <a:p>
            <a:pPr eaLnBrk="1" hangingPunct="1"/>
            <a:r>
              <a:rPr lang="en-US" dirty="0" smtClean="0"/>
              <a:t>void </a:t>
            </a:r>
            <a:r>
              <a:rPr lang="en-US" dirty="0" err="1" smtClean="0"/>
              <a:t>printCollection</a:t>
            </a:r>
            <a:r>
              <a:rPr lang="en-US" dirty="0" smtClean="0"/>
              <a:t>(Collection&lt;Object&gt; c) </a:t>
            </a:r>
          </a:p>
          <a:p>
            <a:pPr eaLnBrk="1" hangingPunct="1"/>
            <a:r>
              <a:rPr lang="en-US" dirty="0" smtClean="0"/>
              <a:t>{</a:t>
            </a:r>
          </a:p>
          <a:p>
            <a:pPr eaLnBrk="1" hangingPunct="1"/>
            <a:r>
              <a:rPr lang="en-US" dirty="0" smtClean="0"/>
              <a:t> for (Object e : c)</a:t>
            </a:r>
          </a:p>
          <a:p>
            <a:pPr eaLnBrk="1" hangingPunct="1"/>
            <a:r>
              <a:rPr lang="en-US" dirty="0" smtClean="0"/>
              <a:t> {</a:t>
            </a:r>
          </a:p>
          <a:p>
            <a:pPr eaLnBrk="1" hangingPunct="1"/>
            <a:r>
              <a:rPr lang="en-US" dirty="0" smtClean="0"/>
              <a:t> </a:t>
            </a:r>
            <a:r>
              <a:rPr lang="en-US" dirty="0" err="1" smtClean="0"/>
              <a:t>System.out.println</a:t>
            </a:r>
            <a:r>
              <a:rPr lang="en-US" dirty="0" smtClean="0"/>
              <a:t>(e);</a:t>
            </a:r>
          </a:p>
          <a:p>
            <a:pPr eaLnBrk="1" hangingPunct="1"/>
            <a:r>
              <a:rPr lang="en-US" dirty="0" smtClean="0"/>
              <a:t>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body" idx="1"/>
          </p:nvPr>
        </p:nvSpPr>
        <p:spPr bwMode="auto">
          <a:xfrm>
            <a:off x="685800" y="676275"/>
            <a:ext cx="5486400" cy="7781925"/>
          </a:xfrm>
          <a:noFill/>
        </p:spPr>
        <p:txBody>
          <a:bodyPr/>
          <a:lstStyle/>
          <a:p>
            <a:pPr algn="just" eaLnBrk="1" hangingPunct="1"/>
            <a:r>
              <a:rPr lang="en-US" dirty="0" smtClean="0"/>
              <a:t>The problem is that this new version is much less useful than the old one. Whereas the old code could be called with any kind of collection as a parameter, the new code only takes Collection&lt;Object&gt;, which, as we’ve just demonstrated, is not a </a:t>
            </a:r>
            <a:r>
              <a:rPr lang="en-US" dirty="0" err="1" smtClean="0"/>
              <a:t>supertype</a:t>
            </a:r>
            <a:r>
              <a:rPr lang="en-US" dirty="0" smtClean="0"/>
              <a:t> of all kinds of collections!</a:t>
            </a:r>
          </a:p>
          <a:p>
            <a:pPr algn="just" eaLnBrk="1" hangingPunct="1"/>
            <a:r>
              <a:rPr lang="en-US" dirty="0" smtClean="0"/>
              <a:t>So what is the </a:t>
            </a:r>
            <a:r>
              <a:rPr lang="en-US" dirty="0" err="1" smtClean="0"/>
              <a:t>supertype</a:t>
            </a:r>
            <a:r>
              <a:rPr lang="en-US" dirty="0" smtClean="0"/>
              <a:t> of all kinds of collections? It’s written Collection&lt;?&gt; (pronounced “collection of unknown”) , that is, a collection whose element type matches anything. It’s called a wildcard type for obvious reasons.</a:t>
            </a:r>
          </a:p>
          <a:p>
            <a:pPr algn="just" eaLnBrk="1" hangingPunct="1"/>
            <a:r>
              <a:rPr lang="en-US" dirty="0" smtClean="0"/>
              <a:t>We can write:</a:t>
            </a:r>
          </a:p>
          <a:p>
            <a:pPr algn="just" eaLnBrk="1" hangingPunct="1"/>
            <a:r>
              <a:rPr lang="en-US" dirty="0" smtClean="0"/>
              <a:t>void </a:t>
            </a:r>
            <a:r>
              <a:rPr lang="en-US" dirty="0" err="1" smtClean="0"/>
              <a:t>printCollection</a:t>
            </a:r>
            <a:r>
              <a:rPr lang="en-US" dirty="0" smtClean="0"/>
              <a:t>(Collection&lt;?&gt; c) </a:t>
            </a:r>
          </a:p>
          <a:p>
            <a:pPr algn="just" eaLnBrk="1" hangingPunct="1"/>
            <a:r>
              <a:rPr lang="en-US" dirty="0" smtClean="0"/>
              <a:t>{</a:t>
            </a:r>
          </a:p>
          <a:p>
            <a:pPr algn="just" eaLnBrk="1" hangingPunct="1"/>
            <a:r>
              <a:rPr lang="en-US" dirty="0" smtClean="0"/>
              <a:t> for (Object e : c) { </a:t>
            </a:r>
            <a:r>
              <a:rPr lang="en-US" dirty="0" err="1" smtClean="0"/>
              <a:t>System.out.println</a:t>
            </a:r>
            <a:r>
              <a:rPr lang="en-US" dirty="0" smtClean="0"/>
              <a:t>(e);</a:t>
            </a:r>
          </a:p>
          <a:p>
            <a:pPr algn="just" eaLnBrk="1" hangingPunct="1"/>
            <a:r>
              <a:rPr lang="en-US" dirty="0" smtClean="0"/>
              <a:t>}</a:t>
            </a:r>
          </a:p>
          <a:p>
            <a:pPr algn="just" eaLnBrk="1" hangingPunct="1"/>
            <a:r>
              <a:rPr lang="en-US" dirty="0" smtClean="0"/>
              <a:t>}</a:t>
            </a:r>
          </a:p>
          <a:p>
            <a:pPr algn="just" eaLnBrk="1" hangingPunct="1"/>
            <a:r>
              <a:rPr lang="en-US" dirty="0" smtClean="0"/>
              <a:t>and now, we can call it with any type of collection. Notice that inside </a:t>
            </a:r>
            <a:r>
              <a:rPr lang="en-US" dirty="0" err="1" smtClean="0"/>
              <a:t>printCollection</a:t>
            </a:r>
            <a:r>
              <a:rPr lang="en-US" dirty="0" smtClean="0"/>
              <a:t>(), we can still read elements from c and give them type Object. This is always safe, since whatever the actual type of the collection, it does contain objects. It isn’t safe to add arbitrary objects to it however:</a:t>
            </a:r>
          </a:p>
          <a:p>
            <a:pPr algn="just" eaLnBrk="1" hangingPunct="1"/>
            <a:r>
              <a:rPr lang="en-US" dirty="0" smtClean="0"/>
              <a:t>Collection&lt;?&gt; c = new </a:t>
            </a:r>
            <a:r>
              <a:rPr lang="en-US" dirty="0" err="1" smtClean="0"/>
              <a:t>ArrayList</a:t>
            </a:r>
            <a:r>
              <a:rPr lang="en-US" dirty="0" smtClean="0"/>
              <a:t>&lt;String&gt;();</a:t>
            </a:r>
          </a:p>
          <a:p>
            <a:pPr algn="just" eaLnBrk="1" hangingPunct="1"/>
            <a:r>
              <a:rPr lang="en-US" dirty="0" err="1" smtClean="0"/>
              <a:t>c.add</a:t>
            </a:r>
            <a:r>
              <a:rPr lang="en-US" dirty="0" smtClean="0"/>
              <a:t>(new Object()); // compile time error</a:t>
            </a:r>
          </a:p>
          <a:p>
            <a:pPr algn="just" eaLnBrk="1" hangingPunct="1"/>
            <a:r>
              <a:rPr lang="en-US" dirty="0" smtClean="0"/>
              <a:t>Since we don’t know what the element type of c stands for, we cannot add objects to it. The add() method takes arguments of type E, the element type of the collection. When the actual type parameter is ?, it stands for some unknown type. Any parameter we pass to add would have to be a subtype of this unknown type. Since we don’t know what type that is, we cannot pass anything in. The sole exception is null, which is a member of every type. On the other hand, given a List&lt;?&gt;, we can call get() and make use of the result. The result type is an unknown type, but we always know that it is an object. </a:t>
            </a:r>
          </a:p>
          <a:p>
            <a:pPr algn="just" eaLnBrk="1" hangingPunct="1"/>
            <a:endParaRPr lang="en-US" dirty="0" smtClean="0"/>
          </a:p>
          <a:p>
            <a:pPr algn="just" eaLnBrk="1" hangingPunct="1"/>
            <a:endParaRPr lang="en-US" dirty="0" smtClean="0"/>
          </a:p>
        </p:txBody>
      </p:sp>
      <p:sp>
        <p:nvSpPr>
          <p:cNvPr id="3" name="Slide Number Placeholder 2"/>
          <p:cNvSpPr>
            <a:spLocks noGrp="1"/>
          </p:cNvSpPr>
          <p:nvPr>
            <p:ph type="sldNum" sz="quarter" idx="10"/>
          </p:nvPr>
        </p:nvSpPr>
        <p:spPr/>
        <p:txBody>
          <a:bodyPr/>
          <a:lstStyle/>
          <a:p>
            <a:pPr>
              <a:defRPr/>
            </a:pPr>
            <a:fld id="{26518C4A-9313-41E5-AA58-F388FF3CF1E6}"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530350" y="685800"/>
            <a:ext cx="4567238" cy="3424238"/>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1607016" y="4343400"/>
            <a:ext cx="4464050" cy="4111625"/>
          </a:xfrm>
          <a:noFill/>
        </p:spPr>
        <p:txBody>
          <a:bodyPr/>
          <a:lstStyle/>
          <a:p>
            <a:pPr algn="just" defTabSz="914400" eaLnBrk="1" hangingPunct="1"/>
            <a:r>
              <a:rPr lang="en-US" dirty="0" smtClean="0"/>
              <a:t>Generic Class definition will require the parameter types to be defined in class declaration.</a:t>
            </a:r>
          </a:p>
          <a:p>
            <a:pPr algn="just" defTabSz="914400" eaLnBrk="1" hangingPunct="1"/>
            <a:r>
              <a:rPr lang="en-US" dirty="0" smtClean="0"/>
              <a:t>For </a:t>
            </a:r>
            <a:r>
              <a:rPr lang="en-US" dirty="0" err="1" smtClean="0"/>
              <a:t>eg</a:t>
            </a:r>
            <a:r>
              <a:rPr lang="en-US" dirty="0" smtClean="0"/>
              <a:t>. Notice the class Pair has two arguments as F and S.</a:t>
            </a:r>
          </a:p>
          <a:p>
            <a:pPr algn="just" defTabSz="914400"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268413" y="773113"/>
            <a:ext cx="4567237" cy="3424237"/>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1160590" y="4355124"/>
            <a:ext cx="4540250" cy="4111625"/>
          </a:xfrm>
          <a:noFill/>
        </p:spPr>
        <p:txBody>
          <a:bodyPr/>
          <a:lstStyle/>
          <a:p>
            <a:pPr algn="just" defTabSz="914400" eaLnBrk="1" hangingPunct="1"/>
            <a:r>
              <a:rPr lang="en-US" dirty="0" smtClean="0"/>
              <a:t>Notice the use of F and S </a:t>
            </a:r>
            <a:r>
              <a:rPr lang="en-US" dirty="0" err="1" smtClean="0"/>
              <a:t>datatypes</a:t>
            </a:r>
            <a:r>
              <a:rPr lang="en-US" dirty="0" smtClean="0"/>
              <a:t> in the constructor and the </a:t>
            </a:r>
            <a:r>
              <a:rPr lang="en-US" dirty="0" err="1" smtClean="0"/>
              <a:t>setFirst</a:t>
            </a:r>
            <a:r>
              <a:rPr lang="en-US" dirty="0" smtClean="0"/>
              <a:t>() and </a:t>
            </a:r>
            <a:r>
              <a:rPr lang="en-US" dirty="0" err="1" smtClean="0"/>
              <a:t>setSecond</a:t>
            </a:r>
            <a:r>
              <a:rPr lang="en-US" dirty="0" smtClean="0"/>
              <a:t>() methods.</a:t>
            </a:r>
          </a:p>
          <a:p>
            <a:pPr defTabSz="914400"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93187" name="Rectangle 3"/>
          <p:cNvSpPr>
            <a:spLocks noGrp="1"/>
          </p:cNvSpPr>
          <p:nvPr>
            <p:ph type="body" idx="1"/>
          </p:nvPr>
        </p:nvSpPr>
        <p:spPr bwMode="auto">
          <a:xfrm>
            <a:off x="1430220" y="4495800"/>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94211" name="Rectangle 3"/>
          <p:cNvSpPr>
            <a:spLocks noGrp="1"/>
          </p:cNvSpPr>
          <p:nvPr>
            <p:ph type="body" idx="1"/>
          </p:nvPr>
        </p:nvSpPr>
        <p:spPr bwMode="auto">
          <a:xfrm>
            <a:off x="1430220"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7"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290638" y="792163"/>
            <a:ext cx="4670425" cy="3503612"/>
          </a:xfrm>
          <a:prstGeom prst="rect">
            <a:avLst/>
          </a:prstGeom>
          <a:solidFill>
            <a:srgbClr val="FFFFFF"/>
          </a:solidFill>
          <a:ln>
            <a:solidFill>
              <a:srgbClr val="000000"/>
            </a:solidFill>
            <a:miter lim="800000"/>
            <a:headEnd/>
            <a:tailEnd/>
          </a:ln>
        </p:spPr>
      </p:sp>
      <p:sp>
        <p:nvSpPr>
          <p:cNvPr id="95235" name="Rectangle 3"/>
          <p:cNvSpPr>
            <a:spLocks noGrp="1"/>
          </p:cNvSpPr>
          <p:nvPr>
            <p:ph type="body" idx="1"/>
          </p:nvPr>
        </p:nvSpPr>
        <p:spPr bwMode="auto">
          <a:xfrm>
            <a:off x="1453666"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219200" y="815975"/>
            <a:ext cx="4670425" cy="3503613"/>
          </a:xfrm>
          <a:prstGeom prst="rect">
            <a:avLst/>
          </a:prstGeom>
          <a:solidFill>
            <a:srgbClr val="FFFFFF"/>
          </a:solidFill>
          <a:ln>
            <a:solidFill>
              <a:srgbClr val="000000"/>
            </a:solidFill>
            <a:miter lim="800000"/>
            <a:headEnd/>
            <a:tailEnd/>
          </a:ln>
        </p:spPr>
      </p:sp>
      <p:sp>
        <p:nvSpPr>
          <p:cNvPr id="96259" name="Rectangle 3"/>
          <p:cNvSpPr>
            <a:spLocks noGrp="1"/>
          </p:cNvSpPr>
          <p:nvPr>
            <p:ph type="body" idx="1"/>
          </p:nvPr>
        </p:nvSpPr>
        <p:spPr bwMode="auto">
          <a:xfrm>
            <a:off x="1383328" y="4472354"/>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233488" y="738188"/>
            <a:ext cx="4567237" cy="3424237"/>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1260235" y="4319954"/>
            <a:ext cx="4695087" cy="4111625"/>
          </a:xfrm>
          <a:noFill/>
        </p:spPr>
        <p:txBody>
          <a:bodyPr/>
          <a:lstStyle/>
          <a:p>
            <a:pPr algn="just" defTabSz="914400" eaLnBrk="1" hangingPunct="1"/>
            <a:r>
              <a:rPr lang="en-US" dirty="0" smtClean="0"/>
              <a:t>An important constraint the governed the way the generics are added to java was the need for compatibility with previous versions of java. Simply put, generic code had to be compatible with preexisting , non generic code. Thus any changes to the syntax of the java language, or to the JVM had to avoid the breaking older code.</a:t>
            </a:r>
          </a:p>
          <a:p>
            <a:pPr algn="just" defTabSz="914400" eaLnBrk="1" hangingPunct="1"/>
            <a:r>
              <a:rPr lang="en-US" dirty="0" smtClean="0"/>
              <a:t>When a generic type is instantiated, the compiler translates those types by a technique called type erasure — a process where the compiler removes all information related to type parameters and type arguments within a class or method. Type erasure enables Java applications that use generics to maintain binary compatibility with Java libraries and applications that were created before generics.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84275" y="790575"/>
            <a:ext cx="4565650" cy="3424238"/>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1143006" y="4448908"/>
            <a:ext cx="4572000" cy="4111625"/>
          </a:xfrm>
          <a:noFill/>
        </p:spPr>
        <p:txBody>
          <a:bodyPr/>
          <a:lstStyle/>
          <a:p>
            <a:pPr algn="just" defTabSz="914400" eaLnBrk="1" hangingPunct="1"/>
            <a:r>
              <a:rPr lang="en-US" dirty="0" smtClean="0"/>
              <a:t>As an example , </a:t>
            </a:r>
            <a:r>
              <a:rPr lang="en-US" dirty="0" err="1" smtClean="0"/>
              <a:t>ArrayList</a:t>
            </a:r>
            <a:r>
              <a:rPr lang="en-US" dirty="0" smtClean="0"/>
              <a:t> has been instantiated as </a:t>
            </a:r>
            <a:r>
              <a:rPr lang="en-US" b="1" dirty="0" err="1" smtClean="0"/>
              <a:t>aj</a:t>
            </a:r>
            <a:r>
              <a:rPr lang="en-US" b="1" dirty="0" smtClean="0"/>
              <a:t> </a:t>
            </a:r>
            <a:r>
              <a:rPr lang="en-US" dirty="0" smtClean="0"/>
              <a:t>(</a:t>
            </a:r>
            <a:r>
              <a:rPr lang="en-US" dirty="0" err="1" smtClean="0"/>
              <a:t>ArrayList</a:t>
            </a:r>
            <a:r>
              <a:rPr lang="en-US" dirty="0" smtClean="0"/>
              <a:t> of integers) and as </a:t>
            </a:r>
            <a:r>
              <a:rPr lang="en-US" b="1" dirty="0" err="1" smtClean="0"/>
              <a:t>as</a:t>
            </a:r>
            <a:r>
              <a:rPr lang="en-US" dirty="0" smtClean="0"/>
              <a:t> (</a:t>
            </a:r>
            <a:r>
              <a:rPr lang="en-US" dirty="0" err="1" smtClean="0"/>
              <a:t>ArrayList</a:t>
            </a:r>
            <a:r>
              <a:rPr lang="en-US" dirty="0" smtClean="0"/>
              <a:t> of String).But both the instances will depict the same class as </a:t>
            </a:r>
            <a:r>
              <a:rPr lang="en-US" dirty="0" err="1" smtClean="0"/>
              <a:t>ArrayList</a:t>
            </a:r>
            <a:r>
              <a:rPr lang="en-US" dirty="0" smtClean="0"/>
              <a:t> at runtime.</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96975" y="792163"/>
            <a:ext cx="4670425" cy="3503612"/>
          </a:xfrm>
          <a:prstGeom prst="rect">
            <a:avLst/>
          </a:prstGeom>
          <a:solidFill>
            <a:srgbClr val="FFFFFF"/>
          </a:solidFill>
          <a:ln>
            <a:solidFill>
              <a:srgbClr val="000000"/>
            </a:solidFill>
            <a:miter lim="800000"/>
            <a:headEnd/>
            <a:tailEnd/>
          </a:ln>
        </p:spPr>
      </p:sp>
      <p:sp>
        <p:nvSpPr>
          <p:cNvPr id="99331" name="Rectangle 3"/>
          <p:cNvSpPr>
            <a:spLocks noGrp="1"/>
          </p:cNvSpPr>
          <p:nvPr>
            <p:ph type="body" idx="1"/>
          </p:nvPr>
        </p:nvSpPr>
        <p:spPr bwMode="auto">
          <a:xfrm>
            <a:off x="1359882"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219200" y="792163"/>
            <a:ext cx="4670425" cy="3503612"/>
          </a:xfrm>
          <a:prstGeom prst="rect">
            <a:avLst/>
          </a:prstGeom>
          <a:solidFill>
            <a:srgbClr val="FFFFFF"/>
          </a:solidFill>
          <a:ln>
            <a:solidFill>
              <a:srgbClr val="000000"/>
            </a:solidFill>
            <a:miter lim="800000"/>
            <a:headEnd/>
            <a:tailEnd/>
          </a:ln>
        </p:spPr>
      </p:sp>
      <p:sp>
        <p:nvSpPr>
          <p:cNvPr id="100355" name="Rectangle 3"/>
          <p:cNvSpPr>
            <a:spLocks noGrp="1"/>
          </p:cNvSpPr>
          <p:nvPr>
            <p:ph type="body" idx="1"/>
          </p:nvPr>
        </p:nvSpPr>
        <p:spPr bwMode="auto">
          <a:xfrm>
            <a:off x="1383328"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303338" y="792163"/>
            <a:ext cx="4670425" cy="3503612"/>
          </a:xfrm>
          <a:prstGeom prst="rect">
            <a:avLst/>
          </a:prstGeom>
          <a:solidFill>
            <a:srgbClr val="FFFFFF"/>
          </a:solidFill>
          <a:ln>
            <a:solidFill>
              <a:srgbClr val="000000"/>
            </a:solidFill>
            <a:miter lim="800000"/>
            <a:headEnd/>
            <a:tailEnd/>
          </a:ln>
        </p:spPr>
      </p:sp>
      <p:sp>
        <p:nvSpPr>
          <p:cNvPr id="101379" name="Rectangle 3"/>
          <p:cNvSpPr>
            <a:spLocks noGrp="1"/>
          </p:cNvSpPr>
          <p:nvPr>
            <p:ph type="body" idx="1"/>
          </p:nvPr>
        </p:nvSpPr>
        <p:spPr bwMode="auto">
          <a:xfrm>
            <a:off x="717791" y="4540348"/>
            <a:ext cx="5578506" cy="3963988"/>
          </a:xfrm>
          <a:noFill/>
        </p:spPr>
        <p:txBody>
          <a:bodyPr/>
          <a:lstStyle/>
          <a:p>
            <a:pPr algn="just" eaLnBrk="1" hangingPunct="1"/>
            <a:r>
              <a:rPr lang="en-US" dirty="0" smtClean="0"/>
              <a:t>J2SE 5 adds to the java language </a:t>
            </a:r>
            <a:r>
              <a:rPr lang="en-US" dirty="0" err="1" smtClean="0"/>
              <a:t>autoboxing</a:t>
            </a:r>
            <a:r>
              <a:rPr lang="en-US" dirty="0" smtClean="0"/>
              <a:t> and auto-</a:t>
            </a:r>
            <a:r>
              <a:rPr lang="en-US" dirty="0" err="1" smtClean="0"/>
              <a:t>unboxing</a:t>
            </a:r>
            <a:r>
              <a:rPr lang="en-US" dirty="0" smtClean="0"/>
              <a:t>.</a:t>
            </a:r>
          </a:p>
          <a:p>
            <a:pPr algn="just" eaLnBrk="1" hangingPunct="1"/>
            <a:r>
              <a:rPr lang="en-US" dirty="0" smtClean="0"/>
              <a:t>Primitive types and their corresponding wrapper classes can now be used interchangeably. For example the following lines of code are legitimate in Java 5:int a = 0; </a:t>
            </a:r>
          </a:p>
          <a:p>
            <a:pPr algn="just" eaLnBrk="1" hangingPunct="1"/>
            <a:r>
              <a:rPr lang="en-US" dirty="0" smtClean="0"/>
              <a:t>Integer b = a; //</a:t>
            </a:r>
          </a:p>
          <a:p>
            <a:pPr algn="just" eaLnBrk="1" hangingPunct="1"/>
            <a:r>
              <a:rPr lang="en-US" dirty="0" err="1" smtClean="0"/>
              <a:t>int</a:t>
            </a:r>
            <a:r>
              <a:rPr lang="en-US" dirty="0" smtClean="0"/>
              <a:t> c = new Integer(b);</a:t>
            </a:r>
          </a:p>
          <a:p>
            <a:pPr algn="just" eaLnBrk="1" hangingPunct="1"/>
            <a:r>
              <a:rPr lang="en-US" dirty="0" smtClean="0"/>
              <a:t>This is often referred to as automatic </a:t>
            </a:r>
            <a:r>
              <a:rPr lang="en-US" b="1" i="1" dirty="0" smtClean="0"/>
              <a:t>boxing</a:t>
            </a:r>
            <a:r>
              <a:rPr lang="en-US" dirty="0" smtClean="0"/>
              <a:t> or </a:t>
            </a:r>
            <a:r>
              <a:rPr lang="en-US" b="1" i="1" dirty="0" err="1" smtClean="0"/>
              <a:t>unboxing</a:t>
            </a:r>
            <a:r>
              <a:rPr lang="en-US" dirty="0" smtClean="0"/>
              <a:t>. </a:t>
            </a:r>
          </a:p>
          <a:p>
            <a:pPr algn="just" eaLnBrk="1" hangingPunct="1"/>
            <a:r>
              <a:rPr lang="en-US" dirty="0" smtClean="0"/>
              <a:t>If an </a:t>
            </a:r>
            <a:r>
              <a:rPr lang="en-US" dirty="0" err="1" smtClean="0"/>
              <a:t>int</a:t>
            </a:r>
            <a:r>
              <a:rPr lang="en-US" dirty="0" smtClean="0"/>
              <a:t> is passed where an Integer is expected, the compiler will automatically insert a call to the Integer constructor. Conversely, if an Integer is provided where an </a:t>
            </a:r>
            <a:r>
              <a:rPr lang="en-US" dirty="0" err="1" smtClean="0"/>
              <a:t>int</a:t>
            </a:r>
            <a:r>
              <a:rPr lang="en-US" dirty="0" smtClean="0"/>
              <a:t> is required, there will be an automatic call to the </a:t>
            </a:r>
            <a:r>
              <a:rPr lang="en-US" dirty="0" err="1" smtClean="0"/>
              <a:t>the</a:t>
            </a:r>
            <a:r>
              <a:rPr lang="en-US" dirty="0" smtClean="0"/>
              <a:t> </a:t>
            </a:r>
            <a:r>
              <a:rPr lang="en-US" dirty="0" err="1" smtClean="0"/>
              <a:t>IntValue</a:t>
            </a:r>
            <a:r>
              <a:rPr lang="en-US" dirty="0" smtClean="0"/>
              <a:t> method. </a:t>
            </a:r>
          </a:p>
          <a:p>
            <a:pPr algn="just" eaLnBrk="1" hangingPunct="1"/>
            <a:r>
              <a:rPr lang="en-US" dirty="0" err="1" smtClean="0"/>
              <a:t>Autoboxing</a:t>
            </a:r>
            <a:r>
              <a:rPr lang="en-US" dirty="0" smtClean="0"/>
              <a:t> is the process by which a primitive type is automatically encapsulated into its equivalent type wrapper whenever an object of that type is needed.</a:t>
            </a:r>
          </a:p>
          <a:p>
            <a:pPr algn="just" eaLnBrk="1" hangingPunct="1"/>
            <a:r>
              <a:rPr lang="en-US" dirty="0" smtClean="0"/>
              <a:t>Auto-</a:t>
            </a:r>
            <a:r>
              <a:rPr lang="en-US" dirty="0" err="1" smtClean="0"/>
              <a:t>unboxing</a:t>
            </a:r>
            <a:r>
              <a:rPr lang="en-US" dirty="0" smtClean="0"/>
              <a:t> is the process by which the value of a boxed object is automatically extracted (unboxed ) from type wrapper when its value is needed. </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2403"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3427" name="Notes Placeholder 2"/>
          <p:cNvSpPr>
            <a:spLocks noGrp="1"/>
          </p:cNvSpPr>
          <p:nvPr>
            <p:ph type="body" idx="1"/>
          </p:nvPr>
        </p:nvSpPr>
        <p:spPr bwMode="auto">
          <a:noFill/>
        </p:spPr>
        <p:txBody>
          <a:bodyPr/>
          <a:lstStyle/>
          <a:p>
            <a:pPr defTabSz="914400" eaLnBrk="1" hangingPunct="1"/>
            <a:endParaRPr lang="en-US" smtClean="0"/>
          </a:p>
        </p:txBody>
      </p:sp>
      <p:sp>
        <p:nvSpPr>
          <p:cNvPr id="103428"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solidFill>
                <a:schemeClr val="tx1"/>
              </a:solidFill>
            </a:endParaRPr>
          </a:p>
        </p:txBody>
      </p:sp>
      <p:sp>
        <p:nvSpPr>
          <p:cNvPr id="103429"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227C59C2-3041-477F-96D8-5CDF848A0C5A}" type="slidenum">
              <a:rPr lang="en-US" sz="1200">
                <a:solidFill>
                  <a:schemeClr val="tx1"/>
                </a:solidFill>
              </a:rPr>
              <a:pPr algn="r" defTabSz="914400"/>
              <a:t>38</a:t>
            </a:fld>
            <a:endParaRPr lang="en-US" sz="1200">
              <a:solidFill>
                <a:schemeClr val="tx1"/>
              </a:solidFill>
            </a:endParaRPr>
          </a:p>
        </p:txBody>
      </p:sp>
      <p:sp>
        <p:nvSpPr>
          <p:cNvPr id="6" name="Slide Number Placeholder 5"/>
          <p:cNvSpPr>
            <a:spLocks noGrp="1"/>
          </p:cNvSpPr>
          <p:nvPr>
            <p:ph type="sldNum" sz="quarter" idx="10"/>
          </p:nvPr>
        </p:nvSpPr>
        <p:spPr/>
        <p:txBody>
          <a:bodyPr/>
          <a:lstStyle/>
          <a:p>
            <a:pPr>
              <a:defRPr/>
            </a:pPr>
            <a:fld id="{26518C4A-9313-41E5-AA58-F388FF3CF1E6}"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055688" y="839788"/>
            <a:ext cx="4670425" cy="3503612"/>
          </a:xfrm>
          <a:prstGeom prst="rect">
            <a:avLst/>
          </a:prstGeom>
          <a:solidFill>
            <a:srgbClr val="FFFFFF"/>
          </a:solidFill>
          <a:ln>
            <a:solidFill>
              <a:srgbClr val="000000"/>
            </a:solidFill>
            <a:miter lim="800000"/>
            <a:headEnd/>
            <a:tailEnd/>
          </a:ln>
        </p:spPr>
      </p:sp>
      <p:sp>
        <p:nvSpPr>
          <p:cNvPr id="104451" name="Rectangle 3"/>
          <p:cNvSpPr>
            <a:spLocks noGrp="1"/>
          </p:cNvSpPr>
          <p:nvPr>
            <p:ph type="body" idx="1"/>
          </p:nvPr>
        </p:nvSpPr>
        <p:spPr bwMode="auto">
          <a:xfrm>
            <a:off x="1219206" y="4495800"/>
            <a:ext cx="4419600" cy="3963988"/>
          </a:xfrm>
          <a:noFill/>
        </p:spPr>
        <p:txBody>
          <a:bodyPr/>
          <a:lstStyle/>
          <a:p>
            <a:pPr eaLnBrk="1" hangingPunct="1">
              <a:lnSpc>
                <a:spcPct val="90000"/>
              </a:lnSpc>
            </a:pPr>
            <a:r>
              <a:rPr lang="en-US" dirty="0" smtClean="0"/>
              <a:t>Let's Check the power of </a:t>
            </a:r>
            <a:r>
              <a:rPr lang="en-US" dirty="0" err="1" smtClean="0"/>
              <a:t>ArrayList</a:t>
            </a:r>
            <a:r>
              <a:rPr lang="en-US" dirty="0" smtClean="0"/>
              <a:t> with an example:</a:t>
            </a:r>
          </a:p>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public class </a:t>
            </a:r>
            <a:r>
              <a:rPr lang="en-US" dirty="0" err="1" smtClean="0"/>
              <a:t>ArrayListTest</a:t>
            </a:r>
            <a:r>
              <a:rPr lang="en-US" dirty="0" smtClean="0"/>
              <a:t> {</a:t>
            </a:r>
          </a:p>
          <a:p>
            <a:pPr eaLnBrk="1" hangingPunct="1">
              <a:lnSpc>
                <a:spcPct val="90000"/>
              </a:lnSpc>
            </a:pPr>
            <a:r>
              <a:rPr lang="en-US" dirty="0" smtClean="0"/>
              <a:t>public static void main(String[] </a:t>
            </a:r>
            <a:r>
              <a:rPr lang="en-US" dirty="0" err="1" smtClean="0"/>
              <a:t>args</a:t>
            </a:r>
            <a:r>
              <a:rPr lang="en-US" dirty="0" smtClean="0"/>
              <a:t>) {</a:t>
            </a:r>
          </a:p>
          <a:p>
            <a:pPr eaLnBrk="1" hangingPunct="1">
              <a:lnSpc>
                <a:spcPct val="90000"/>
              </a:lnSpc>
            </a:pPr>
            <a:r>
              <a:rPr lang="en-US" dirty="0" smtClean="0"/>
              <a:t>List&lt;String&gt; test = new </a:t>
            </a:r>
            <a:r>
              <a:rPr lang="en-US" dirty="0" err="1" smtClean="0"/>
              <a:t>ArrayList</a:t>
            </a:r>
            <a:r>
              <a:rPr lang="en-US" dirty="0" smtClean="0"/>
              <a:t>&lt;String&gt;();</a:t>
            </a:r>
          </a:p>
          <a:p>
            <a:pPr eaLnBrk="1" hangingPunct="1">
              <a:lnSpc>
                <a:spcPct val="90000"/>
              </a:lnSpc>
            </a:pPr>
            <a:r>
              <a:rPr lang="en-US" dirty="0" smtClean="0"/>
              <a:t>String s = "hi";</a:t>
            </a:r>
          </a:p>
          <a:p>
            <a:pPr eaLnBrk="1" hangingPunct="1">
              <a:lnSpc>
                <a:spcPct val="90000"/>
              </a:lnSpc>
            </a:pPr>
            <a:r>
              <a:rPr lang="en-US" dirty="0" err="1" smtClean="0"/>
              <a:t>test.add</a:t>
            </a:r>
            <a:r>
              <a:rPr lang="en-US" dirty="0" smtClean="0"/>
              <a:t>("string");</a:t>
            </a:r>
          </a:p>
          <a:p>
            <a:pPr eaLnBrk="1" hangingPunct="1">
              <a:lnSpc>
                <a:spcPct val="90000"/>
              </a:lnSpc>
            </a:pPr>
            <a:r>
              <a:rPr lang="en-US" dirty="0" err="1" smtClean="0"/>
              <a:t>test.add</a:t>
            </a:r>
            <a:r>
              <a:rPr lang="en-US" dirty="0" smtClean="0"/>
              <a:t>(s);</a:t>
            </a:r>
          </a:p>
          <a:p>
            <a:pPr eaLnBrk="1" hangingPunct="1">
              <a:lnSpc>
                <a:spcPct val="90000"/>
              </a:lnSpc>
            </a:pPr>
            <a:r>
              <a:rPr lang="en-US" dirty="0" err="1" smtClean="0"/>
              <a:t>test.add</a:t>
            </a:r>
            <a:r>
              <a:rPr lang="en-US" dirty="0" smtClean="0"/>
              <a:t>(</a:t>
            </a:r>
            <a:r>
              <a:rPr lang="en-US" dirty="0" err="1" smtClean="0"/>
              <a:t>s+s</a:t>
            </a:r>
            <a:r>
              <a:rPr lang="en-US" dirty="0" smtClean="0"/>
              <a:t>);</a:t>
            </a:r>
          </a:p>
          <a:p>
            <a:pPr eaLnBrk="1" hangingPunct="1">
              <a:lnSpc>
                <a:spcPct val="90000"/>
              </a:lnSpc>
            </a:pPr>
            <a:r>
              <a:rPr lang="en-US" dirty="0" err="1" smtClean="0"/>
              <a:t>System.out.print</a:t>
            </a:r>
            <a:r>
              <a:rPr lang="en-US" dirty="0" smtClean="0"/>
              <a:t>(</a:t>
            </a:r>
            <a:r>
              <a:rPr lang="en-US" dirty="0" err="1" smtClean="0"/>
              <a:t>test.size</a:t>
            </a:r>
            <a:r>
              <a:rPr lang="en-US" dirty="0" smtClean="0"/>
              <a:t>());</a:t>
            </a:r>
          </a:p>
          <a:p>
            <a:pPr eaLnBrk="1" hangingPunct="1">
              <a:lnSpc>
                <a:spcPct val="90000"/>
              </a:lnSpc>
            </a:pPr>
            <a:r>
              <a:rPr lang="en-US" dirty="0" err="1" smtClean="0"/>
              <a:t>System.out.print</a:t>
            </a:r>
            <a:r>
              <a:rPr lang="en-US" dirty="0" smtClean="0"/>
              <a:t>(</a:t>
            </a:r>
            <a:r>
              <a:rPr lang="en-US" dirty="0" err="1" smtClean="0"/>
              <a:t>test.contains</a:t>
            </a:r>
            <a:r>
              <a:rPr lang="en-US" dirty="0" smtClean="0"/>
              <a:t>(42));</a:t>
            </a:r>
          </a:p>
          <a:p>
            <a:pPr eaLnBrk="1" hangingPunct="1">
              <a:lnSpc>
                <a:spcPct val="90000"/>
              </a:lnSpc>
            </a:pPr>
            <a:r>
              <a:rPr lang="en-US" dirty="0" err="1" smtClean="0"/>
              <a:t>System.out.print</a:t>
            </a:r>
            <a:r>
              <a:rPr lang="en-US" dirty="0" smtClean="0"/>
              <a:t>(</a:t>
            </a:r>
            <a:r>
              <a:rPr lang="en-US" dirty="0" err="1" smtClean="0"/>
              <a:t>test.contains</a:t>
            </a:r>
            <a:r>
              <a:rPr lang="en-US" dirty="0" smtClean="0"/>
              <a:t>("</a:t>
            </a:r>
            <a:r>
              <a:rPr lang="en-US" dirty="0" err="1" smtClean="0"/>
              <a:t>hihi</a:t>
            </a:r>
            <a:r>
              <a:rPr lang="en-US" dirty="0" smtClean="0"/>
              <a:t>"));</a:t>
            </a:r>
          </a:p>
          <a:p>
            <a:pPr eaLnBrk="1" hangingPunct="1">
              <a:lnSpc>
                <a:spcPct val="90000"/>
              </a:lnSpc>
            </a:pPr>
            <a:r>
              <a:rPr lang="en-US" dirty="0" err="1" smtClean="0"/>
              <a:t>test.remove</a:t>
            </a:r>
            <a:r>
              <a:rPr lang="en-US" dirty="0" smtClean="0"/>
              <a:t>("hi");</a:t>
            </a:r>
          </a:p>
          <a:p>
            <a:pPr eaLnBrk="1" hangingPunct="1">
              <a:lnSpc>
                <a:spcPct val="90000"/>
              </a:lnSpc>
            </a:pPr>
            <a:r>
              <a:rPr lang="en-US" dirty="0" err="1" smtClean="0"/>
              <a:t>System.out.print</a:t>
            </a:r>
            <a:r>
              <a:rPr lang="en-US" dirty="0" smtClean="0"/>
              <a:t>(</a:t>
            </a:r>
            <a:r>
              <a:rPr lang="en-US" dirty="0" err="1" smtClean="0"/>
              <a:t>test.size</a:t>
            </a:r>
            <a:r>
              <a:rPr lang="en-US" dirty="0" smtClean="0"/>
              <a:t>());</a:t>
            </a:r>
          </a:p>
          <a:p>
            <a:pPr eaLnBrk="1" hangingPunct="1">
              <a:lnSpc>
                <a:spcPct val="90000"/>
              </a:lnSpc>
            </a:pPr>
            <a:r>
              <a:rPr lang="en-US" dirty="0" smtClean="0"/>
              <a:t>} }</a:t>
            </a:r>
          </a:p>
          <a:p>
            <a:pPr eaLnBrk="1" hangingPunct="1">
              <a:lnSpc>
                <a:spcPct val="90000"/>
              </a:lnSpc>
            </a:pPr>
            <a:r>
              <a:rPr lang="en-US" dirty="0" smtClean="0"/>
              <a:t>which produces:</a:t>
            </a:r>
          </a:p>
          <a:p>
            <a:pPr eaLnBrk="1" hangingPunct="1">
              <a:lnSpc>
                <a:spcPct val="90000"/>
              </a:lnSpc>
            </a:pPr>
            <a:r>
              <a:rPr lang="en-US" dirty="0" smtClean="0"/>
              <a:t>3 false true 2</a:t>
            </a:r>
          </a:p>
          <a:p>
            <a:pPr eaLnBrk="1" hangingPunct="1">
              <a:lnSpc>
                <a:spcPct val="90000"/>
              </a:lnSpc>
            </a:pPr>
            <a:endParaRPr lang="en-US" dirty="0" smtClean="0"/>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pPr defTabSz="914400" eaLnBrk="1" hangingPunct="1"/>
            <a:endParaRPr lang="en-US" smtClean="0"/>
          </a:p>
        </p:txBody>
      </p:sp>
      <p:sp>
        <p:nvSpPr>
          <p:cNvPr id="68612"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solidFill>
                <a:schemeClr val="tx1"/>
              </a:solidFill>
            </a:endParaRPr>
          </a:p>
        </p:txBody>
      </p:sp>
      <p:sp>
        <p:nvSpPr>
          <p:cNvPr id="68613"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BA87B2FA-E2B8-4F8F-A3CE-8240BA6252EF}" type="slidenum">
              <a:rPr lang="en-US" sz="1200">
                <a:solidFill>
                  <a:schemeClr val="tx1"/>
                </a:solidFill>
              </a:rPr>
              <a:pPr algn="r" defTabSz="914400"/>
              <a:t>4</a:t>
            </a:fld>
            <a:endParaRPr lang="en-US" sz="1200">
              <a:solidFill>
                <a:schemeClr val="tx1"/>
              </a:solidFill>
            </a:endParaRPr>
          </a:p>
        </p:txBody>
      </p:sp>
      <p:sp>
        <p:nvSpPr>
          <p:cNvPr id="6" name="Slide Number Placeholder 5"/>
          <p:cNvSpPr>
            <a:spLocks noGrp="1"/>
          </p:cNvSpPr>
          <p:nvPr>
            <p:ph type="sldNum" sz="quarter" idx="10"/>
          </p:nvPr>
        </p:nvSpPr>
        <p:spPr/>
        <p:txBody>
          <a:bodyPr/>
          <a:lstStyle/>
          <a:p>
            <a:pPr>
              <a:defRPr/>
            </a:pPr>
            <a:fld id="{26518C4A-9313-41E5-AA58-F388FF3CF1E6}"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5475" name="Rectangle 3"/>
          <p:cNvSpPr>
            <a:spLocks noGrp="1"/>
          </p:cNvSpPr>
          <p:nvPr>
            <p:ph type="body" idx="1"/>
          </p:nvPr>
        </p:nvSpPr>
        <p:spPr bwMode="auto">
          <a:xfrm>
            <a:off x="892357" y="4343400"/>
            <a:ext cx="5390878" cy="4114800"/>
          </a:xfrm>
          <a:noFill/>
        </p:spPr>
        <p:txBody>
          <a:bodyPr/>
          <a:lstStyle/>
          <a:p>
            <a:pPr algn="just" eaLnBrk="1" hangingPunct="1"/>
            <a:r>
              <a:rPr lang="en-US" dirty="0" smtClean="0"/>
              <a:t>Java provides 2 interfaces that define the methods by which you can access each element of a collection : enumeration</a:t>
            </a:r>
            <a:r>
              <a:rPr lang="en-US" b="1" dirty="0" smtClean="0"/>
              <a:t> </a:t>
            </a:r>
            <a:r>
              <a:rPr lang="en-US" dirty="0" smtClean="0"/>
              <a:t>&amp; </a:t>
            </a:r>
            <a:r>
              <a:rPr lang="en-US" dirty="0" err="1" smtClean="0"/>
              <a:t>iterators</a:t>
            </a:r>
            <a:r>
              <a:rPr lang="en-US" dirty="0" smtClean="0"/>
              <a:t>.  Enumeration is a legacy interface and  is considered obsolete for new code. It is now </a:t>
            </a:r>
            <a:r>
              <a:rPr lang="en-US" dirty="0" err="1" smtClean="0"/>
              <a:t>superceded</a:t>
            </a:r>
            <a:r>
              <a:rPr lang="en-US" dirty="0" smtClean="0"/>
              <a:t> by the </a:t>
            </a:r>
            <a:r>
              <a:rPr lang="en-US" dirty="0" err="1" smtClean="0"/>
              <a:t>iterator</a:t>
            </a:r>
            <a:r>
              <a:rPr lang="en-US" dirty="0" smtClean="0"/>
              <a:t> interface.</a:t>
            </a:r>
          </a:p>
          <a:p>
            <a:pPr algn="just" eaLnBrk="1" hangingPunct="1"/>
            <a:r>
              <a:rPr lang="en-US" dirty="0" smtClean="0"/>
              <a:t>The </a:t>
            </a:r>
            <a:r>
              <a:rPr lang="en-US" dirty="0" err="1" smtClean="0"/>
              <a:t>iterator</a:t>
            </a:r>
            <a:r>
              <a:rPr lang="en-US" dirty="0" smtClean="0"/>
              <a:t>() method returns an </a:t>
            </a:r>
            <a:r>
              <a:rPr lang="en-US" dirty="0" err="1" smtClean="0"/>
              <a:t>iterator</a:t>
            </a:r>
            <a:r>
              <a:rPr lang="en-US" dirty="0" smtClean="0"/>
              <a:t> to a collection. It is very similar to an Enumeration, but differs in the two respects:</a:t>
            </a:r>
          </a:p>
          <a:p>
            <a:pPr algn="just" eaLnBrk="1" hangingPunct="1"/>
            <a:r>
              <a:rPr lang="en-US" dirty="0" err="1" smtClean="0"/>
              <a:t>Iterator</a:t>
            </a:r>
            <a:r>
              <a:rPr lang="en-US" dirty="0" smtClean="0"/>
              <a:t> allows the caller to remove elements from the underlying collection during the iteration with well-defined semantics. </a:t>
            </a:r>
          </a:p>
          <a:p>
            <a:pPr algn="just" eaLnBrk="1" hangingPunct="1"/>
            <a:r>
              <a:rPr lang="en-US" dirty="0" smtClean="0"/>
              <a:t>Method names have been improved. </a:t>
            </a:r>
          </a:p>
          <a:p>
            <a:pPr algn="just" eaLnBrk="1" hangingPunct="1"/>
            <a:r>
              <a:rPr lang="en-US" dirty="0" smtClean="0"/>
              <a:t>The first point is important: There was </a:t>
            </a:r>
            <a:r>
              <a:rPr lang="en-US" i="1" dirty="0" smtClean="0"/>
              <a:t>no</a:t>
            </a:r>
            <a:r>
              <a:rPr lang="en-US" dirty="0" smtClean="0"/>
              <a:t> safe way to remove elements from a collection while traversing it with an Enumeration. The semantics of this operation were ill defined, and differed from implementation to implementation.</a:t>
            </a:r>
          </a:p>
          <a:p>
            <a:pPr algn="just" eaLnBrk="1" hangingPunct="1"/>
            <a:r>
              <a:rPr lang="en-US" b="1" dirty="0" err="1" smtClean="0"/>
              <a:t>boolean</a:t>
            </a:r>
            <a:r>
              <a:rPr lang="en-US" b="1" dirty="0" smtClean="0"/>
              <a:t> </a:t>
            </a:r>
            <a:r>
              <a:rPr lang="en-US" b="1" dirty="0" err="1" smtClean="0"/>
              <a:t>hasNext</a:t>
            </a:r>
            <a:r>
              <a:rPr lang="en-US" b="1" dirty="0" smtClean="0"/>
              <a:t>() - </a:t>
            </a:r>
            <a:r>
              <a:rPr lang="en-US" dirty="0" smtClean="0"/>
              <a:t>Returns true if there are more </a:t>
            </a:r>
            <a:r>
              <a:rPr lang="en-US" dirty="0" err="1" smtClean="0"/>
              <a:t>elementsObject</a:t>
            </a:r>
            <a:r>
              <a:rPr lang="en-US" dirty="0" smtClean="0"/>
              <a:t> </a:t>
            </a:r>
          </a:p>
          <a:p>
            <a:pPr algn="just" eaLnBrk="1" hangingPunct="1"/>
            <a:r>
              <a:rPr lang="en-US" b="1" dirty="0" smtClean="0"/>
              <a:t>next() - </a:t>
            </a:r>
            <a:r>
              <a:rPr lang="en-US" dirty="0" smtClean="0"/>
              <a:t>Returns next element. Throws </a:t>
            </a:r>
            <a:r>
              <a:rPr lang="en-US" dirty="0" err="1" smtClean="0"/>
              <a:t>NoSuchElementException</a:t>
            </a:r>
            <a:r>
              <a:rPr lang="en-US" dirty="0" smtClean="0"/>
              <a:t> if    there is no next element.</a:t>
            </a:r>
          </a:p>
          <a:p>
            <a:pPr algn="just" eaLnBrk="1" hangingPunct="1"/>
            <a:r>
              <a:rPr lang="en-US" b="1" dirty="0" smtClean="0"/>
              <a:t>void remove() - </a:t>
            </a:r>
            <a:r>
              <a:rPr lang="en-US" dirty="0" smtClean="0"/>
              <a:t>Removes current element. Throws </a:t>
            </a:r>
            <a:r>
              <a:rPr lang="en-US" dirty="0" err="1" smtClean="0"/>
              <a:t>IllegalStateException</a:t>
            </a:r>
            <a:r>
              <a:rPr lang="en-US" dirty="0" smtClean="0"/>
              <a:t> if an attempt is made to call remove() that is not preceded by a call to next()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6499" name="Rectangle 3"/>
          <p:cNvSpPr>
            <a:spLocks noGrp="1"/>
          </p:cNvSpPr>
          <p:nvPr>
            <p:ph type="body" idx="1"/>
          </p:nvPr>
        </p:nvSpPr>
        <p:spPr bwMode="auto">
          <a:xfrm>
            <a:off x="1181100" y="4276725"/>
            <a:ext cx="4543425" cy="4181475"/>
          </a:xfrm>
          <a:noFill/>
        </p:spPr>
        <p:txBody>
          <a:bodyPr/>
          <a:lstStyle/>
          <a:p>
            <a:pPr eaLnBrk="1" hangingPunct="1">
              <a:lnSpc>
                <a:spcPct val="90000"/>
              </a:lnSpc>
            </a:pPr>
            <a:r>
              <a:rPr lang="en-US" dirty="0" smtClean="0"/>
              <a:t> class </a:t>
            </a:r>
            <a:r>
              <a:rPr lang="en-US" dirty="0" err="1" smtClean="0"/>
              <a:t>ListIteratorExample</a:t>
            </a:r>
            <a:r>
              <a:rPr lang="en-US" dirty="0" smtClean="0"/>
              <a:t> {</a:t>
            </a:r>
          </a:p>
          <a:p>
            <a:pPr eaLnBrk="1" hangingPunct="1">
              <a:lnSpc>
                <a:spcPct val="90000"/>
              </a:lnSpc>
            </a:pPr>
            <a:r>
              <a:rPr lang="en-US" dirty="0" smtClean="0"/>
              <a:t>   public static void main(String[] </a:t>
            </a:r>
            <a:r>
              <a:rPr lang="en-US" dirty="0" err="1" smtClean="0"/>
              <a:t>args</a:t>
            </a:r>
            <a:r>
              <a:rPr lang="en-US" dirty="0" smtClean="0"/>
              <a:t>) {</a:t>
            </a:r>
          </a:p>
          <a:p>
            <a:pPr eaLnBrk="1" hangingPunct="1">
              <a:lnSpc>
                <a:spcPct val="90000"/>
              </a:lnSpc>
            </a:pPr>
            <a:r>
              <a:rPr lang="en-US" dirty="0" smtClean="0"/>
              <a:t>     </a:t>
            </a:r>
            <a:r>
              <a:rPr lang="en-US" dirty="0" err="1" smtClean="0"/>
              <a:t>ArrayList</a:t>
            </a:r>
            <a:r>
              <a:rPr lang="en-US" dirty="0" smtClean="0"/>
              <a:t> </a:t>
            </a:r>
            <a:r>
              <a:rPr lang="en-US" dirty="0" err="1" smtClean="0"/>
              <a:t>aList</a:t>
            </a:r>
            <a:r>
              <a:rPr lang="en-US" dirty="0" smtClean="0"/>
              <a:t> = new </a:t>
            </a:r>
            <a:r>
              <a:rPr lang="en-US" dirty="0" err="1" smtClean="0"/>
              <a:t>ArrayList</a:t>
            </a:r>
            <a:r>
              <a:rPr lang="en-US" dirty="0" smtClean="0"/>
              <a:t>();</a:t>
            </a:r>
          </a:p>
          <a:p>
            <a:pPr eaLnBrk="1" hangingPunct="1">
              <a:lnSpc>
                <a:spcPct val="90000"/>
              </a:lnSpc>
            </a:pPr>
            <a:r>
              <a:rPr lang="en-US" dirty="0" smtClean="0"/>
              <a:t>     //Add elements to </a:t>
            </a:r>
            <a:r>
              <a:rPr lang="en-US" dirty="0" err="1" smtClean="0"/>
              <a:t>ArrayList</a:t>
            </a:r>
            <a:r>
              <a:rPr lang="en-US" dirty="0" smtClean="0"/>
              <a:t> object</a:t>
            </a:r>
          </a:p>
          <a:p>
            <a:pPr eaLnBrk="1" hangingPunct="1">
              <a:lnSpc>
                <a:spcPct val="90000"/>
              </a:lnSpc>
            </a:pPr>
            <a:r>
              <a:rPr lang="en-US" dirty="0" smtClean="0"/>
              <a:t>    </a:t>
            </a:r>
            <a:r>
              <a:rPr lang="en-US" dirty="0" err="1" smtClean="0"/>
              <a:t>aList.add</a:t>
            </a:r>
            <a:r>
              <a:rPr lang="en-US" dirty="0" smtClean="0"/>
              <a:t>("1");</a:t>
            </a:r>
          </a:p>
          <a:p>
            <a:pPr eaLnBrk="1" hangingPunct="1">
              <a:lnSpc>
                <a:spcPct val="90000"/>
              </a:lnSpc>
            </a:pPr>
            <a:r>
              <a:rPr lang="en-US" dirty="0" smtClean="0"/>
              <a:t>    </a:t>
            </a:r>
            <a:r>
              <a:rPr lang="en-US" dirty="0" err="1" smtClean="0"/>
              <a:t>aList.add</a:t>
            </a:r>
            <a:r>
              <a:rPr lang="en-US" dirty="0" smtClean="0"/>
              <a:t>("2");</a:t>
            </a:r>
          </a:p>
          <a:p>
            <a:pPr eaLnBrk="1" hangingPunct="1">
              <a:lnSpc>
                <a:spcPct val="90000"/>
              </a:lnSpc>
            </a:pPr>
            <a:r>
              <a:rPr lang="en-US" dirty="0" smtClean="0"/>
              <a:t>    </a:t>
            </a:r>
            <a:r>
              <a:rPr lang="en-US" dirty="0" err="1" smtClean="0"/>
              <a:t>aList.add</a:t>
            </a:r>
            <a:r>
              <a:rPr lang="en-US" dirty="0" smtClean="0"/>
              <a:t>("3");</a:t>
            </a:r>
          </a:p>
          <a:p>
            <a:pPr eaLnBrk="1" hangingPunct="1">
              <a:lnSpc>
                <a:spcPct val="90000"/>
              </a:lnSpc>
            </a:pPr>
            <a:r>
              <a:rPr lang="en-US" dirty="0" smtClean="0"/>
              <a:t>   </a:t>
            </a:r>
            <a:r>
              <a:rPr lang="en-US" dirty="0" err="1" smtClean="0"/>
              <a:t>ListIterator</a:t>
            </a:r>
            <a:r>
              <a:rPr lang="en-US" dirty="0" smtClean="0"/>
              <a:t> </a:t>
            </a:r>
            <a:r>
              <a:rPr lang="en-US" dirty="0" err="1" smtClean="0"/>
              <a:t>listIterator</a:t>
            </a:r>
            <a:r>
              <a:rPr lang="en-US" dirty="0" smtClean="0"/>
              <a:t> = </a:t>
            </a:r>
            <a:r>
              <a:rPr lang="en-US" dirty="0" err="1" smtClean="0"/>
              <a:t>aList.listIterator</a:t>
            </a:r>
            <a:r>
              <a:rPr lang="en-US" dirty="0" smtClean="0"/>
              <a:t>();</a:t>
            </a:r>
          </a:p>
          <a:p>
            <a:pPr eaLnBrk="1" hangingPunct="1">
              <a:lnSpc>
                <a:spcPct val="90000"/>
              </a:lnSpc>
            </a:pPr>
            <a:r>
              <a:rPr lang="en-US" dirty="0" smtClean="0"/>
              <a:t>     </a:t>
            </a:r>
            <a:r>
              <a:rPr lang="en-US" dirty="0" err="1" smtClean="0"/>
              <a:t>System.out.println</a:t>
            </a:r>
            <a:r>
              <a:rPr lang="en-US" dirty="0" smtClean="0"/>
              <a:t>("Previous Index is : " + </a:t>
            </a:r>
            <a:r>
              <a:rPr lang="en-US" dirty="0" err="1" smtClean="0"/>
              <a:t>listIterator.previousIndex</a:t>
            </a:r>
            <a:r>
              <a:rPr lang="en-US" dirty="0" smtClean="0"/>
              <a:t>());   </a:t>
            </a:r>
          </a:p>
          <a:p>
            <a:pPr eaLnBrk="1" hangingPunct="1">
              <a:lnSpc>
                <a:spcPct val="90000"/>
              </a:lnSpc>
            </a:pPr>
            <a:r>
              <a:rPr lang="en-US" dirty="0" smtClean="0"/>
              <a:t>    </a:t>
            </a:r>
            <a:r>
              <a:rPr lang="en-US" dirty="0" err="1" smtClean="0"/>
              <a:t>System.out.println</a:t>
            </a:r>
            <a:r>
              <a:rPr lang="en-US" dirty="0" smtClean="0"/>
              <a:t>("Next Index is : " + </a:t>
            </a:r>
            <a:r>
              <a:rPr lang="en-US" dirty="0" err="1" smtClean="0"/>
              <a:t>listIterator.nextIndex</a:t>
            </a:r>
            <a:r>
              <a:rPr lang="en-US" dirty="0" smtClean="0"/>
              <a:t>());</a:t>
            </a:r>
          </a:p>
          <a:p>
            <a:pPr eaLnBrk="1" hangingPunct="1">
              <a:lnSpc>
                <a:spcPct val="90000"/>
              </a:lnSpc>
            </a:pPr>
            <a:r>
              <a:rPr lang="en-US" dirty="0" smtClean="0"/>
              <a:t>       //advance current position by one using next method</a:t>
            </a:r>
          </a:p>
          <a:p>
            <a:pPr eaLnBrk="1" hangingPunct="1">
              <a:lnSpc>
                <a:spcPct val="90000"/>
              </a:lnSpc>
            </a:pPr>
            <a:r>
              <a:rPr lang="en-US" dirty="0" smtClean="0"/>
              <a:t>    </a:t>
            </a:r>
            <a:r>
              <a:rPr lang="en-US" dirty="0" err="1" smtClean="0"/>
              <a:t>listIterator.next</a:t>
            </a:r>
            <a:r>
              <a:rPr lang="en-US" dirty="0" smtClean="0"/>
              <a:t>();</a:t>
            </a:r>
          </a:p>
          <a:p>
            <a:pPr eaLnBrk="1" hangingPunct="1">
              <a:lnSpc>
                <a:spcPct val="90000"/>
              </a:lnSpc>
            </a:pPr>
            <a:r>
              <a:rPr lang="en-US" dirty="0" smtClean="0"/>
              <a:t>       </a:t>
            </a:r>
            <a:r>
              <a:rPr lang="en-US" dirty="0" err="1" smtClean="0"/>
              <a:t>System.out.println</a:t>
            </a:r>
            <a:r>
              <a:rPr lang="en-US" dirty="0" smtClean="0"/>
              <a:t>("After increasing current position by one element : ");</a:t>
            </a:r>
          </a:p>
          <a:p>
            <a:pPr eaLnBrk="1" hangingPunct="1">
              <a:lnSpc>
                <a:spcPct val="90000"/>
              </a:lnSpc>
            </a:pPr>
            <a:r>
              <a:rPr lang="en-US" dirty="0" smtClean="0"/>
              <a:t>    </a:t>
            </a:r>
            <a:r>
              <a:rPr lang="en-US" dirty="0" err="1" smtClean="0"/>
              <a:t>System.out.println</a:t>
            </a:r>
            <a:r>
              <a:rPr lang="en-US" dirty="0" smtClean="0"/>
              <a:t>("Previous Index is : " + </a:t>
            </a:r>
            <a:r>
              <a:rPr lang="en-US" dirty="0" err="1" smtClean="0"/>
              <a:t>listIterator.previousIndex</a:t>
            </a:r>
            <a:r>
              <a:rPr lang="en-US" dirty="0" smtClean="0"/>
              <a:t>());   </a:t>
            </a:r>
          </a:p>
          <a:p>
            <a:pPr eaLnBrk="1" hangingPunct="1">
              <a:lnSpc>
                <a:spcPct val="90000"/>
              </a:lnSpc>
            </a:pPr>
            <a:r>
              <a:rPr lang="en-US" dirty="0" smtClean="0"/>
              <a:t>    </a:t>
            </a:r>
            <a:r>
              <a:rPr lang="en-US" dirty="0" err="1" smtClean="0"/>
              <a:t>System.out.println</a:t>
            </a:r>
            <a:r>
              <a:rPr lang="en-US" dirty="0" smtClean="0"/>
              <a:t>("Next Index is : " + </a:t>
            </a:r>
            <a:r>
              <a:rPr lang="en-US" dirty="0" err="1" smtClean="0"/>
              <a:t>listIterator.nextIndex</a:t>
            </a:r>
            <a:r>
              <a:rPr lang="en-US" dirty="0" smtClean="0"/>
              <a:t>());</a:t>
            </a:r>
          </a:p>
          <a:p>
            <a:pPr eaLnBrk="1" hangingPunct="1">
              <a:lnSpc>
                <a:spcPct val="90000"/>
              </a:lnSpc>
            </a:pPr>
            <a:r>
              <a:rPr lang="en-US" dirty="0" smtClean="0"/>
              <a:t>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3" name="Rectangle 3"/>
          <p:cNvSpPr>
            <a:spLocks noGrp="1"/>
          </p:cNvSpPr>
          <p:nvPr>
            <p:ph type="body" idx="1"/>
          </p:nvPr>
        </p:nvSpPr>
        <p:spPr bwMode="auto">
          <a:xfrm>
            <a:off x="1114425" y="4295775"/>
            <a:ext cx="4629150" cy="4333875"/>
          </a:xfrm>
          <a:noFill/>
        </p:spPr>
        <p:txBody>
          <a:bodyPr/>
          <a:lstStyle/>
          <a:p>
            <a:pPr eaLnBrk="1" hangingPunct="1">
              <a:lnSpc>
                <a:spcPct val="80000"/>
              </a:lnSpc>
            </a:pPr>
            <a:r>
              <a:rPr lang="en-US" dirty="0" smtClean="0"/>
              <a:t>class Fruit {</a:t>
            </a:r>
          </a:p>
          <a:p>
            <a:pPr eaLnBrk="1" hangingPunct="1">
              <a:lnSpc>
                <a:spcPct val="80000"/>
              </a:lnSpc>
            </a:pPr>
            <a:r>
              <a:rPr lang="en-US" dirty="0" smtClean="0"/>
              <a:t>public String name;</a:t>
            </a:r>
          </a:p>
          <a:p>
            <a:pPr eaLnBrk="1" hangingPunct="1">
              <a:lnSpc>
                <a:spcPct val="80000"/>
              </a:lnSpc>
            </a:pPr>
            <a:r>
              <a:rPr lang="en-US" dirty="0" smtClean="0"/>
              <a:t>Fruit(String n) { name = n; } }</a:t>
            </a:r>
          </a:p>
          <a:p>
            <a:pPr eaLnBrk="1" hangingPunct="1">
              <a:lnSpc>
                <a:spcPct val="80000"/>
              </a:lnSpc>
            </a:pPr>
            <a:r>
              <a:rPr lang="en-US" dirty="0" smtClean="0"/>
              <a:t>class </a:t>
            </a:r>
            <a:r>
              <a:rPr lang="en-US" dirty="0" err="1" smtClean="0"/>
              <a:t>ItTest</a:t>
            </a:r>
            <a:r>
              <a:rPr lang="en-US" dirty="0" smtClean="0"/>
              <a:t> {</a:t>
            </a:r>
          </a:p>
          <a:p>
            <a:pPr eaLnBrk="1" hangingPunct="1">
              <a:lnSpc>
                <a:spcPct val="80000"/>
              </a:lnSpc>
            </a:pPr>
            <a:r>
              <a:rPr lang="en-US" dirty="0" smtClean="0"/>
              <a:t>public static void main(String[] </a:t>
            </a:r>
            <a:r>
              <a:rPr lang="en-US" dirty="0" err="1" smtClean="0"/>
              <a:t>args</a:t>
            </a:r>
            <a:r>
              <a:rPr lang="en-US" dirty="0" smtClean="0"/>
              <a:t>) {</a:t>
            </a:r>
          </a:p>
          <a:p>
            <a:pPr eaLnBrk="1" hangingPunct="1">
              <a:lnSpc>
                <a:spcPct val="80000"/>
              </a:lnSpc>
            </a:pPr>
            <a:r>
              <a:rPr lang="en-US" dirty="0" smtClean="0"/>
              <a:t>List&lt;Fruit&gt; d = new </a:t>
            </a:r>
            <a:r>
              <a:rPr lang="en-US" dirty="0" err="1" smtClean="0"/>
              <a:t>ArrayList</a:t>
            </a:r>
            <a:r>
              <a:rPr lang="en-US" dirty="0" smtClean="0"/>
              <a:t>&lt;Fruit&gt;();</a:t>
            </a:r>
          </a:p>
          <a:p>
            <a:pPr eaLnBrk="1" hangingPunct="1">
              <a:lnSpc>
                <a:spcPct val="80000"/>
              </a:lnSpc>
            </a:pPr>
            <a:r>
              <a:rPr lang="en-US" dirty="0" smtClean="0"/>
              <a:t>Fruit f = new Fruit("Apple");</a:t>
            </a:r>
          </a:p>
          <a:p>
            <a:pPr eaLnBrk="1" hangingPunct="1">
              <a:lnSpc>
                <a:spcPct val="80000"/>
              </a:lnSpc>
            </a:pPr>
            <a:r>
              <a:rPr lang="en-US" dirty="0" err="1" smtClean="0"/>
              <a:t>d.add</a:t>
            </a:r>
            <a:r>
              <a:rPr lang="en-US" dirty="0" smtClean="0"/>
              <a:t>(f);</a:t>
            </a:r>
          </a:p>
          <a:p>
            <a:pPr eaLnBrk="1" hangingPunct="1">
              <a:lnSpc>
                <a:spcPct val="80000"/>
              </a:lnSpc>
            </a:pPr>
            <a:r>
              <a:rPr lang="en-US" dirty="0" err="1" smtClean="0"/>
              <a:t>d.add</a:t>
            </a:r>
            <a:r>
              <a:rPr lang="en-US" dirty="0" smtClean="0"/>
              <a:t>(new Fruit("Pear"));</a:t>
            </a:r>
          </a:p>
          <a:p>
            <a:pPr eaLnBrk="1" hangingPunct="1">
              <a:lnSpc>
                <a:spcPct val="80000"/>
              </a:lnSpc>
            </a:pPr>
            <a:r>
              <a:rPr lang="en-US" dirty="0" err="1" smtClean="0"/>
              <a:t>d.add</a:t>
            </a:r>
            <a:r>
              <a:rPr lang="en-US" dirty="0" smtClean="0"/>
              <a:t>(new Fruit("Orange"));</a:t>
            </a:r>
          </a:p>
          <a:p>
            <a:pPr eaLnBrk="1" hangingPunct="1">
              <a:lnSpc>
                <a:spcPct val="80000"/>
              </a:lnSpc>
            </a:pPr>
            <a:r>
              <a:rPr lang="en-US" dirty="0" err="1" smtClean="0"/>
              <a:t>Iterator</a:t>
            </a:r>
            <a:r>
              <a:rPr lang="en-US" dirty="0" smtClean="0"/>
              <a:t>&lt;Fruit&gt; i3 = </a:t>
            </a:r>
            <a:r>
              <a:rPr lang="en-US" dirty="0" err="1" smtClean="0"/>
              <a:t>d.iterator</a:t>
            </a:r>
            <a:r>
              <a:rPr lang="en-US" dirty="0" smtClean="0"/>
              <a:t>(); // make an </a:t>
            </a:r>
            <a:r>
              <a:rPr lang="en-US" dirty="0" err="1" smtClean="0"/>
              <a:t>iterator</a:t>
            </a:r>
            <a:endParaRPr lang="en-US" dirty="0" smtClean="0"/>
          </a:p>
          <a:p>
            <a:pPr eaLnBrk="1" hangingPunct="1">
              <a:lnSpc>
                <a:spcPct val="80000"/>
              </a:lnSpc>
            </a:pPr>
            <a:r>
              <a:rPr lang="en-US" dirty="0" smtClean="0"/>
              <a:t>while (i3.hasNext()) {</a:t>
            </a:r>
          </a:p>
          <a:p>
            <a:pPr eaLnBrk="1" hangingPunct="1">
              <a:lnSpc>
                <a:spcPct val="80000"/>
              </a:lnSpc>
            </a:pPr>
            <a:r>
              <a:rPr lang="en-US" dirty="0" smtClean="0"/>
              <a:t>Fruit d2 = i3.next(); // cast not required</a:t>
            </a:r>
          </a:p>
          <a:p>
            <a:pPr eaLnBrk="1" hangingPunct="1">
              <a:lnSpc>
                <a:spcPct val="80000"/>
              </a:lnSpc>
            </a:pPr>
            <a:r>
              <a:rPr lang="en-US" dirty="0" err="1" smtClean="0"/>
              <a:t>System.out.println</a:t>
            </a:r>
            <a:r>
              <a:rPr lang="en-US" dirty="0" smtClean="0"/>
              <a:t>(d2.name); }</a:t>
            </a:r>
          </a:p>
          <a:p>
            <a:pPr eaLnBrk="1" hangingPunct="1">
              <a:lnSpc>
                <a:spcPct val="80000"/>
              </a:lnSpc>
            </a:pPr>
            <a:r>
              <a:rPr lang="en-US" dirty="0" err="1" smtClean="0"/>
              <a:t>System.out.println</a:t>
            </a:r>
            <a:r>
              <a:rPr lang="en-US" dirty="0" smtClean="0"/>
              <a:t>("size " + </a:t>
            </a:r>
            <a:r>
              <a:rPr lang="en-US" dirty="0" err="1" smtClean="0"/>
              <a:t>d.size</a:t>
            </a:r>
            <a:r>
              <a:rPr lang="en-US" dirty="0" smtClean="0"/>
              <a:t>());</a:t>
            </a:r>
          </a:p>
          <a:p>
            <a:pPr eaLnBrk="1" hangingPunct="1">
              <a:lnSpc>
                <a:spcPct val="80000"/>
              </a:lnSpc>
            </a:pPr>
            <a:r>
              <a:rPr lang="en-US" dirty="0" err="1" smtClean="0"/>
              <a:t>System.out.println</a:t>
            </a:r>
            <a:r>
              <a:rPr lang="en-US" dirty="0" smtClean="0"/>
              <a:t>("get1 " + </a:t>
            </a:r>
            <a:r>
              <a:rPr lang="en-US" dirty="0" err="1" smtClean="0"/>
              <a:t>d.get</a:t>
            </a:r>
            <a:r>
              <a:rPr lang="en-US" dirty="0" smtClean="0"/>
              <a:t>(1).name);</a:t>
            </a:r>
          </a:p>
          <a:p>
            <a:pPr eaLnBrk="1" hangingPunct="1">
              <a:lnSpc>
                <a:spcPct val="80000"/>
              </a:lnSpc>
            </a:pPr>
            <a:r>
              <a:rPr lang="en-US" dirty="0" err="1" smtClean="0"/>
              <a:t>d.remove</a:t>
            </a:r>
            <a:r>
              <a:rPr lang="en-US" dirty="0" smtClean="0"/>
              <a:t>(2);</a:t>
            </a:r>
          </a:p>
          <a:p>
            <a:pPr eaLnBrk="1" hangingPunct="1">
              <a:lnSpc>
                <a:spcPct val="80000"/>
              </a:lnSpc>
            </a:pPr>
            <a:r>
              <a:rPr lang="en-US" dirty="0" smtClean="0"/>
              <a:t>Object[] </a:t>
            </a:r>
            <a:r>
              <a:rPr lang="en-US" dirty="0" err="1" smtClean="0"/>
              <a:t>oa</a:t>
            </a:r>
            <a:r>
              <a:rPr lang="en-US" dirty="0" smtClean="0"/>
              <a:t> = </a:t>
            </a:r>
            <a:r>
              <a:rPr lang="en-US" dirty="0" err="1" smtClean="0"/>
              <a:t>d.toArray</a:t>
            </a:r>
            <a:r>
              <a:rPr lang="en-US" dirty="0" smtClean="0"/>
              <a:t>();</a:t>
            </a:r>
          </a:p>
          <a:p>
            <a:pPr eaLnBrk="1" hangingPunct="1">
              <a:lnSpc>
                <a:spcPct val="80000"/>
              </a:lnSpc>
            </a:pPr>
            <a:r>
              <a:rPr lang="en-US" dirty="0" smtClean="0"/>
              <a:t>for(Object o : </a:t>
            </a:r>
            <a:r>
              <a:rPr lang="en-US" dirty="0" err="1" smtClean="0"/>
              <a:t>oa</a:t>
            </a:r>
            <a:r>
              <a:rPr lang="en-US" dirty="0" smtClean="0"/>
              <a:t>) {</a:t>
            </a:r>
          </a:p>
          <a:p>
            <a:pPr eaLnBrk="1" hangingPunct="1">
              <a:lnSpc>
                <a:spcPct val="80000"/>
              </a:lnSpc>
            </a:pPr>
            <a:r>
              <a:rPr lang="en-US" dirty="0" smtClean="0"/>
              <a:t>Fruit d2 = (Fruit)o;  </a:t>
            </a:r>
          </a:p>
          <a:p>
            <a:pPr eaLnBrk="1" hangingPunct="1">
              <a:lnSpc>
                <a:spcPct val="80000"/>
              </a:lnSpc>
            </a:pPr>
            <a:r>
              <a:rPr lang="en-US" dirty="0" err="1" smtClean="0"/>
              <a:t>System.out.println</a:t>
            </a:r>
            <a:r>
              <a:rPr lang="en-US" dirty="0" smtClean="0"/>
              <a:t>(d2.name); } } }   </a:t>
            </a:r>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03313" y="792163"/>
            <a:ext cx="4670425" cy="3503612"/>
          </a:xfrm>
          <a:prstGeom prst="rect">
            <a:avLst/>
          </a:prstGeom>
          <a:solidFill>
            <a:srgbClr val="FFFFFF"/>
          </a:solidFill>
          <a:ln>
            <a:solidFill>
              <a:srgbClr val="000000"/>
            </a:solidFill>
            <a:miter lim="800000"/>
            <a:headEnd/>
            <a:tailEnd/>
          </a:ln>
        </p:spPr>
      </p:sp>
      <p:sp>
        <p:nvSpPr>
          <p:cNvPr id="108547" name="Rectangle 3"/>
          <p:cNvSpPr>
            <a:spLocks noGrp="1"/>
          </p:cNvSpPr>
          <p:nvPr>
            <p:ph type="body" idx="1"/>
          </p:nvPr>
        </p:nvSpPr>
        <p:spPr bwMode="auto">
          <a:xfrm>
            <a:off x="1266098" y="4448908"/>
            <a:ext cx="4419600" cy="3963988"/>
          </a:xfrm>
          <a:noFill/>
        </p:spPr>
        <p:txBody>
          <a:bodyPr/>
          <a:lstStyle/>
          <a:p>
            <a:pPr eaLnBrk="1" hangingPunct="1">
              <a:lnSpc>
                <a:spcPct val="90000"/>
              </a:lnSpc>
            </a:pPr>
            <a:r>
              <a:rPr lang="en-US" dirty="0" smtClean="0"/>
              <a:t>The enhanced for loop can be used for both Arrays and Collections</a:t>
            </a:r>
          </a:p>
          <a:p>
            <a:pPr eaLnBrk="1" hangingPunct="1">
              <a:lnSpc>
                <a:spcPct val="90000"/>
              </a:lnSpc>
            </a:pPr>
            <a:r>
              <a:rPr lang="en-US" dirty="0" smtClean="0"/>
              <a:t>import </a:t>
            </a:r>
            <a:r>
              <a:rPr lang="en-US" dirty="0" err="1" smtClean="0"/>
              <a:t>java.util.ArrayList</a:t>
            </a:r>
            <a:r>
              <a:rPr lang="en-US" dirty="0" smtClean="0"/>
              <a:t>;</a:t>
            </a:r>
          </a:p>
          <a:p>
            <a:pPr eaLnBrk="1" hangingPunct="1">
              <a:lnSpc>
                <a:spcPct val="90000"/>
              </a:lnSpc>
            </a:pPr>
            <a:r>
              <a:rPr lang="en-US" dirty="0" smtClean="0"/>
              <a:t>class </a:t>
            </a:r>
            <a:r>
              <a:rPr lang="en-US" dirty="0" err="1" smtClean="0"/>
              <a:t>enhancedforloop</a:t>
            </a:r>
            <a:r>
              <a:rPr lang="en-US" dirty="0" smtClean="0"/>
              <a:t> {</a:t>
            </a:r>
          </a:p>
          <a:p>
            <a:pPr eaLnBrk="1" hangingPunct="1">
              <a:lnSpc>
                <a:spcPct val="90000"/>
              </a:lnSpc>
            </a:pPr>
            <a:r>
              <a:rPr lang="en-US" dirty="0" smtClean="0"/>
              <a:t>static void print(</a:t>
            </a:r>
            <a:r>
              <a:rPr lang="en-US" dirty="0" err="1" smtClean="0"/>
              <a:t>int</a:t>
            </a:r>
            <a:r>
              <a:rPr lang="en-US" dirty="0" smtClean="0"/>
              <a:t> a[]) {</a:t>
            </a:r>
          </a:p>
          <a:p>
            <a:pPr eaLnBrk="1" hangingPunct="1">
              <a:lnSpc>
                <a:spcPct val="90000"/>
              </a:lnSpc>
            </a:pPr>
            <a:r>
              <a:rPr lang="en-US" dirty="0" smtClean="0"/>
              <a:t>for(</a:t>
            </a:r>
            <a:r>
              <a:rPr lang="en-US" dirty="0" err="1" smtClean="0"/>
              <a:t>int</a:t>
            </a:r>
            <a:r>
              <a:rPr lang="en-US" dirty="0" smtClean="0"/>
              <a:t> i:a)</a:t>
            </a:r>
          </a:p>
          <a:p>
            <a:pPr eaLnBrk="1" hangingPunct="1">
              <a:lnSpc>
                <a:spcPct val="90000"/>
              </a:lnSpc>
            </a:pPr>
            <a:r>
              <a:rPr lang="en-US" dirty="0" err="1" smtClean="0"/>
              <a:t>System.out.println</a:t>
            </a:r>
            <a:r>
              <a:rPr lang="en-US" dirty="0" smtClean="0"/>
              <a:t>(</a:t>
            </a:r>
            <a:r>
              <a:rPr lang="en-US" dirty="0" err="1" smtClean="0"/>
              <a:t>i</a:t>
            </a:r>
            <a:r>
              <a:rPr lang="en-US" dirty="0" smtClean="0"/>
              <a:t>); }</a:t>
            </a:r>
          </a:p>
          <a:p>
            <a:pPr eaLnBrk="1" hangingPunct="1">
              <a:lnSpc>
                <a:spcPct val="90000"/>
              </a:lnSpc>
            </a:pPr>
            <a:r>
              <a:rPr lang="en-US" dirty="0" smtClean="0"/>
              <a:t>static void print1(</a:t>
            </a:r>
            <a:r>
              <a:rPr lang="en-US" dirty="0" err="1" smtClean="0"/>
              <a:t>ArrayList</a:t>
            </a:r>
            <a:r>
              <a:rPr lang="en-US" dirty="0" smtClean="0"/>
              <a:t> a) {</a:t>
            </a:r>
          </a:p>
          <a:p>
            <a:pPr eaLnBrk="1" hangingPunct="1">
              <a:lnSpc>
                <a:spcPct val="90000"/>
              </a:lnSpc>
            </a:pPr>
            <a:r>
              <a:rPr lang="en-US" dirty="0" smtClean="0"/>
              <a:t>for(Object i:a)</a:t>
            </a:r>
          </a:p>
          <a:p>
            <a:pPr eaLnBrk="1" hangingPunct="1">
              <a:lnSpc>
                <a:spcPct val="90000"/>
              </a:lnSpc>
            </a:pPr>
            <a:r>
              <a:rPr lang="en-US" dirty="0" err="1" smtClean="0"/>
              <a:t>System.out.println</a:t>
            </a:r>
            <a:r>
              <a:rPr lang="en-US" dirty="0" smtClean="0"/>
              <a:t>(</a:t>
            </a:r>
            <a:r>
              <a:rPr lang="en-US" dirty="0" err="1" smtClean="0"/>
              <a:t>i</a:t>
            </a:r>
            <a:r>
              <a:rPr lang="en-US" dirty="0" smtClean="0"/>
              <a:t>); }</a:t>
            </a:r>
          </a:p>
          <a:p>
            <a:pPr eaLnBrk="1" hangingPunct="1">
              <a:lnSpc>
                <a:spcPct val="90000"/>
              </a:lnSpc>
            </a:pPr>
            <a:r>
              <a:rPr lang="en-US" dirty="0" smtClean="0"/>
              <a:t>public static void main(String </a:t>
            </a:r>
            <a:r>
              <a:rPr lang="en-US" dirty="0" err="1" smtClean="0"/>
              <a:t>arg</a:t>
            </a:r>
            <a:r>
              <a:rPr lang="en-US" dirty="0" smtClean="0"/>
              <a:t>[]) {</a:t>
            </a:r>
          </a:p>
          <a:p>
            <a:pPr eaLnBrk="1" hangingPunct="1">
              <a:lnSpc>
                <a:spcPct val="90000"/>
              </a:lnSpc>
            </a:pPr>
            <a:r>
              <a:rPr lang="en-US" dirty="0" err="1" smtClean="0"/>
              <a:t>int</a:t>
            </a:r>
            <a:r>
              <a:rPr lang="en-US" dirty="0" smtClean="0"/>
              <a:t> a[]={1,2,3,4,5};</a:t>
            </a:r>
          </a:p>
          <a:p>
            <a:pPr eaLnBrk="1" hangingPunct="1">
              <a:lnSpc>
                <a:spcPct val="90000"/>
              </a:lnSpc>
            </a:pPr>
            <a:r>
              <a:rPr lang="en-US" dirty="0" smtClean="0"/>
              <a:t>print(a);</a:t>
            </a:r>
          </a:p>
          <a:p>
            <a:pPr eaLnBrk="1" hangingPunct="1">
              <a:lnSpc>
                <a:spcPct val="90000"/>
              </a:lnSpc>
            </a:pPr>
            <a:r>
              <a:rPr lang="en-US" dirty="0" err="1" smtClean="0"/>
              <a:t>ArrayList</a:t>
            </a:r>
            <a:r>
              <a:rPr lang="en-US" dirty="0" smtClean="0"/>
              <a:t> </a:t>
            </a:r>
            <a:r>
              <a:rPr lang="en-US" dirty="0" err="1" smtClean="0"/>
              <a:t>i</a:t>
            </a:r>
            <a:r>
              <a:rPr lang="en-US" dirty="0" smtClean="0"/>
              <a:t>=new </a:t>
            </a:r>
            <a:r>
              <a:rPr lang="en-US" dirty="0" err="1" smtClean="0"/>
              <a:t>ArrayList</a:t>
            </a:r>
            <a:r>
              <a:rPr lang="en-US" dirty="0" smtClean="0"/>
              <a:t>();</a:t>
            </a:r>
          </a:p>
          <a:p>
            <a:pPr eaLnBrk="1" hangingPunct="1">
              <a:lnSpc>
                <a:spcPct val="90000"/>
              </a:lnSpc>
            </a:pPr>
            <a:r>
              <a:rPr lang="en-US" dirty="0" err="1" smtClean="0"/>
              <a:t>i.add</a:t>
            </a:r>
            <a:r>
              <a:rPr lang="en-US" dirty="0" smtClean="0"/>
              <a:t>(1);</a:t>
            </a:r>
          </a:p>
          <a:p>
            <a:pPr eaLnBrk="1" hangingPunct="1">
              <a:lnSpc>
                <a:spcPct val="90000"/>
              </a:lnSpc>
            </a:pPr>
            <a:r>
              <a:rPr lang="en-US" dirty="0" err="1" smtClean="0"/>
              <a:t>i.add</a:t>
            </a:r>
            <a:r>
              <a:rPr lang="en-US" dirty="0" smtClean="0"/>
              <a:t>(30);</a:t>
            </a:r>
          </a:p>
          <a:p>
            <a:pPr eaLnBrk="1" hangingPunct="1">
              <a:lnSpc>
                <a:spcPct val="90000"/>
              </a:lnSpc>
            </a:pPr>
            <a:r>
              <a:rPr lang="en-US" dirty="0" err="1" smtClean="0"/>
              <a:t>i.add</a:t>
            </a:r>
            <a:r>
              <a:rPr lang="en-US" dirty="0" smtClean="0"/>
              <a:t>(20);</a:t>
            </a:r>
          </a:p>
          <a:p>
            <a:pPr eaLnBrk="1" hangingPunct="1">
              <a:lnSpc>
                <a:spcPct val="90000"/>
              </a:lnSpc>
            </a:pPr>
            <a:r>
              <a:rPr lang="en-US" dirty="0" smtClean="0"/>
              <a:t>print1(</a:t>
            </a:r>
            <a:r>
              <a:rPr lang="en-US" dirty="0" err="1" smtClean="0"/>
              <a:t>i</a:t>
            </a:r>
            <a:r>
              <a:rPr lang="en-US" dirty="0" smtClean="0"/>
              <a:t>);</a:t>
            </a:r>
          </a:p>
          <a:p>
            <a:pPr eaLnBrk="1" hangingPunct="1">
              <a:lnSpc>
                <a:spcPct val="90000"/>
              </a:lnSpc>
            </a:pPr>
            <a:r>
              <a:rPr lang="en-US" dirty="0" err="1" smtClean="0"/>
              <a:t>System.out.println</a:t>
            </a:r>
            <a:r>
              <a:rPr lang="en-US" dirty="0" smtClean="0"/>
              <a:t> (</a:t>
            </a:r>
            <a:r>
              <a:rPr lang="en-US" dirty="0" err="1" smtClean="0"/>
              <a:t>Integer.MAX_VALUE</a:t>
            </a:r>
            <a:r>
              <a:rPr lang="en-US" dirty="0" smtClean="0"/>
              <a:t>); }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9571" name="Rectangle 3"/>
          <p:cNvSpPr>
            <a:spLocks noGrp="1"/>
          </p:cNvSpPr>
          <p:nvPr>
            <p:ph type="body" idx="1"/>
          </p:nvPr>
        </p:nvSpPr>
        <p:spPr bwMode="auto">
          <a:xfrm>
            <a:off x="1143000" y="4343400"/>
            <a:ext cx="5019675" cy="4295775"/>
          </a:xfrm>
          <a:noFill/>
        </p:spPr>
        <p:txBody>
          <a:bodyPr/>
          <a:lstStyle/>
          <a:p>
            <a:pPr eaLnBrk="1" hangingPunct="1">
              <a:lnSpc>
                <a:spcPct val="80000"/>
              </a:lnSpc>
            </a:pPr>
            <a:r>
              <a:rPr lang="en-US" dirty="0" smtClean="0"/>
              <a:t>class </a:t>
            </a:r>
            <a:r>
              <a:rPr lang="en-US" dirty="0" err="1" smtClean="0"/>
              <a:t>eg</a:t>
            </a:r>
            <a:r>
              <a:rPr lang="en-US" dirty="0" smtClean="0"/>
              <a:t>{</a:t>
            </a:r>
          </a:p>
          <a:p>
            <a:pPr eaLnBrk="1" hangingPunct="1">
              <a:lnSpc>
                <a:spcPct val="80000"/>
              </a:lnSpc>
            </a:pPr>
            <a:r>
              <a:rPr lang="en-US" dirty="0" smtClean="0"/>
              <a:t>  public static void main(String[] </a:t>
            </a:r>
            <a:r>
              <a:rPr lang="en-US" dirty="0" err="1" smtClean="0"/>
              <a:t>args</a:t>
            </a:r>
            <a:r>
              <a:rPr lang="en-US" dirty="0" smtClean="0"/>
              <a:t>) {</a:t>
            </a:r>
          </a:p>
          <a:p>
            <a:pPr eaLnBrk="1" hangingPunct="1">
              <a:lnSpc>
                <a:spcPct val="80000"/>
              </a:lnSpc>
            </a:pPr>
            <a:r>
              <a:rPr lang="en-US" dirty="0" smtClean="0"/>
              <a:t>  </a:t>
            </a:r>
            <a:r>
              <a:rPr lang="en-US" dirty="0" err="1" smtClean="0"/>
              <a:t>System.out.println</a:t>
            </a:r>
            <a:r>
              <a:rPr lang="en-US" dirty="0" smtClean="0"/>
              <a:t>("Linked List Example!");</a:t>
            </a:r>
          </a:p>
          <a:p>
            <a:pPr eaLnBrk="1" hangingPunct="1">
              <a:lnSpc>
                <a:spcPct val="80000"/>
              </a:lnSpc>
            </a:pPr>
            <a:r>
              <a:rPr lang="en-US" dirty="0" smtClean="0"/>
              <a:t>  </a:t>
            </a:r>
            <a:r>
              <a:rPr lang="en-US" dirty="0" err="1" smtClean="0"/>
              <a:t>LinkedList</a:t>
            </a:r>
            <a:r>
              <a:rPr lang="en-US" dirty="0" smtClean="0"/>
              <a:t> &lt;Integer&gt;list = new </a:t>
            </a:r>
            <a:r>
              <a:rPr lang="en-US" dirty="0" err="1" smtClean="0"/>
              <a:t>LinkedList</a:t>
            </a:r>
            <a:r>
              <a:rPr lang="en-US" dirty="0" smtClean="0"/>
              <a:t>&lt;Integer&gt;();</a:t>
            </a:r>
          </a:p>
          <a:p>
            <a:pPr eaLnBrk="1" hangingPunct="1">
              <a:lnSpc>
                <a:spcPct val="80000"/>
              </a:lnSpc>
            </a:pPr>
            <a:r>
              <a:rPr lang="en-US" dirty="0" smtClean="0"/>
              <a:t>  </a:t>
            </a:r>
            <a:r>
              <a:rPr lang="en-US" dirty="0" err="1" smtClean="0"/>
              <a:t>int</a:t>
            </a:r>
            <a:r>
              <a:rPr lang="en-US" dirty="0" smtClean="0"/>
              <a:t> num1 = 11, num2 = 22, num3 = 33, num4 = 44;</a:t>
            </a:r>
          </a:p>
          <a:p>
            <a:pPr eaLnBrk="1" hangingPunct="1">
              <a:lnSpc>
                <a:spcPct val="80000"/>
              </a:lnSpc>
            </a:pPr>
            <a:r>
              <a:rPr lang="en-US" dirty="0" smtClean="0"/>
              <a:t>  </a:t>
            </a:r>
            <a:r>
              <a:rPr lang="en-US" dirty="0" err="1" smtClean="0"/>
              <a:t>int</a:t>
            </a:r>
            <a:r>
              <a:rPr lang="en-US" dirty="0" smtClean="0"/>
              <a:t> size;</a:t>
            </a:r>
          </a:p>
          <a:p>
            <a:pPr eaLnBrk="1" hangingPunct="1">
              <a:lnSpc>
                <a:spcPct val="80000"/>
              </a:lnSpc>
            </a:pPr>
            <a:r>
              <a:rPr lang="en-US" dirty="0" smtClean="0"/>
              <a:t>  </a:t>
            </a:r>
            <a:r>
              <a:rPr lang="en-US" dirty="0" err="1" smtClean="0"/>
              <a:t>Iterator</a:t>
            </a:r>
            <a:r>
              <a:rPr lang="en-US" dirty="0" smtClean="0"/>
              <a:t> </a:t>
            </a:r>
            <a:r>
              <a:rPr lang="en-US" dirty="0" err="1" smtClean="0"/>
              <a:t>iterator</a:t>
            </a:r>
            <a:r>
              <a:rPr lang="en-US" dirty="0" smtClean="0"/>
              <a:t>;</a:t>
            </a:r>
          </a:p>
          <a:p>
            <a:pPr eaLnBrk="1" hangingPunct="1">
              <a:lnSpc>
                <a:spcPct val="80000"/>
              </a:lnSpc>
            </a:pPr>
            <a:r>
              <a:rPr lang="en-US" dirty="0" smtClean="0"/>
              <a:t>  //Adding data in the list</a:t>
            </a:r>
          </a:p>
          <a:p>
            <a:pPr eaLnBrk="1" hangingPunct="1">
              <a:lnSpc>
                <a:spcPct val="80000"/>
              </a:lnSpc>
            </a:pPr>
            <a:r>
              <a:rPr lang="en-US" dirty="0" smtClean="0"/>
              <a:t>  </a:t>
            </a:r>
            <a:r>
              <a:rPr lang="en-US" dirty="0" err="1" smtClean="0"/>
              <a:t>list.add</a:t>
            </a:r>
            <a:r>
              <a:rPr lang="en-US" dirty="0" smtClean="0"/>
              <a:t>(num1);</a:t>
            </a:r>
          </a:p>
          <a:p>
            <a:pPr eaLnBrk="1" hangingPunct="1">
              <a:lnSpc>
                <a:spcPct val="80000"/>
              </a:lnSpc>
            </a:pPr>
            <a:r>
              <a:rPr lang="en-US" dirty="0" smtClean="0"/>
              <a:t>  </a:t>
            </a:r>
            <a:r>
              <a:rPr lang="en-US" dirty="0" err="1" smtClean="0"/>
              <a:t>list.add</a:t>
            </a:r>
            <a:r>
              <a:rPr lang="en-US" dirty="0" smtClean="0"/>
              <a:t>(num2);</a:t>
            </a:r>
          </a:p>
          <a:p>
            <a:pPr eaLnBrk="1" hangingPunct="1">
              <a:lnSpc>
                <a:spcPct val="80000"/>
              </a:lnSpc>
            </a:pPr>
            <a:r>
              <a:rPr lang="en-US" dirty="0" smtClean="0"/>
              <a:t> size = </a:t>
            </a:r>
            <a:r>
              <a:rPr lang="en-US" dirty="0" err="1" smtClean="0"/>
              <a:t>list.size</a:t>
            </a:r>
            <a:r>
              <a:rPr lang="en-US" dirty="0" smtClean="0"/>
              <a:t>();</a:t>
            </a:r>
          </a:p>
          <a:p>
            <a:pPr eaLnBrk="1" hangingPunct="1">
              <a:lnSpc>
                <a:spcPct val="80000"/>
              </a:lnSpc>
            </a:pPr>
            <a:r>
              <a:rPr lang="en-US" dirty="0" smtClean="0"/>
              <a:t>  </a:t>
            </a:r>
            <a:r>
              <a:rPr lang="en-US" dirty="0" err="1" smtClean="0"/>
              <a:t>System.out.println</a:t>
            </a:r>
            <a:r>
              <a:rPr lang="en-US" dirty="0" smtClean="0"/>
              <a:t>("Adding data at 1st location: 55");</a:t>
            </a:r>
          </a:p>
          <a:p>
            <a:pPr eaLnBrk="1" hangingPunct="1">
              <a:lnSpc>
                <a:spcPct val="80000"/>
              </a:lnSpc>
            </a:pPr>
            <a:r>
              <a:rPr lang="en-US" dirty="0" smtClean="0"/>
              <a:t>  //Adding first</a:t>
            </a:r>
          </a:p>
          <a:p>
            <a:pPr eaLnBrk="1" hangingPunct="1">
              <a:lnSpc>
                <a:spcPct val="80000"/>
              </a:lnSpc>
            </a:pPr>
            <a:r>
              <a:rPr lang="en-US" dirty="0" smtClean="0"/>
              <a:t>  </a:t>
            </a:r>
            <a:r>
              <a:rPr lang="en-US" dirty="0" err="1" smtClean="0"/>
              <a:t>list.addFirst</a:t>
            </a:r>
            <a:r>
              <a:rPr lang="en-US" dirty="0" smtClean="0"/>
              <a:t>(55);</a:t>
            </a:r>
          </a:p>
          <a:p>
            <a:pPr eaLnBrk="1" hangingPunct="1">
              <a:lnSpc>
                <a:spcPct val="80000"/>
              </a:lnSpc>
            </a:pPr>
            <a:r>
              <a:rPr lang="en-US" dirty="0" err="1" smtClean="0"/>
              <a:t>System.out.println</a:t>
            </a:r>
            <a:r>
              <a:rPr lang="en-US" dirty="0" smtClean="0"/>
              <a:t>("Adding data at 3rd location: 55");</a:t>
            </a:r>
          </a:p>
          <a:p>
            <a:pPr eaLnBrk="1" hangingPunct="1">
              <a:lnSpc>
                <a:spcPct val="80000"/>
              </a:lnSpc>
            </a:pPr>
            <a:r>
              <a:rPr lang="en-US" dirty="0" smtClean="0"/>
              <a:t>  //Adding data at 3rd position</a:t>
            </a:r>
          </a:p>
          <a:p>
            <a:pPr eaLnBrk="1" hangingPunct="1">
              <a:lnSpc>
                <a:spcPct val="80000"/>
              </a:lnSpc>
            </a:pPr>
            <a:r>
              <a:rPr lang="en-US" dirty="0" smtClean="0"/>
              <a:t>  </a:t>
            </a:r>
            <a:r>
              <a:rPr lang="en-US" dirty="0" err="1" smtClean="0"/>
              <a:t>list.add</a:t>
            </a:r>
            <a:r>
              <a:rPr lang="en-US" dirty="0" smtClean="0"/>
              <a:t>(2,99);</a:t>
            </a:r>
          </a:p>
          <a:p>
            <a:pPr eaLnBrk="1" hangingPunct="1">
              <a:lnSpc>
                <a:spcPct val="80000"/>
              </a:lnSpc>
            </a:pPr>
            <a:r>
              <a:rPr lang="en-US" dirty="0" smtClean="0"/>
              <a:t>  </a:t>
            </a:r>
            <a:r>
              <a:rPr lang="en-US" dirty="0" err="1" smtClean="0"/>
              <a:t>System.out.print</a:t>
            </a:r>
            <a:r>
              <a:rPr lang="en-US" dirty="0" smtClean="0"/>
              <a:t>("Now the list contain: ");</a:t>
            </a:r>
          </a:p>
          <a:p>
            <a:pPr eaLnBrk="1" hangingPunct="1">
              <a:lnSpc>
                <a:spcPct val="80000"/>
              </a:lnSpc>
            </a:pPr>
            <a:r>
              <a:rPr lang="en-US" dirty="0" smtClean="0"/>
              <a:t>  </a:t>
            </a:r>
            <a:r>
              <a:rPr lang="en-US" dirty="0" err="1" smtClean="0"/>
              <a:t>iterator</a:t>
            </a:r>
            <a:r>
              <a:rPr lang="en-US" dirty="0" smtClean="0"/>
              <a:t> = </a:t>
            </a:r>
            <a:r>
              <a:rPr lang="en-US" dirty="0" err="1" smtClean="0"/>
              <a:t>list.iterator</a:t>
            </a:r>
            <a:r>
              <a:rPr lang="en-US" dirty="0" smtClean="0"/>
              <a:t>();</a:t>
            </a:r>
          </a:p>
          <a:p>
            <a:pPr eaLnBrk="1" hangingPunct="1">
              <a:lnSpc>
                <a:spcPct val="80000"/>
              </a:lnSpc>
            </a:pPr>
            <a:r>
              <a:rPr lang="en-US" dirty="0" smtClean="0"/>
              <a:t>  while (</a:t>
            </a:r>
            <a:r>
              <a:rPr lang="en-US" dirty="0" err="1" smtClean="0"/>
              <a:t>iterator.hasNext</a:t>
            </a:r>
            <a:r>
              <a:rPr lang="en-US" dirty="0" smtClean="0"/>
              <a:t>()){</a:t>
            </a:r>
          </a:p>
          <a:p>
            <a:pPr eaLnBrk="1" hangingPunct="1">
              <a:lnSpc>
                <a:spcPct val="80000"/>
              </a:lnSpc>
            </a:pPr>
            <a:r>
              <a:rPr lang="en-US" dirty="0" smtClean="0"/>
              <a:t>  </a:t>
            </a:r>
            <a:r>
              <a:rPr lang="en-US" dirty="0" err="1" smtClean="0"/>
              <a:t>System.out.print</a:t>
            </a:r>
            <a:r>
              <a:rPr lang="en-US" dirty="0" smtClean="0"/>
              <a:t>(</a:t>
            </a:r>
            <a:r>
              <a:rPr lang="en-US" dirty="0" err="1" smtClean="0"/>
              <a:t>iterator.next</a:t>
            </a:r>
            <a:r>
              <a:rPr lang="en-US" dirty="0" smtClean="0"/>
              <a:t>()+" ");    }  }}  </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219200" y="792163"/>
            <a:ext cx="4670425" cy="3503612"/>
          </a:xfrm>
          <a:prstGeom prst="rect">
            <a:avLst/>
          </a:prstGeom>
          <a:solidFill>
            <a:srgbClr val="FFFFFF"/>
          </a:solidFill>
          <a:ln>
            <a:solidFill>
              <a:srgbClr val="000000"/>
            </a:solidFill>
            <a:miter lim="800000"/>
            <a:headEnd/>
            <a:tailEnd/>
          </a:ln>
        </p:spPr>
      </p:sp>
      <p:sp>
        <p:nvSpPr>
          <p:cNvPr id="110595" name="Rectangle 3"/>
          <p:cNvSpPr>
            <a:spLocks noGrp="1"/>
          </p:cNvSpPr>
          <p:nvPr>
            <p:ph type="body" idx="1"/>
          </p:nvPr>
        </p:nvSpPr>
        <p:spPr bwMode="auto">
          <a:xfrm>
            <a:off x="1056756" y="4461971"/>
            <a:ext cx="5056661" cy="3963988"/>
          </a:xfrm>
          <a:noFill/>
        </p:spPr>
        <p:txBody>
          <a:bodyPr/>
          <a:lstStyle/>
          <a:p>
            <a:pPr algn="just" eaLnBrk="1" hangingPunct="1">
              <a:lnSpc>
                <a:spcPct val="90000"/>
              </a:lnSpc>
            </a:pPr>
            <a:r>
              <a:rPr lang="en-US" dirty="0" smtClean="0"/>
              <a:t>Remember that Sets are used when you don't want any duplicates in your collection. If you attempt to add an element to a set that already exists in the set, the duplicate element will not be added, and the add() method will return false. Remember, </a:t>
            </a:r>
            <a:r>
              <a:rPr lang="en-US" dirty="0" err="1" smtClean="0"/>
              <a:t>HashSets</a:t>
            </a:r>
            <a:r>
              <a:rPr lang="en-US" dirty="0" smtClean="0"/>
              <a:t> tend to be very fast because they use </a:t>
            </a:r>
            <a:r>
              <a:rPr lang="en-US" dirty="0" err="1" smtClean="0"/>
              <a:t>hashcodes</a:t>
            </a:r>
            <a:r>
              <a:rPr lang="en-US" dirty="0" smtClean="0"/>
              <a:t>. </a:t>
            </a:r>
          </a:p>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eg</a:t>
            </a:r>
            <a:r>
              <a:rPr lang="en-US" dirty="0" smtClean="0"/>
              <a:t> {</a:t>
            </a:r>
          </a:p>
          <a:p>
            <a:pPr eaLnBrk="1" hangingPunct="1">
              <a:lnSpc>
                <a:spcPct val="90000"/>
              </a:lnSpc>
            </a:pPr>
            <a:r>
              <a:rPr lang="en-US" dirty="0" smtClean="0"/>
              <a:t>public static void main(String[] </a:t>
            </a:r>
            <a:r>
              <a:rPr lang="en-US" dirty="0" err="1" smtClean="0"/>
              <a:t>args</a:t>
            </a:r>
            <a:r>
              <a:rPr lang="en-US" dirty="0" smtClean="0"/>
              <a:t>) {</a:t>
            </a:r>
          </a:p>
          <a:p>
            <a:pPr eaLnBrk="1" hangingPunct="1">
              <a:lnSpc>
                <a:spcPct val="90000"/>
              </a:lnSpc>
            </a:pPr>
            <a:r>
              <a:rPr lang="en-US" dirty="0" smtClean="0"/>
              <a:t>Set&lt;Integer&gt; s = new </a:t>
            </a:r>
            <a:r>
              <a:rPr lang="en-US" dirty="0" err="1" smtClean="0"/>
              <a:t>HashSet</a:t>
            </a:r>
            <a:r>
              <a:rPr lang="en-US" dirty="0" smtClean="0"/>
              <a:t>&lt;Integer&gt;();</a:t>
            </a:r>
          </a:p>
          <a:p>
            <a:pPr eaLnBrk="1" hangingPunct="1">
              <a:lnSpc>
                <a:spcPct val="90000"/>
              </a:lnSpc>
            </a:pPr>
            <a:r>
              <a:rPr lang="en-US" dirty="0" err="1" smtClean="0"/>
              <a:t>s.add</a:t>
            </a:r>
            <a:r>
              <a:rPr lang="en-US" dirty="0" smtClean="0"/>
              <a:t>(1);</a:t>
            </a:r>
          </a:p>
          <a:p>
            <a:pPr eaLnBrk="1" hangingPunct="1">
              <a:lnSpc>
                <a:spcPct val="90000"/>
              </a:lnSpc>
            </a:pPr>
            <a:r>
              <a:rPr lang="en-US" dirty="0" err="1" smtClean="0"/>
              <a:t>s.add</a:t>
            </a:r>
            <a:r>
              <a:rPr lang="en-US" dirty="0" smtClean="0"/>
              <a:t>(2);</a:t>
            </a:r>
          </a:p>
          <a:p>
            <a:pPr eaLnBrk="1" hangingPunct="1">
              <a:lnSpc>
                <a:spcPct val="90000"/>
              </a:lnSpc>
            </a:pPr>
            <a:r>
              <a:rPr lang="en-US" dirty="0" err="1" smtClean="0"/>
              <a:t>s.add</a:t>
            </a:r>
            <a:r>
              <a:rPr lang="en-US" dirty="0" smtClean="0"/>
              <a:t>(3);</a:t>
            </a:r>
          </a:p>
          <a:p>
            <a:pPr eaLnBrk="1" hangingPunct="1">
              <a:lnSpc>
                <a:spcPct val="90000"/>
              </a:lnSpc>
            </a:pPr>
            <a:r>
              <a:rPr lang="en-US" dirty="0" err="1" smtClean="0"/>
              <a:t>s.add</a:t>
            </a:r>
            <a:r>
              <a:rPr lang="en-US" dirty="0" smtClean="0"/>
              <a:t>(4); </a:t>
            </a:r>
          </a:p>
          <a:p>
            <a:pPr eaLnBrk="1" hangingPunct="1">
              <a:lnSpc>
                <a:spcPct val="90000"/>
              </a:lnSpc>
            </a:pPr>
            <a:r>
              <a:rPr lang="en-US" dirty="0" err="1" smtClean="0"/>
              <a:t>s.add</a:t>
            </a:r>
            <a:r>
              <a:rPr lang="en-US" dirty="0" smtClean="0"/>
              <a:t>(5);</a:t>
            </a:r>
          </a:p>
          <a:p>
            <a:pPr eaLnBrk="1" hangingPunct="1">
              <a:lnSpc>
                <a:spcPct val="90000"/>
              </a:lnSpc>
            </a:pPr>
            <a:r>
              <a:rPr lang="en-US" dirty="0" smtClean="0"/>
              <a:t>for(Integer </a:t>
            </a:r>
            <a:r>
              <a:rPr lang="en-US" dirty="0" err="1" smtClean="0"/>
              <a:t>i</a:t>
            </a:r>
            <a:r>
              <a:rPr lang="en-US" dirty="0" smtClean="0"/>
              <a:t> : s)</a:t>
            </a:r>
          </a:p>
          <a:p>
            <a:pPr eaLnBrk="1" hangingPunct="1">
              <a:lnSpc>
                <a:spcPct val="90000"/>
              </a:lnSpc>
            </a:pPr>
            <a:r>
              <a:rPr lang="en-US" dirty="0" err="1" smtClean="0"/>
              <a:t>System.out.print</a:t>
            </a:r>
            <a:r>
              <a:rPr lang="en-US" dirty="0" smtClean="0"/>
              <a:t>(</a:t>
            </a:r>
            <a:r>
              <a:rPr lang="en-US" dirty="0" err="1" smtClean="0"/>
              <a:t>i</a:t>
            </a:r>
            <a:r>
              <a:rPr lang="en-US" dirty="0" smtClean="0"/>
              <a:t> + " "); }}</a:t>
            </a:r>
          </a:p>
          <a:p>
            <a:pPr eaLnBrk="1" hangingPunct="1">
              <a:lnSpc>
                <a:spcPct val="90000"/>
              </a:lnSpc>
            </a:pPr>
            <a:r>
              <a:rPr lang="en-US" dirty="0" smtClean="0"/>
              <a:t>O/P: 2 4 1 3 5</a:t>
            </a:r>
          </a:p>
          <a:p>
            <a:pPr eaLnBrk="1" hangingPunct="1">
              <a:lnSpc>
                <a:spcPct val="90000"/>
              </a:lnSpc>
            </a:pPr>
            <a:r>
              <a:rPr lang="en-US" dirty="0" smtClean="0"/>
              <a:t>Note: The order of the objects printed are not predictable</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277938" y="746125"/>
            <a:ext cx="4672012" cy="3503613"/>
          </a:xfrm>
          <a:prstGeom prst="rect">
            <a:avLst/>
          </a:prstGeom>
          <a:solidFill>
            <a:srgbClr val="FFFFFF"/>
          </a:solidFill>
          <a:ln>
            <a:solidFill>
              <a:srgbClr val="000000"/>
            </a:solidFill>
            <a:miter lim="800000"/>
            <a:headEnd/>
            <a:tailEnd/>
          </a:ln>
        </p:spPr>
      </p:sp>
      <p:sp>
        <p:nvSpPr>
          <p:cNvPr id="111619" name="Rectangle 3"/>
          <p:cNvSpPr>
            <a:spLocks noGrp="1"/>
          </p:cNvSpPr>
          <p:nvPr>
            <p:ph type="body" idx="1"/>
          </p:nvPr>
        </p:nvSpPr>
        <p:spPr bwMode="auto">
          <a:xfrm>
            <a:off x="1088241" y="4402016"/>
            <a:ext cx="5181930" cy="3963988"/>
          </a:xfrm>
          <a:noFill/>
        </p:spPr>
        <p:txBody>
          <a:bodyPr/>
          <a:lstStyle/>
          <a:p>
            <a:pPr algn="just" eaLnBrk="1" hangingPunct="1">
              <a:lnSpc>
                <a:spcPct val="90000"/>
              </a:lnSpc>
            </a:pPr>
            <a:r>
              <a:rPr lang="en-US" dirty="0" err="1" smtClean="0"/>
              <a:t>TreeSet</a:t>
            </a:r>
            <a:r>
              <a:rPr lang="en-US" dirty="0" smtClean="0"/>
              <a:t> implements the Set interface, backed by a </a:t>
            </a:r>
            <a:r>
              <a:rPr lang="en-US" dirty="0" err="1" smtClean="0"/>
              <a:t>TreeMap</a:t>
            </a:r>
            <a:r>
              <a:rPr lang="en-US" dirty="0" smtClean="0"/>
              <a:t> instance. This class guarantees that the sorted set will be in ascending element order, sorted according to the </a:t>
            </a:r>
            <a:r>
              <a:rPr lang="en-US" i="1" dirty="0" smtClean="0"/>
              <a:t>natural order</a:t>
            </a:r>
            <a:r>
              <a:rPr lang="en-US" dirty="0" smtClean="0"/>
              <a:t> of the elements, or by the comparator provided at set creation time, depending on which constructor is used. </a:t>
            </a:r>
          </a:p>
          <a:p>
            <a:pPr eaLnBrk="1" hangingPunct="1">
              <a:lnSpc>
                <a:spcPct val="90000"/>
              </a:lnSpc>
            </a:pPr>
            <a:r>
              <a:rPr lang="en-US" dirty="0" smtClean="0"/>
              <a:t>class </a:t>
            </a:r>
            <a:r>
              <a:rPr lang="en-US" dirty="0" err="1" smtClean="0"/>
              <a:t>treeset</a:t>
            </a:r>
            <a:r>
              <a:rPr lang="en-US" dirty="0" smtClean="0"/>
              <a:t>{</a:t>
            </a:r>
          </a:p>
          <a:p>
            <a:pPr eaLnBrk="1" hangingPunct="1">
              <a:lnSpc>
                <a:spcPct val="90000"/>
              </a:lnSpc>
            </a:pPr>
            <a:r>
              <a:rPr lang="en-US" dirty="0" smtClean="0"/>
              <a:t>public static void main(String </a:t>
            </a:r>
            <a:r>
              <a:rPr lang="en-US" dirty="0" err="1" smtClean="0"/>
              <a:t>args</a:t>
            </a:r>
            <a:r>
              <a:rPr lang="en-US" dirty="0" smtClean="0"/>
              <a:t>[]){</a:t>
            </a:r>
          </a:p>
          <a:p>
            <a:pPr eaLnBrk="1" hangingPunct="1">
              <a:lnSpc>
                <a:spcPct val="90000"/>
              </a:lnSpc>
            </a:pPr>
            <a:r>
              <a:rPr lang="en-US" dirty="0" err="1" smtClean="0"/>
              <a:t>TreeSet</a:t>
            </a:r>
            <a:r>
              <a:rPr lang="en-US" dirty="0" smtClean="0"/>
              <a:t>&lt;String&gt; t1 = new </a:t>
            </a:r>
            <a:r>
              <a:rPr lang="en-US" dirty="0" err="1" smtClean="0"/>
              <a:t>TreeSet</a:t>
            </a:r>
            <a:r>
              <a:rPr lang="en-US" dirty="0" smtClean="0"/>
              <a:t>&lt;String&gt;();	//create  a </a:t>
            </a:r>
            <a:r>
              <a:rPr lang="en-US" dirty="0" err="1" smtClean="0"/>
              <a:t>Treeset</a:t>
            </a:r>
            <a:r>
              <a:rPr lang="en-US" dirty="0" smtClean="0"/>
              <a:t> object</a:t>
            </a:r>
          </a:p>
          <a:p>
            <a:pPr eaLnBrk="1" hangingPunct="1">
              <a:lnSpc>
                <a:spcPct val="90000"/>
              </a:lnSpc>
            </a:pPr>
            <a:r>
              <a:rPr lang="en-US" dirty="0" smtClean="0"/>
              <a:t>t1.add("One");</a:t>
            </a:r>
          </a:p>
          <a:p>
            <a:pPr eaLnBrk="1" hangingPunct="1">
              <a:lnSpc>
                <a:spcPct val="90000"/>
              </a:lnSpc>
            </a:pPr>
            <a:r>
              <a:rPr lang="en-US" dirty="0" smtClean="0"/>
              <a:t>t1.add("Two");</a:t>
            </a:r>
          </a:p>
          <a:p>
            <a:pPr eaLnBrk="1" hangingPunct="1">
              <a:lnSpc>
                <a:spcPct val="90000"/>
              </a:lnSpc>
            </a:pPr>
            <a:r>
              <a:rPr lang="en-US" dirty="0" smtClean="0"/>
              <a:t>t1.add("Three");</a:t>
            </a:r>
          </a:p>
          <a:p>
            <a:pPr eaLnBrk="1" hangingPunct="1">
              <a:lnSpc>
                <a:spcPct val="90000"/>
              </a:lnSpc>
            </a:pPr>
            <a:r>
              <a:rPr lang="en-US" dirty="0" smtClean="0"/>
              <a:t>t1.add("Four");</a:t>
            </a:r>
          </a:p>
          <a:p>
            <a:pPr eaLnBrk="1" hangingPunct="1">
              <a:lnSpc>
                <a:spcPct val="90000"/>
              </a:lnSpc>
            </a:pPr>
            <a:r>
              <a:rPr lang="en-US" dirty="0" smtClean="0"/>
              <a:t>t1.add("Five");</a:t>
            </a:r>
          </a:p>
          <a:p>
            <a:pPr eaLnBrk="1" hangingPunct="1">
              <a:lnSpc>
                <a:spcPct val="90000"/>
              </a:lnSpc>
            </a:pPr>
            <a:r>
              <a:rPr lang="en-US" dirty="0" err="1" smtClean="0"/>
              <a:t>System.out.println</a:t>
            </a:r>
            <a:r>
              <a:rPr lang="en-US" dirty="0" smtClean="0"/>
              <a:t>("Contents of </a:t>
            </a:r>
            <a:r>
              <a:rPr lang="en-US" dirty="0" err="1" smtClean="0"/>
              <a:t>treeset</a:t>
            </a:r>
            <a:r>
              <a:rPr lang="en-US" dirty="0" smtClean="0"/>
              <a:t>");</a:t>
            </a:r>
          </a:p>
          <a:p>
            <a:pPr eaLnBrk="1" hangingPunct="1">
              <a:lnSpc>
                <a:spcPct val="90000"/>
              </a:lnSpc>
            </a:pPr>
            <a:r>
              <a:rPr lang="en-US" dirty="0" err="1" smtClean="0"/>
              <a:t>Iterator</a:t>
            </a:r>
            <a:r>
              <a:rPr lang="en-US" dirty="0" smtClean="0"/>
              <a:t> it1 = t1.iterator();  		//obtaining </a:t>
            </a:r>
            <a:r>
              <a:rPr lang="en-US" dirty="0" err="1" smtClean="0"/>
              <a:t>iterator</a:t>
            </a:r>
            <a:r>
              <a:rPr lang="en-US" dirty="0" smtClean="0"/>
              <a:t> object</a:t>
            </a:r>
          </a:p>
          <a:p>
            <a:pPr eaLnBrk="1" hangingPunct="1">
              <a:lnSpc>
                <a:spcPct val="90000"/>
              </a:lnSpc>
            </a:pPr>
            <a:r>
              <a:rPr lang="en-US" dirty="0" smtClean="0"/>
              <a:t>      while(it1.hasNext()){		// to iterate thru collection.</a:t>
            </a:r>
          </a:p>
          <a:p>
            <a:pPr eaLnBrk="1" hangingPunct="1">
              <a:lnSpc>
                <a:spcPct val="90000"/>
              </a:lnSpc>
            </a:pPr>
            <a:r>
              <a:rPr lang="en-US" dirty="0" smtClean="0"/>
              <a:t>      Object o1=it1.next();</a:t>
            </a:r>
          </a:p>
          <a:p>
            <a:pPr eaLnBrk="1" hangingPunct="1">
              <a:lnSpc>
                <a:spcPct val="90000"/>
              </a:lnSpc>
            </a:pPr>
            <a:r>
              <a:rPr lang="en-US" dirty="0" smtClean="0"/>
              <a:t>      </a:t>
            </a:r>
            <a:r>
              <a:rPr lang="en-US" dirty="0" err="1" smtClean="0"/>
              <a:t>System.out.print</a:t>
            </a:r>
            <a:r>
              <a:rPr lang="en-US" dirty="0" smtClean="0"/>
              <a:t>(o1+”\t”);       }   }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9350" y="839788"/>
            <a:ext cx="4670425" cy="3503612"/>
          </a:xfrm>
          <a:prstGeom prst="rect">
            <a:avLst/>
          </a:prstGeom>
          <a:solidFill>
            <a:srgbClr val="FFFFFF"/>
          </a:solidFill>
          <a:ln>
            <a:solidFill>
              <a:srgbClr val="000000"/>
            </a:solidFill>
            <a:miter lim="800000"/>
            <a:headEnd/>
            <a:tailEnd/>
          </a:ln>
        </p:spPr>
      </p:sp>
      <p:sp>
        <p:nvSpPr>
          <p:cNvPr id="112643" name="Rectangle 3"/>
          <p:cNvSpPr>
            <a:spLocks noGrp="1"/>
          </p:cNvSpPr>
          <p:nvPr>
            <p:ph type="body" idx="1"/>
          </p:nvPr>
        </p:nvSpPr>
        <p:spPr bwMode="auto">
          <a:xfrm>
            <a:off x="875211" y="4476750"/>
            <a:ext cx="5368835" cy="3983038"/>
          </a:xfrm>
          <a:noFill/>
        </p:spPr>
        <p:txBody>
          <a:bodyPr/>
          <a:lstStyle/>
          <a:p>
            <a:pPr algn="just" eaLnBrk="1" hangingPunct="1">
              <a:lnSpc>
                <a:spcPct val="80000"/>
              </a:lnSpc>
            </a:pPr>
            <a:r>
              <a:rPr lang="en-US" i="1" dirty="0" smtClean="0"/>
              <a:t>Map</a:t>
            </a:r>
            <a:r>
              <a:rPr lang="en-US" dirty="0" smtClean="0"/>
              <a:t> is an object that stores </a:t>
            </a:r>
            <a:r>
              <a:rPr lang="en-US" i="1" dirty="0" smtClean="0"/>
              <a:t>key/value</a:t>
            </a:r>
            <a:r>
              <a:rPr lang="en-US" dirty="0" smtClean="0"/>
              <a:t> pairs. Given a key, you can find its value. Keys must be unique, but values may be duplicated. The </a:t>
            </a:r>
            <a:r>
              <a:rPr lang="en-US" dirty="0" err="1" smtClean="0"/>
              <a:t>HashMap</a:t>
            </a:r>
            <a:r>
              <a:rPr lang="en-US" dirty="0" smtClean="0"/>
              <a:t> class provides the primary implementation of the map interface. The </a:t>
            </a:r>
            <a:r>
              <a:rPr lang="en-US" dirty="0" err="1" smtClean="0"/>
              <a:t>HashMap</a:t>
            </a:r>
            <a:r>
              <a:rPr lang="en-US" dirty="0" smtClean="0"/>
              <a:t> class uses a hash table to implement Map interface. This allows the execution time of basic operations, such as get() and put() to be constant. In the following example, it maps names to account balances.</a:t>
            </a:r>
          </a:p>
          <a:p>
            <a:pPr eaLnBrk="1" hangingPunct="1">
              <a:lnSpc>
                <a:spcPct val="80000"/>
              </a:lnSpc>
            </a:pPr>
            <a:r>
              <a:rPr lang="en-US" dirty="0" smtClean="0"/>
              <a:t>import </a:t>
            </a:r>
            <a:r>
              <a:rPr lang="en-US" dirty="0" err="1" smtClean="0"/>
              <a:t>java.util</a:t>
            </a:r>
            <a:r>
              <a:rPr lang="en-US" dirty="0" smtClean="0"/>
              <a:t>.*;</a:t>
            </a:r>
          </a:p>
          <a:p>
            <a:pPr eaLnBrk="1" hangingPunct="1">
              <a:lnSpc>
                <a:spcPct val="80000"/>
              </a:lnSpc>
            </a:pPr>
            <a:r>
              <a:rPr lang="en-US" dirty="0" smtClean="0"/>
              <a:t>class </a:t>
            </a:r>
            <a:r>
              <a:rPr lang="en-US" dirty="0" err="1" smtClean="0"/>
              <a:t>HashMapDemo</a:t>
            </a:r>
            <a:r>
              <a:rPr lang="en-US" dirty="0" smtClean="0"/>
              <a:t> {</a:t>
            </a:r>
          </a:p>
          <a:p>
            <a:pPr eaLnBrk="1" hangingPunct="1">
              <a:lnSpc>
                <a:spcPct val="80000"/>
              </a:lnSpc>
            </a:pPr>
            <a:r>
              <a:rPr lang="en-US" dirty="0" smtClean="0"/>
              <a:t>public static void main(String </a:t>
            </a:r>
            <a:r>
              <a:rPr lang="en-US" dirty="0" err="1" smtClean="0"/>
              <a:t>args</a:t>
            </a:r>
            <a:r>
              <a:rPr lang="en-US" dirty="0" smtClean="0"/>
              <a:t>[]) {</a:t>
            </a:r>
          </a:p>
          <a:p>
            <a:pPr eaLnBrk="1" hangingPunct="1">
              <a:lnSpc>
                <a:spcPct val="80000"/>
              </a:lnSpc>
            </a:pPr>
            <a:r>
              <a:rPr lang="en-US" dirty="0" smtClean="0"/>
              <a:t>// Create a hash map</a:t>
            </a:r>
          </a:p>
          <a:p>
            <a:pPr eaLnBrk="1" hangingPunct="1">
              <a:lnSpc>
                <a:spcPct val="80000"/>
              </a:lnSpc>
            </a:pPr>
            <a:r>
              <a:rPr lang="en-US" dirty="0" err="1" smtClean="0"/>
              <a:t>HashMap</a:t>
            </a:r>
            <a:r>
              <a:rPr lang="en-US" dirty="0" smtClean="0"/>
              <a:t>&lt;</a:t>
            </a:r>
            <a:r>
              <a:rPr lang="en-US" dirty="0" err="1" smtClean="0"/>
              <a:t>String,Double</a:t>
            </a:r>
            <a:r>
              <a:rPr lang="en-US" dirty="0" smtClean="0"/>
              <a:t>&gt; hm = new </a:t>
            </a:r>
            <a:r>
              <a:rPr lang="en-US" dirty="0" err="1" smtClean="0"/>
              <a:t>HashMap</a:t>
            </a:r>
            <a:r>
              <a:rPr lang="en-US" dirty="0" smtClean="0"/>
              <a:t>&lt;</a:t>
            </a:r>
            <a:r>
              <a:rPr lang="en-US" dirty="0" err="1" smtClean="0"/>
              <a:t>String,Double</a:t>
            </a:r>
            <a:r>
              <a:rPr lang="en-US" dirty="0" smtClean="0"/>
              <a:t>&gt;();</a:t>
            </a:r>
          </a:p>
          <a:p>
            <a:pPr eaLnBrk="1" hangingPunct="1">
              <a:lnSpc>
                <a:spcPct val="80000"/>
              </a:lnSpc>
            </a:pPr>
            <a:r>
              <a:rPr lang="en-US" dirty="0" smtClean="0"/>
              <a:t>// Put elements to the map</a:t>
            </a:r>
          </a:p>
          <a:p>
            <a:pPr eaLnBrk="1" hangingPunct="1">
              <a:lnSpc>
                <a:spcPct val="80000"/>
              </a:lnSpc>
            </a:pPr>
            <a:r>
              <a:rPr lang="en-US" dirty="0" err="1" smtClean="0"/>
              <a:t>hm.put</a:t>
            </a:r>
            <a:r>
              <a:rPr lang="en-US" dirty="0" smtClean="0"/>
              <a:t>("John Doe", new Double(3434.34));</a:t>
            </a:r>
          </a:p>
          <a:p>
            <a:pPr eaLnBrk="1" hangingPunct="1">
              <a:lnSpc>
                <a:spcPct val="80000"/>
              </a:lnSpc>
            </a:pPr>
            <a:r>
              <a:rPr lang="en-US" dirty="0" err="1" smtClean="0"/>
              <a:t>hm.put</a:t>
            </a:r>
            <a:r>
              <a:rPr lang="en-US" dirty="0" smtClean="0"/>
              <a:t>("Tom Smith", new Double(123.22));</a:t>
            </a:r>
          </a:p>
          <a:p>
            <a:pPr eaLnBrk="1" hangingPunct="1">
              <a:lnSpc>
                <a:spcPct val="80000"/>
              </a:lnSpc>
            </a:pPr>
            <a:r>
              <a:rPr lang="en-US" dirty="0" err="1" smtClean="0"/>
              <a:t>hm.put</a:t>
            </a:r>
            <a:r>
              <a:rPr lang="en-US" dirty="0" smtClean="0"/>
              <a:t>("Jane Baker", new Double(1378.00));</a:t>
            </a:r>
          </a:p>
          <a:p>
            <a:pPr eaLnBrk="1" hangingPunct="1">
              <a:lnSpc>
                <a:spcPct val="80000"/>
              </a:lnSpc>
            </a:pPr>
            <a:r>
              <a:rPr lang="en-US" dirty="0" err="1" smtClean="0"/>
              <a:t>hm.put</a:t>
            </a:r>
            <a:r>
              <a:rPr lang="en-US" dirty="0" smtClean="0"/>
              <a:t>("</a:t>
            </a:r>
            <a:r>
              <a:rPr lang="en-US" dirty="0" err="1" smtClean="0"/>
              <a:t>Tod</a:t>
            </a:r>
            <a:r>
              <a:rPr lang="en-US" dirty="0" smtClean="0"/>
              <a:t> Hall", new Double(99.22));</a:t>
            </a:r>
          </a:p>
          <a:p>
            <a:pPr eaLnBrk="1" hangingPunct="1">
              <a:lnSpc>
                <a:spcPct val="80000"/>
              </a:lnSpc>
            </a:pPr>
            <a:r>
              <a:rPr lang="en-US" dirty="0" err="1" smtClean="0"/>
              <a:t>hm.put</a:t>
            </a:r>
            <a:r>
              <a:rPr lang="en-US" dirty="0" smtClean="0"/>
              <a:t>("Ralph Smith", new Double(-19.08));</a:t>
            </a:r>
          </a:p>
          <a:p>
            <a:pPr eaLnBrk="1" hangingPunct="1">
              <a:lnSpc>
                <a:spcPct val="80000"/>
              </a:lnSpc>
            </a:pPr>
            <a:r>
              <a:rPr lang="en-US" dirty="0" smtClean="0"/>
              <a:t>// Get a set of the entries</a:t>
            </a:r>
          </a:p>
          <a:p>
            <a:pPr eaLnBrk="1" hangingPunct="1">
              <a:lnSpc>
                <a:spcPct val="80000"/>
              </a:lnSpc>
            </a:pPr>
            <a:r>
              <a:rPr lang="en-US" dirty="0" smtClean="0"/>
              <a:t>Set </a:t>
            </a:r>
            <a:r>
              <a:rPr lang="en-US" dirty="0" err="1" smtClean="0"/>
              <a:t>set</a:t>
            </a:r>
            <a:r>
              <a:rPr lang="en-US" dirty="0" smtClean="0"/>
              <a:t> = </a:t>
            </a:r>
            <a:r>
              <a:rPr lang="en-US" dirty="0" err="1" smtClean="0"/>
              <a:t>hm.entrySet</a:t>
            </a:r>
            <a:r>
              <a:rPr lang="en-US" dirty="0" smtClean="0"/>
              <a:t>();</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body" idx="1"/>
          </p:nvPr>
        </p:nvSpPr>
        <p:spPr bwMode="auto">
          <a:xfrm>
            <a:off x="1336431" y="873369"/>
            <a:ext cx="4419600" cy="7469188"/>
          </a:xfrm>
          <a:noFill/>
        </p:spPr>
        <p:txBody>
          <a:bodyPr/>
          <a:lstStyle/>
          <a:p>
            <a:pPr eaLnBrk="1" hangingPunct="1"/>
            <a:endParaRPr lang="en-US" dirty="0" smtClean="0"/>
          </a:p>
          <a:p>
            <a:pPr eaLnBrk="1" hangingPunct="1"/>
            <a:r>
              <a:rPr lang="en-US" dirty="0" smtClean="0"/>
              <a:t>// Get an </a:t>
            </a:r>
            <a:r>
              <a:rPr lang="en-US" dirty="0" err="1" smtClean="0"/>
              <a:t>iterator</a:t>
            </a:r>
            <a:endParaRPr lang="en-US" dirty="0" smtClean="0"/>
          </a:p>
          <a:p>
            <a:pPr eaLnBrk="1" hangingPunct="1"/>
            <a:r>
              <a:rPr lang="en-US" dirty="0" err="1" smtClean="0"/>
              <a:t>Iterator</a:t>
            </a:r>
            <a:r>
              <a:rPr lang="en-US" dirty="0" smtClean="0"/>
              <a:t> </a:t>
            </a:r>
            <a:r>
              <a:rPr lang="en-US" dirty="0" err="1" smtClean="0"/>
              <a:t>i</a:t>
            </a:r>
            <a:r>
              <a:rPr lang="en-US" dirty="0" smtClean="0"/>
              <a:t> = </a:t>
            </a:r>
            <a:r>
              <a:rPr lang="en-US" dirty="0" err="1" smtClean="0"/>
              <a:t>set.iterator</a:t>
            </a:r>
            <a:r>
              <a:rPr lang="en-US" dirty="0" smtClean="0"/>
              <a:t>();</a:t>
            </a:r>
          </a:p>
          <a:p>
            <a:pPr eaLnBrk="1" hangingPunct="1"/>
            <a:endParaRPr lang="en-US" dirty="0" smtClean="0"/>
          </a:p>
          <a:p>
            <a:pPr eaLnBrk="1" hangingPunct="1"/>
            <a:r>
              <a:rPr lang="en-US" dirty="0" smtClean="0"/>
              <a:t>// Display elements</a:t>
            </a:r>
          </a:p>
          <a:p>
            <a:pPr eaLnBrk="1" hangingPunct="1"/>
            <a:r>
              <a:rPr lang="en-US" dirty="0" smtClean="0"/>
              <a:t>while(</a:t>
            </a:r>
            <a:r>
              <a:rPr lang="en-US" dirty="0" err="1" smtClean="0"/>
              <a:t>i.hasNext</a:t>
            </a:r>
            <a:r>
              <a:rPr lang="en-US" dirty="0" smtClean="0"/>
              <a:t>()) {</a:t>
            </a:r>
          </a:p>
          <a:p>
            <a:pPr eaLnBrk="1" hangingPunct="1"/>
            <a:r>
              <a:rPr lang="en-US" dirty="0" err="1" smtClean="0"/>
              <a:t>Map.Entry</a:t>
            </a:r>
            <a:r>
              <a:rPr lang="en-US" dirty="0" smtClean="0"/>
              <a:t> me = (</a:t>
            </a:r>
            <a:r>
              <a:rPr lang="en-US" dirty="0" err="1" smtClean="0"/>
              <a:t>Map.Entry</a:t>
            </a:r>
            <a:r>
              <a:rPr lang="en-US" dirty="0" smtClean="0"/>
              <a:t>)</a:t>
            </a:r>
            <a:r>
              <a:rPr lang="en-US" dirty="0" err="1" smtClean="0"/>
              <a:t>i.next</a:t>
            </a:r>
            <a:r>
              <a:rPr lang="en-US" dirty="0" smtClean="0"/>
              <a:t>();</a:t>
            </a:r>
          </a:p>
          <a:p>
            <a:pPr eaLnBrk="1" hangingPunct="1"/>
            <a:r>
              <a:rPr lang="en-US" dirty="0" err="1" smtClean="0"/>
              <a:t>System.out.println</a:t>
            </a:r>
            <a:r>
              <a:rPr lang="en-US" dirty="0" smtClean="0"/>
              <a:t>(</a:t>
            </a:r>
            <a:r>
              <a:rPr lang="en-US" dirty="0" err="1" smtClean="0"/>
              <a:t>me.getKey</a:t>
            </a:r>
            <a:r>
              <a:rPr lang="en-US" dirty="0" smtClean="0"/>
              <a:t>() + ": "+ </a:t>
            </a:r>
            <a:r>
              <a:rPr lang="en-US" dirty="0" err="1" smtClean="0"/>
              <a:t>me.getValue</a:t>
            </a:r>
            <a:r>
              <a:rPr lang="en-US" dirty="0" smtClean="0"/>
              <a:t>()); }</a:t>
            </a:r>
          </a:p>
          <a:p>
            <a:pPr eaLnBrk="1" hangingPunct="1"/>
            <a:endParaRPr lang="en-US" dirty="0" smtClean="0"/>
          </a:p>
          <a:p>
            <a:pPr eaLnBrk="1" hangingPunct="1"/>
            <a:r>
              <a:rPr lang="en-US" dirty="0" smtClean="0"/>
              <a:t>// Deposit 1000 into John Doe's account</a:t>
            </a:r>
          </a:p>
          <a:p>
            <a:pPr eaLnBrk="1" hangingPunct="1"/>
            <a:r>
              <a:rPr lang="en-US" dirty="0" smtClean="0"/>
              <a:t>double balance =  ((Double)</a:t>
            </a:r>
            <a:r>
              <a:rPr lang="en-US" dirty="0" err="1" smtClean="0"/>
              <a:t>hm.get</a:t>
            </a:r>
            <a:r>
              <a:rPr lang="en-US" dirty="0" smtClean="0"/>
              <a:t>("John Doe")).</a:t>
            </a:r>
            <a:r>
              <a:rPr lang="en-US" dirty="0" err="1" smtClean="0"/>
              <a:t>doubleValue</a:t>
            </a:r>
            <a:r>
              <a:rPr lang="en-US" dirty="0" smtClean="0"/>
              <a:t>();</a:t>
            </a:r>
          </a:p>
          <a:p>
            <a:pPr eaLnBrk="1" hangingPunct="1"/>
            <a:r>
              <a:rPr lang="en-US" dirty="0" err="1" smtClean="0"/>
              <a:t>hm.put</a:t>
            </a:r>
            <a:r>
              <a:rPr lang="en-US" dirty="0" smtClean="0"/>
              <a:t>("John Doe", new Double(balance + 1000));</a:t>
            </a:r>
          </a:p>
          <a:p>
            <a:pPr eaLnBrk="1" hangingPunct="1"/>
            <a:r>
              <a:rPr lang="en-US" dirty="0" err="1" smtClean="0"/>
              <a:t>System.out.println</a:t>
            </a:r>
            <a:r>
              <a:rPr lang="en-US" dirty="0" smtClean="0"/>
              <a:t>("John Doe's new balance: " +</a:t>
            </a:r>
          </a:p>
          <a:p>
            <a:pPr eaLnBrk="1" hangingPunct="1"/>
            <a:r>
              <a:rPr lang="en-US" dirty="0" err="1" smtClean="0"/>
              <a:t>hm.get</a:t>
            </a:r>
            <a:r>
              <a:rPr lang="en-US" dirty="0" smtClean="0"/>
              <a:t>("John Doe")); } }</a:t>
            </a:r>
          </a:p>
          <a:p>
            <a:pPr eaLnBrk="1" hangingPunct="1"/>
            <a:endParaRPr lang="en-US" dirty="0" smtClean="0"/>
          </a:p>
          <a:p>
            <a:pPr eaLnBrk="1" hangingPunct="1"/>
            <a:r>
              <a:rPr lang="en-US" dirty="0" smtClean="0"/>
              <a:t>The output of the program is </a:t>
            </a:r>
          </a:p>
          <a:p>
            <a:pPr eaLnBrk="1" hangingPunct="1"/>
            <a:r>
              <a:rPr lang="en-US" dirty="0" smtClean="0"/>
              <a:t>Ralph Smith: -19.08</a:t>
            </a:r>
          </a:p>
          <a:p>
            <a:pPr eaLnBrk="1" hangingPunct="1"/>
            <a:r>
              <a:rPr lang="en-US" dirty="0" smtClean="0"/>
              <a:t>Tom Smith: 123.22</a:t>
            </a:r>
          </a:p>
          <a:p>
            <a:pPr eaLnBrk="1" hangingPunct="1"/>
            <a:r>
              <a:rPr lang="en-US" dirty="0" smtClean="0"/>
              <a:t>John Doe: 3434.34</a:t>
            </a:r>
          </a:p>
          <a:p>
            <a:pPr eaLnBrk="1" hangingPunct="1"/>
            <a:r>
              <a:rPr lang="en-US" dirty="0" err="1" smtClean="0"/>
              <a:t>Tod</a:t>
            </a:r>
            <a:r>
              <a:rPr lang="en-US" dirty="0" smtClean="0"/>
              <a:t> Hall: 99.22</a:t>
            </a:r>
          </a:p>
          <a:p>
            <a:pPr eaLnBrk="1" hangingPunct="1"/>
            <a:r>
              <a:rPr lang="en-US" dirty="0" smtClean="0"/>
              <a:t>Jane Baker: 1378.0</a:t>
            </a:r>
          </a:p>
          <a:p>
            <a:pPr eaLnBrk="1" hangingPunct="1"/>
            <a:r>
              <a:rPr lang="en-US" dirty="0" smtClean="0"/>
              <a:t>John Doe's new balance: 4434.34</a:t>
            </a:r>
          </a:p>
          <a:p>
            <a:pPr eaLnBrk="1" hangingPunct="1"/>
            <a:r>
              <a:rPr lang="en-US" dirty="0" smtClean="0"/>
              <a:t>The above program first populates the </a:t>
            </a:r>
            <a:r>
              <a:rPr lang="en-US" dirty="0" err="1" smtClean="0"/>
              <a:t>HashMap</a:t>
            </a:r>
            <a:r>
              <a:rPr lang="en-US" dirty="0" smtClean="0"/>
              <a:t> object. Then the contents of the map are displayed using a set-view, obtained by calling </a:t>
            </a:r>
            <a:r>
              <a:rPr lang="en-US" dirty="0" err="1" smtClean="0"/>
              <a:t>entrySet</a:t>
            </a:r>
            <a:r>
              <a:rPr lang="en-US" dirty="0" smtClean="0"/>
              <a:t>(). The keys &amp; values are displayed by calling </a:t>
            </a:r>
            <a:r>
              <a:rPr lang="en-US" dirty="0" err="1" smtClean="0"/>
              <a:t>getKey</a:t>
            </a:r>
            <a:r>
              <a:rPr lang="en-US" dirty="0" smtClean="0"/>
              <a:t>() and </a:t>
            </a:r>
            <a:r>
              <a:rPr lang="en-US" dirty="0" err="1" smtClean="0"/>
              <a:t>getValue</a:t>
            </a:r>
            <a:r>
              <a:rPr lang="en-US" dirty="0" smtClean="0"/>
              <a:t>() methods of the </a:t>
            </a:r>
            <a:r>
              <a:rPr lang="en-US" dirty="0" err="1" smtClean="0"/>
              <a:t>Map.Entry</a:t>
            </a:r>
            <a:r>
              <a:rPr lang="en-US" dirty="0" smtClean="0"/>
              <a:t> interface.</a:t>
            </a:r>
          </a:p>
          <a:p>
            <a:pPr eaLnBrk="1" hangingPunct="1"/>
            <a:r>
              <a:rPr lang="en-US" dirty="0" smtClean="0"/>
              <a:t>Note: </a:t>
            </a:r>
            <a:r>
              <a:rPr lang="en-US" dirty="0" err="1" smtClean="0"/>
              <a:t>TreeMap</a:t>
            </a:r>
            <a:r>
              <a:rPr lang="en-US" dirty="0" smtClean="0"/>
              <a:t> instead of </a:t>
            </a:r>
            <a:r>
              <a:rPr lang="en-US" dirty="0" err="1" smtClean="0"/>
              <a:t>HashMap</a:t>
            </a:r>
            <a:r>
              <a:rPr lang="en-US" dirty="0" smtClean="0"/>
              <a:t> would have given a sorted output.</a:t>
            </a:r>
          </a:p>
        </p:txBody>
      </p:sp>
      <p:sp>
        <p:nvSpPr>
          <p:cNvPr id="3" name="Slide Number Placeholder 2"/>
          <p:cNvSpPr>
            <a:spLocks noGrp="1"/>
          </p:cNvSpPr>
          <p:nvPr>
            <p:ph type="sldNum" sz="quarter" idx="10"/>
          </p:nvPr>
        </p:nvSpPr>
        <p:spPr/>
        <p:txBody>
          <a:bodyPr/>
          <a:lstStyle/>
          <a:p>
            <a:pPr>
              <a:defRPr/>
            </a:pPr>
            <a:fld id="{26518C4A-9313-41E5-AA58-F388FF3CF1E6}"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360488" y="698500"/>
            <a:ext cx="4670425" cy="3503613"/>
          </a:xfrm>
          <a:prstGeom prst="rect">
            <a:avLst/>
          </a:prstGeom>
          <a:solidFill>
            <a:srgbClr val="FFFFFF"/>
          </a:solidFill>
          <a:ln>
            <a:solidFill>
              <a:srgbClr val="000000"/>
            </a:solidFill>
            <a:miter lim="800000"/>
            <a:headEnd/>
            <a:tailEnd/>
          </a:ln>
        </p:spPr>
      </p:sp>
      <p:sp>
        <p:nvSpPr>
          <p:cNvPr id="114691" name="Rectangle 3"/>
          <p:cNvSpPr>
            <a:spLocks noGrp="1"/>
          </p:cNvSpPr>
          <p:nvPr>
            <p:ph type="body" idx="1"/>
          </p:nvPr>
        </p:nvSpPr>
        <p:spPr bwMode="auto">
          <a:xfrm>
            <a:off x="1524004" y="4355124"/>
            <a:ext cx="4210050" cy="4238625"/>
          </a:xfrm>
          <a:noFill/>
        </p:spPr>
        <p:txBody>
          <a:bodyPr/>
          <a:lstStyle/>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HashTableDemo</a:t>
            </a:r>
            <a:r>
              <a:rPr lang="en-US" dirty="0" smtClean="0"/>
              <a:t> {</a:t>
            </a:r>
          </a:p>
          <a:p>
            <a:pPr eaLnBrk="1" hangingPunct="1">
              <a:lnSpc>
                <a:spcPct val="90000"/>
              </a:lnSpc>
            </a:pPr>
            <a:r>
              <a:rPr lang="en-US" dirty="0" smtClean="0"/>
              <a:t>   public static void main(String </a:t>
            </a:r>
            <a:r>
              <a:rPr lang="en-US" dirty="0" err="1" smtClean="0"/>
              <a:t>args</a:t>
            </a:r>
            <a:r>
              <a:rPr lang="en-US" dirty="0" smtClean="0"/>
              <a:t>[]) {</a:t>
            </a:r>
          </a:p>
          <a:p>
            <a:pPr eaLnBrk="1" hangingPunct="1">
              <a:lnSpc>
                <a:spcPct val="90000"/>
              </a:lnSpc>
            </a:pPr>
            <a:r>
              <a:rPr lang="en-US" dirty="0" smtClean="0"/>
              <a:t>      // Create a hash map</a:t>
            </a:r>
          </a:p>
          <a:p>
            <a:pPr eaLnBrk="1" hangingPunct="1">
              <a:lnSpc>
                <a:spcPct val="90000"/>
              </a:lnSpc>
            </a:pPr>
            <a:r>
              <a:rPr lang="en-US" dirty="0" smtClean="0"/>
              <a:t>      </a:t>
            </a:r>
            <a:r>
              <a:rPr lang="en-US" dirty="0" err="1" smtClean="0"/>
              <a:t>Hashtable</a:t>
            </a:r>
            <a:r>
              <a:rPr lang="en-US" dirty="0" smtClean="0"/>
              <a:t>&lt;</a:t>
            </a:r>
            <a:r>
              <a:rPr lang="en-US" dirty="0" err="1" smtClean="0"/>
              <a:t>String,Double</a:t>
            </a:r>
            <a:r>
              <a:rPr lang="en-US" dirty="0" smtClean="0"/>
              <a:t>&gt; balance = new </a:t>
            </a:r>
            <a:r>
              <a:rPr lang="en-US" dirty="0" err="1" smtClean="0"/>
              <a:t>Hashtable</a:t>
            </a:r>
            <a:r>
              <a:rPr lang="en-US" dirty="0" smtClean="0"/>
              <a:t>&lt;</a:t>
            </a:r>
            <a:r>
              <a:rPr lang="en-US" dirty="0" err="1" smtClean="0"/>
              <a:t>String,Double</a:t>
            </a:r>
            <a:r>
              <a:rPr lang="en-US" dirty="0" smtClean="0"/>
              <a:t>&gt;();</a:t>
            </a:r>
          </a:p>
          <a:p>
            <a:pPr eaLnBrk="1" hangingPunct="1">
              <a:lnSpc>
                <a:spcPct val="90000"/>
              </a:lnSpc>
            </a:pPr>
            <a:r>
              <a:rPr lang="en-US" dirty="0" smtClean="0"/>
              <a:t>      Enumeration names;</a:t>
            </a:r>
          </a:p>
          <a:p>
            <a:pPr eaLnBrk="1" hangingPunct="1">
              <a:lnSpc>
                <a:spcPct val="90000"/>
              </a:lnSpc>
            </a:pPr>
            <a:r>
              <a:rPr lang="en-US" dirty="0" smtClean="0"/>
              <a:t>      String </a:t>
            </a:r>
            <a:r>
              <a:rPr lang="en-US" dirty="0" err="1" smtClean="0"/>
              <a:t>str</a:t>
            </a:r>
            <a:r>
              <a:rPr lang="en-US" dirty="0" smtClean="0"/>
              <a:t>;</a:t>
            </a:r>
          </a:p>
          <a:p>
            <a:pPr eaLnBrk="1" hangingPunct="1">
              <a:lnSpc>
                <a:spcPct val="90000"/>
              </a:lnSpc>
            </a:pPr>
            <a:r>
              <a:rPr lang="en-US" dirty="0" smtClean="0"/>
              <a:t>      double bal;</a:t>
            </a:r>
          </a:p>
          <a:p>
            <a:pPr eaLnBrk="1" hangingPunct="1">
              <a:lnSpc>
                <a:spcPct val="90000"/>
              </a:lnSpc>
            </a:pPr>
            <a:r>
              <a:rPr lang="en-US" dirty="0" smtClean="0"/>
              <a:t>      </a:t>
            </a:r>
            <a:r>
              <a:rPr lang="en-US" dirty="0" err="1" smtClean="0"/>
              <a:t>balance.put</a:t>
            </a:r>
            <a:r>
              <a:rPr lang="en-US" dirty="0" smtClean="0"/>
              <a:t>("</a:t>
            </a:r>
            <a:r>
              <a:rPr lang="en-US" dirty="0" err="1" smtClean="0"/>
              <a:t>Arun</a:t>
            </a:r>
            <a:r>
              <a:rPr lang="en-US" dirty="0" smtClean="0"/>
              <a:t>", new Double(3434.34));</a:t>
            </a:r>
          </a:p>
          <a:p>
            <a:pPr eaLnBrk="1" hangingPunct="1">
              <a:lnSpc>
                <a:spcPct val="90000"/>
              </a:lnSpc>
            </a:pPr>
            <a:r>
              <a:rPr lang="en-US" dirty="0" smtClean="0"/>
              <a:t>      </a:t>
            </a:r>
            <a:r>
              <a:rPr lang="en-US" dirty="0" err="1" smtClean="0"/>
              <a:t>balance.put</a:t>
            </a:r>
            <a:r>
              <a:rPr lang="en-US" dirty="0" smtClean="0"/>
              <a:t>("</a:t>
            </a:r>
            <a:r>
              <a:rPr lang="en-US" dirty="0" err="1" smtClean="0"/>
              <a:t>Radha</a:t>
            </a:r>
            <a:r>
              <a:rPr lang="en-US" dirty="0" smtClean="0"/>
              <a:t>", new Double(123.22));</a:t>
            </a:r>
          </a:p>
          <a:p>
            <a:pPr eaLnBrk="1" hangingPunct="1">
              <a:lnSpc>
                <a:spcPct val="90000"/>
              </a:lnSpc>
            </a:pPr>
            <a:r>
              <a:rPr lang="en-US" dirty="0" smtClean="0"/>
              <a:t>      </a:t>
            </a:r>
            <a:r>
              <a:rPr lang="en-US" dirty="0" err="1" smtClean="0"/>
              <a:t>balance.put</a:t>
            </a:r>
            <a:r>
              <a:rPr lang="en-US" dirty="0" smtClean="0"/>
              <a:t>("Ram", new Double(99.22));</a:t>
            </a:r>
          </a:p>
          <a:p>
            <a:pPr eaLnBrk="1" hangingPunct="1">
              <a:lnSpc>
                <a:spcPct val="90000"/>
              </a:lnSpc>
            </a:pPr>
            <a:r>
              <a:rPr lang="en-US" dirty="0" smtClean="0"/>
              <a:t>      // Show all balances in hash table.</a:t>
            </a:r>
          </a:p>
          <a:p>
            <a:pPr eaLnBrk="1" hangingPunct="1">
              <a:lnSpc>
                <a:spcPct val="90000"/>
              </a:lnSpc>
            </a:pPr>
            <a:r>
              <a:rPr lang="en-US" dirty="0" smtClean="0"/>
              <a:t>      names = </a:t>
            </a:r>
            <a:r>
              <a:rPr lang="en-US" dirty="0" err="1" smtClean="0"/>
              <a:t>balance.keys</a:t>
            </a:r>
            <a:r>
              <a:rPr lang="en-US" dirty="0" smtClean="0"/>
              <a:t>();</a:t>
            </a:r>
          </a:p>
          <a:p>
            <a:pPr eaLnBrk="1" hangingPunct="1">
              <a:lnSpc>
                <a:spcPct val="90000"/>
              </a:lnSpc>
            </a:pPr>
            <a:r>
              <a:rPr lang="en-US" dirty="0" smtClean="0"/>
              <a:t>      while(</a:t>
            </a:r>
            <a:r>
              <a:rPr lang="en-US" dirty="0" err="1" smtClean="0"/>
              <a:t>names.hasMoreElements</a:t>
            </a:r>
            <a:r>
              <a:rPr lang="en-US" dirty="0" smtClean="0"/>
              <a:t>()) {</a:t>
            </a:r>
          </a:p>
          <a:p>
            <a:pPr eaLnBrk="1" hangingPunct="1">
              <a:lnSpc>
                <a:spcPct val="90000"/>
              </a:lnSpc>
            </a:pPr>
            <a:r>
              <a:rPr lang="en-US" dirty="0" smtClean="0"/>
              <a:t>         </a:t>
            </a:r>
            <a:r>
              <a:rPr lang="en-US" dirty="0" err="1" smtClean="0"/>
              <a:t>str</a:t>
            </a:r>
            <a:r>
              <a:rPr lang="en-US" dirty="0" smtClean="0"/>
              <a:t> = (String) </a:t>
            </a:r>
            <a:r>
              <a:rPr lang="en-US" dirty="0" err="1" smtClean="0"/>
              <a:t>names.nextElement</a:t>
            </a:r>
            <a:r>
              <a:rPr lang="en-US" dirty="0" smtClean="0"/>
              <a:t>();</a:t>
            </a:r>
          </a:p>
          <a:p>
            <a:pPr eaLnBrk="1" hangingPunct="1">
              <a:lnSpc>
                <a:spcPct val="90000"/>
              </a:lnSpc>
            </a:pPr>
            <a:r>
              <a:rPr lang="en-US" dirty="0" smtClean="0"/>
              <a:t>         </a:t>
            </a:r>
            <a:r>
              <a:rPr lang="en-US" dirty="0" err="1" smtClean="0"/>
              <a:t>System.out.println</a:t>
            </a:r>
            <a:r>
              <a:rPr lang="en-US" dirty="0" smtClean="0"/>
              <a:t>(</a:t>
            </a:r>
            <a:r>
              <a:rPr lang="en-US" dirty="0" err="1" smtClean="0"/>
              <a:t>str</a:t>
            </a:r>
            <a:r>
              <a:rPr lang="en-US" dirty="0" smtClean="0"/>
              <a:t> + ": " +</a:t>
            </a:r>
          </a:p>
          <a:p>
            <a:pPr eaLnBrk="1" hangingPunct="1">
              <a:lnSpc>
                <a:spcPct val="90000"/>
              </a:lnSpc>
            </a:pPr>
            <a:r>
              <a:rPr lang="en-US" dirty="0" smtClean="0"/>
              <a:t>         </a:t>
            </a:r>
            <a:r>
              <a:rPr lang="en-US" dirty="0" err="1" smtClean="0"/>
              <a:t>balance.get</a:t>
            </a:r>
            <a:r>
              <a:rPr lang="en-US" dirty="0" smtClean="0"/>
              <a:t>(</a:t>
            </a:r>
            <a:r>
              <a:rPr lang="en-US" dirty="0" err="1" smtClean="0"/>
              <a:t>str</a:t>
            </a:r>
            <a:r>
              <a:rPr lang="en-US" dirty="0" smtClean="0"/>
              <a:t>));        }</a:t>
            </a:r>
          </a:p>
          <a:p>
            <a:pPr eaLnBrk="1" hangingPunct="1">
              <a:lnSpc>
                <a:spcPct val="90000"/>
              </a:lnSpc>
            </a:pPr>
            <a:r>
              <a:rPr lang="en-US" dirty="0" smtClean="0"/>
              <a:t>      </a:t>
            </a:r>
            <a:r>
              <a:rPr lang="en-US" dirty="0" err="1" smtClean="0"/>
              <a:t>System.out.println</a:t>
            </a:r>
            <a:r>
              <a:rPr lang="en-US" dirty="0" smtClean="0"/>
              <a:t>(); }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noFill/>
        </p:spPr>
        <p:txBody>
          <a:bodyPr/>
          <a:lstStyle/>
          <a:p>
            <a:pPr algn="just" eaLnBrk="1" hangingPunct="1">
              <a:lnSpc>
                <a:spcPct val="90000"/>
              </a:lnSpc>
            </a:pPr>
            <a:r>
              <a:rPr lang="en-US" dirty="0" smtClean="0"/>
              <a:t>A Collection (sometimes called a container) is simply an object that groups multiple elements into a single unit. Collection is used to store, retrieve objects, and to transmit them from one method to another. </a:t>
            </a:r>
          </a:p>
          <a:p>
            <a:pPr algn="just" eaLnBrk="1" hangingPunct="1">
              <a:lnSpc>
                <a:spcPct val="90000"/>
              </a:lnSpc>
            </a:pPr>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algn="just" eaLnBrk="1" hangingPunct="1">
              <a:lnSpc>
                <a:spcPct val="90000"/>
              </a:lnSpc>
            </a:pPr>
            <a:r>
              <a:rPr lang="en-US" dirty="0" smtClean="0"/>
              <a:t>The core interfaces, which allow collections to be manipulated independent of their implementation. These interfaces define the common functionality exhibited by collections, and facilitate data exchange between collections.</a:t>
            </a:r>
          </a:p>
          <a:p>
            <a:pPr algn="just" eaLnBrk="1" hangingPunct="1">
              <a:lnSpc>
                <a:spcPct val="90000"/>
              </a:lnSpc>
            </a:pPr>
            <a:r>
              <a:rPr lang="en-US" dirty="0" smtClean="0"/>
              <a:t>A small set of implementations, which are concrete implementations of the core interfaces, providing data structures that a program can use.(</a:t>
            </a:r>
            <a:r>
              <a:rPr lang="en-US" dirty="0" err="1" smtClean="0"/>
              <a:t>Eg</a:t>
            </a:r>
            <a:r>
              <a:rPr lang="en-US" dirty="0" smtClean="0"/>
              <a:t> </a:t>
            </a:r>
            <a:r>
              <a:rPr lang="en-US" dirty="0" err="1" smtClean="0"/>
              <a:t>LinkedLists</a:t>
            </a:r>
            <a:r>
              <a:rPr lang="en-US" dirty="0" smtClean="0"/>
              <a:t>, Arrays, Vectors, Stack etc)</a:t>
            </a:r>
          </a:p>
          <a:p>
            <a:pPr algn="just" eaLnBrk="1" hangingPunct="1">
              <a:lnSpc>
                <a:spcPct val="90000"/>
              </a:lnSpc>
            </a:pPr>
            <a:r>
              <a:rPr lang="en-US" dirty="0" smtClean="0"/>
              <a:t>An assortment of algorithms, which can be used to perform various operations on collections, such as sorting and searching.</a:t>
            </a:r>
          </a:p>
          <a:p>
            <a:pPr algn="just" eaLnBrk="1" hangingPunct="1">
              <a:lnSpc>
                <a:spcPct val="90000"/>
              </a:lnSpc>
            </a:pPr>
            <a:r>
              <a:rPr lang="en-US" dirty="0" smtClean="0"/>
              <a:t>The collection classes are useful in a variety of ways and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pPr algn="just" eaLnBrk="1" hangingPunct="1">
              <a:lnSpc>
                <a:spcPct val="90000"/>
              </a:lnSpc>
            </a:pPr>
            <a:r>
              <a:rPr lang="en-US" dirty="0" smtClean="0"/>
              <a:t>Note : The Java Collection technology is similar to the Standard Template Library (STL) defined by C++.</a:t>
            </a:r>
          </a:p>
          <a:p>
            <a:pPr algn="just" eaLnBrk="1" hangingPunct="1">
              <a:lnSpc>
                <a:spcPct val="90000"/>
              </a:lnSpc>
            </a:pPr>
            <a:endParaRPr lang="en-IN" dirty="0"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677655-1FB3-44E6-9460-4A9910C9F196}" type="slidenum">
              <a:rPr lang="en-US"/>
              <a:pPr fontAlgn="base">
                <a:spcBef>
                  <a:spcPct val="0"/>
                </a:spcBef>
                <a:spcAft>
                  <a:spcPct val="0"/>
                </a:spcAft>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5715" name="Rectangle 3"/>
          <p:cNvSpPr>
            <a:spLocks noGrp="1"/>
          </p:cNvSpPr>
          <p:nvPr>
            <p:ph type="body" idx="1"/>
          </p:nvPr>
        </p:nvSpPr>
        <p:spPr bwMode="auto">
          <a:xfrm>
            <a:off x="1152525" y="4343400"/>
            <a:ext cx="4419600" cy="4114800"/>
          </a:xfrm>
          <a:noFill/>
        </p:spPr>
        <p:txBody>
          <a:bodyPr/>
          <a:lstStyle/>
          <a:p>
            <a:pPr eaLnBrk="1" hangingPunct="1"/>
            <a:r>
              <a:rPr lang="en-US" dirty="0" smtClean="0"/>
              <a:t>import </a:t>
            </a:r>
            <a:r>
              <a:rPr lang="en-US" dirty="0" err="1" smtClean="0"/>
              <a:t>java.util</a:t>
            </a:r>
            <a:r>
              <a:rPr lang="en-US" dirty="0" smtClean="0"/>
              <a:t>.*;</a:t>
            </a:r>
          </a:p>
          <a:p>
            <a:pPr eaLnBrk="1" hangingPunct="1"/>
            <a:r>
              <a:rPr lang="en-US" dirty="0" smtClean="0"/>
              <a:t>class </a:t>
            </a:r>
            <a:r>
              <a:rPr lang="en-US" dirty="0" err="1" smtClean="0"/>
              <a:t>mysysproperties</a:t>
            </a:r>
            <a:endParaRPr lang="en-US" dirty="0" smtClean="0"/>
          </a:p>
          <a:p>
            <a:pPr eaLnBrk="1" hangingPunct="1"/>
            <a:r>
              <a:rPr lang="en-US" dirty="0" smtClean="0"/>
              <a:t>{</a:t>
            </a:r>
          </a:p>
          <a:p>
            <a:pPr eaLnBrk="1" hangingPunct="1"/>
            <a:r>
              <a:rPr lang="en-US" dirty="0" smtClean="0"/>
              <a:t>public static void main(String </a:t>
            </a:r>
            <a:r>
              <a:rPr lang="en-US" dirty="0" err="1" smtClean="0"/>
              <a:t>arg</a:t>
            </a:r>
            <a:r>
              <a:rPr lang="en-US" dirty="0" smtClean="0"/>
              <a:t>[])</a:t>
            </a:r>
          </a:p>
          <a:p>
            <a:pPr eaLnBrk="1" hangingPunct="1"/>
            <a:r>
              <a:rPr lang="en-US" dirty="0" smtClean="0"/>
              <a:t>{</a:t>
            </a:r>
          </a:p>
          <a:p>
            <a:pPr eaLnBrk="1" hangingPunct="1"/>
            <a:endParaRPr lang="en-US" dirty="0" smtClean="0"/>
          </a:p>
          <a:p>
            <a:pPr eaLnBrk="1" hangingPunct="1"/>
            <a:r>
              <a:rPr lang="en-US" dirty="0" smtClean="0"/>
              <a:t>Properties p=</a:t>
            </a:r>
            <a:r>
              <a:rPr lang="en-US" dirty="0" err="1" smtClean="0"/>
              <a:t>System.getProperties</a:t>
            </a:r>
            <a:r>
              <a:rPr lang="en-US" dirty="0" smtClean="0"/>
              <a:t>();</a:t>
            </a:r>
          </a:p>
          <a:p>
            <a:pPr eaLnBrk="1" hangingPunct="1"/>
            <a:r>
              <a:rPr lang="en-US" dirty="0" err="1" smtClean="0"/>
              <a:t>p.list</a:t>
            </a:r>
            <a:r>
              <a:rPr lang="en-US" dirty="0" smtClean="0"/>
              <a:t>(</a:t>
            </a:r>
            <a:r>
              <a:rPr lang="en-US" dirty="0" err="1" smtClean="0"/>
              <a:t>System.out</a:t>
            </a:r>
            <a:r>
              <a:rPr lang="en-US" dirty="0" smtClean="0"/>
              <a:t>);</a:t>
            </a:r>
          </a:p>
          <a:p>
            <a:pPr eaLnBrk="1" hangingPunct="1"/>
            <a:r>
              <a:rPr lang="en-US" dirty="0" err="1" smtClean="0"/>
              <a:t>System.out.println</a:t>
            </a:r>
            <a:r>
              <a:rPr lang="en-US" dirty="0" smtClean="0"/>
              <a:t>(</a:t>
            </a:r>
            <a:r>
              <a:rPr lang="en-US" dirty="0" err="1" smtClean="0"/>
              <a:t>p.getProperty</a:t>
            </a:r>
            <a:r>
              <a:rPr lang="en-US" dirty="0" smtClean="0"/>
              <a:t>("user.name"));</a:t>
            </a:r>
          </a:p>
          <a:p>
            <a:pPr eaLnBrk="1" hangingPunct="1"/>
            <a:r>
              <a:rPr lang="en-US" dirty="0" smtClean="0"/>
              <a:t>}</a:t>
            </a:r>
          </a:p>
          <a:p>
            <a:pPr eaLnBrk="1" hangingPunct="1"/>
            <a:r>
              <a:rPr lang="en-US" dirty="0" smtClean="0"/>
              <a:t>}</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6739" name="Rectangle 3"/>
          <p:cNvSpPr>
            <a:spLocks noGrp="1"/>
          </p:cNvSpPr>
          <p:nvPr>
            <p:ph type="body" idx="1"/>
          </p:nvPr>
        </p:nvSpPr>
        <p:spPr bwMode="auto">
          <a:xfrm>
            <a:off x="1095375" y="4343400"/>
            <a:ext cx="5076825" cy="4114800"/>
          </a:xfrm>
          <a:noFill/>
        </p:spPr>
        <p:txBody>
          <a:bodyPr/>
          <a:lstStyle/>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TreeMapDemo</a:t>
            </a:r>
            <a:r>
              <a:rPr lang="en-US" dirty="0" smtClean="0"/>
              <a:t>{</a:t>
            </a:r>
          </a:p>
          <a:p>
            <a:pPr eaLnBrk="1" hangingPunct="1">
              <a:lnSpc>
                <a:spcPct val="90000"/>
              </a:lnSpc>
            </a:pPr>
            <a:r>
              <a:rPr lang="en-US" dirty="0" smtClean="0"/>
              <a:t>	public static void main(String </a:t>
            </a:r>
            <a:r>
              <a:rPr lang="en-US" dirty="0" err="1" smtClean="0"/>
              <a:t>arg</a:t>
            </a:r>
            <a:r>
              <a:rPr lang="en-US" dirty="0" smtClean="0"/>
              <a:t>[]){</a:t>
            </a:r>
          </a:p>
          <a:p>
            <a:pPr eaLnBrk="1" hangingPunct="1">
              <a:lnSpc>
                <a:spcPct val="90000"/>
              </a:lnSpc>
            </a:pPr>
            <a:r>
              <a:rPr lang="en-US" dirty="0" smtClean="0"/>
              <a:t>		</a:t>
            </a:r>
            <a:r>
              <a:rPr lang="en-US" dirty="0" err="1" smtClean="0"/>
              <a:t>TreeMap</a:t>
            </a:r>
            <a:r>
              <a:rPr lang="en-US" dirty="0" smtClean="0"/>
              <a:t> tm = new </a:t>
            </a:r>
            <a:r>
              <a:rPr lang="en-US" dirty="0" err="1" smtClean="0"/>
              <a:t>TreeMap</a:t>
            </a:r>
            <a:r>
              <a:rPr lang="en-US" dirty="0" smtClean="0"/>
              <a:t>();</a:t>
            </a:r>
          </a:p>
          <a:p>
            <a:pPr eaLnBrk="1" hangingPunct="1">
              <a:lnSpc>
                <a:spcPct val="90000"/>
              </a:lnSpc>
            </a:pPr>
            <a:r>
              <a:rPr lang="en-US" dirty="0" smtClean="0"/>
              <a:t>		</a:t>
            </a:r>
            <a:r>
              <a:rPr lang="en-US" dirty="0" err="1" smtClean="0"/>
              <a:t>tm.put</a:t>
            </a:r>
            <a:r>
              <a:rPr lang="en-US" dirty="0" smtClean="0"/>
              <a:t>("</a:t>
            </a:r>
            <a:r>
              <a:rPr lang="en-US" dirty="0" err="1" smtClean="0"/>
              <a:t>Suresh",new</a:t>
            </a:r>
            <a:r>
              <a:rPr lang="en-US" dirty="0" smtClean="0"/>
              <a:t> Double(15357.75));</a:t>
            </a:r>
          </a:p>
          <a:p>
            <a:pPr eaLnBrk="1" hangingPunct="1">
              <a:lnSpc>
                <a:spcPct val="90000"/>
              </a:lnSpc>
            </a:pPr>
            <a:r>
              <a:rPr lang="en-US" dirty="0" smtClean="0"/>
              <a:t>		</a:t>
            </a:r>
            <a:r>
              <a:rPr lang="en-US" dirty="0" err="1" smtClean="0"/>
              <a:t>tm.put</a:t>
            </a:r>
            <a:r>
              <a:rPr lang="en-US" dirty="0" smtClean="0"/>
              <a:t>("</a:t>
            </a:r>
            <a:r>
              <a:rPr lang="en-US" dirty="0" err="1" smtClean="0"/>
              <a:t>Meenu",new</a:t>
            </a:r>
            <a:r>
              <a:rPr lang="en-US" dirty="0" smtClean="0"/>
              <a:t> Float(18345.50));</a:t>
            </a:r>
          </a:p>
          <a:p>
            <a:pPr eaLnBrk="1" hangingPunct="1">
              <a:lnSpc>
                <a:spcPct val="90000"/>
              </a:lnSpc>
            </a:pPr>
            <a:r>
              <a:rPr lang="en-US" dirty="0" smtClean="0"/>
              <a:t>		</a:t>
            </a:r>
            <a:r>
              <a:rPr lang="en-US" dirty="0" err="1" smtClean="0"/>
              <a:t>tm.put</a:t>
            </a:r>
            <a:r>
              <a:rPr lang="en-US" dirty="0" smtClean="0"/>
              <a:t>("</a:t>
            </a:r>
            <a:r>
              <a:rPr lang="en-US" dirty="0" err="1" smtClean="0"/>
              <a:t>Viren",new</a:t>
            </a:r>
            <a:r>
              <a:rPr lang="en-US" dirty="0" smtClean="0"/>
              <a:t> Integer(20000));</a:t>
            </a:r>
          </a:p>
          <a:p>
            <a:pPr eaLnBrk="1" hangingPunct="1">
              <a:lnSpc>
                <a:spcPct val="90000"/>
              </a:lnSpc>
            </a:pPr>
            <a:r>
              <a:rPr lang="en-US" dirty="0" smtClean="0"/>
              <a:t>		</a:t>
            </a:r>
            <a:r>
              <a:rPr lang="en-US" dirty="0" err="1" smtClean="0"/>
              <a:t>tm.put</a:t>
            </a:r>
            <a:r>
              <a:rPr lang="en-US" dirty="0" smtClean="0"/>
              <a:t>("</a:t>
            </a:r>
            <a:r>
              <a:rPr lang="en-US" dirty="0" err="1" smtClean="0"/>
              <a:t>Avinash",new</a:t>
            </a:r>
            <a:r>
              <a:rPr lang="en-US" dirty="0" smtClean="0"/>
              <a:t> Double(19900.25));</a:t>
            </a:r>
          </a:p>
          <a:p>
            <a:pPr eaLnBrk="1" hangingPunct="1">
              <a:lnSpc>
                <a:spcPct val="90000"/>
              </a:lnSpc>
            </a:pPr>
            <a:r>
              <a:rPr lang="en-US" dirty="0" smtClean="0"/>
              <a:t>		</a:t>
            </a:r>
            <a:r>
              <a:rPr lang="en-US" dirty="0" err="1" smtClean="0"/>
              <a:t>tm.put</a:t>
            </a:r>
            <a:r>
              <a:rPr lang="en-US" dirty="0" smtClean="0"/>
              <a:t>("</a:t>
            </a:r>
            <a:r>
              <a:rPr lang="en-US" dirty="0" err="1" smtClean="0"/>
              <a:t>Priya",new</a:t>
            </a:r>
            <a:r>
              <a:rPr lang="en-US" dirty="0" smtClean="0"/>
              <a:t> Integer(12000));</a:t>
            </a:r>
          </a:p>
          <a:p>
            <a:pPr eaLnBrk="1" hangingPunct="1">
              <a:lnSpc>
                <a:spcPct val="90000"/>
              </a:lnSpc>
            </a:pPr>
            <a:r>
              <a:rPr lang="en-US" dirty="0" smtClean="0"/>
              <a:t>		</a:t>
            </a:r>
            <a:r>
              <a:rPr lang="en-US" dirty="0" err="1" smtClean="0"/>
              <a:t>tm.put</a:t>
            </a:r>
            <a:r>
              <a:rPr lang="en-US" dirty="0" smtClean="0"/>
              <a:t>("</a:t>
            </a:r>
            <a:r>
              <a:rPr lang="en-US" dirty="0" err="1" smtClean="0"/>
              <a:t>Zakir",new</a:t>
            </a:r>
            <a:r>
              <a:rPr lang="en-US" dirty="0" smtClean="0"/>
              <a:t> Float(16500.90));</a:t>
            </a:r>
          </a:p>
          <a:p>
            <a:pPr eaLnBrk="1" hangingPunct="1">
              <a:lnSpc>
                <a:spcPct val="90000"/>
              </a:lnSpc>
            </a:pPr>
            <a:r>
              <a:rPr lang="en-US" dirty="0" smtClean="0"/>
              <a:t>		</a:t>
            </a:r>
            <a:r>
              <a:rPr lang="en-US" dirty="0" err="1" smtClean="0"/>
              <a:t>tm.put</a:t>
            </a:r>
            <a:r>
              <a:rPr lang="en-US" dirty="0" smtClean="0"/>
              <a:t>("</a:t>
            </a:r>
            <a:r>
              <a:rPr lang="en-US" dirty="0" err="1" smtClean="0"/>
              <a:t>Nirav",new</a:t>
            </a:r>
            <a:r>
              <a:rPr lang="en-US" dirty="0" smtClean="0"/>
              <a:t> Double(22000));</a:t>
            </a:r>
          </a:p>
          <a:p>
            <a:pPr eaLnBrk="1" hangingPunct="1">
              <a:lnSpc>
                <a:spcPct val="90000"/>
              </a:lnSpc>
            </a:pPr>
            <a:r>
              <a:rPr lang="en-US" dirty="0" smtClean="0"/>
              <a:t>		</a:t>
            </a:r>
            <a:r>
              <a:rPr lang="en-US" dirty="0" err="1" smtClean="0"/>
              <a:t>tm.put</a:t>
            </a:r>
            <a:r>
              <a:rPr lang="en-US" dirty="0" smtClean="0"/>
              <a:t>("</a:t>
            </a:r>
            <a:r>
              <a:rPr lang="en-US" dirty="0" err="1" smtClean="0"/>
              <a:t>Jayesh",new</a:t>
            </a:r>
            <a:r>
              <a:rPr lang="en-US" dirty="0" smtClean="0"/>
              <a:t> Integer(15000));</a:t>
            </a:r>
          </a:p>
          <a:p>
            <a:pPr eaLnBrk="1" hangingPunct="1">
              <a:lnSpc>
                <a:spcPct val="90000"/>
              </a:lnSpc>
            </a:pPr>
            <a:r>
              <a:rPr lang="en-US" dirty="0" smtClean="0"/>
              <a:t>		</a:t>
            </a:r>
            <a:r>
              <a:rPr lang="en-US" dirty="0" err="1" smtClean="0"/>
              <a:t>tm.put</a:t>
            </a:r>
            <a:r>
              <a:rPr lang="en-US" dirty="0" smtClean="0"/>
              <a:t>("</a:t>
            </a:r>
            <a:r>
              <a:rPr lang="en-US" dirty="0" err="1" smtClean="0"/>
              <a:t>Poorva","Zero</a:t>
            </a:r>
            <a:r>
              <a:rPr lang="en-US" dirty="0" smtClean="0"/>
              <a:t>");</a:t>
            </a:r>
          </a:p>
          <a:p>
            <a:pPr eaLnBrk="1" hangingPunct="1">
              <a:lnSpc>
                <a:spcPct val="90000"/>
              </a:lnSpc>
            </a:pPr>
            <a:r>
              <a:rPr lang="en-US" dirty="0" smtClean="0"/>
              <a:t>		Set salary = </a:t>
            </a:r>
            <a:r>
              <a:rPr lang="en-US" dirty="0" err="1" smtClean="0"/>
              <a:t>tm.entrySet</a:t>
            </a:r>
            <a:r>
              <a:rPr lang="en-US" dirty="0" smtClean="0"/>
              <a:t>();</a:t>
            </a:r>
          </a:p>
          <a:p>
            <a:pPr eaLnBrk="1" hangingPunct="1">
              <a:lnSpc>
                <a:spcPct val="90000"/>
              </a:lnSpc>
            </a:pPr>
            <a:r>
              <a:rPr lang="en-US" dirty="0" smtClean="0"/>
              <a:t>		</a:t>
            </a:r>
            <a:r>
              <a:rPr lang="en-US" dirty="0" err="1" smtClean="0"/>
              <a:t>Iterator</a:t>
            </a:r>
            <a:r>
              <a:rPr lang="en-US" dirty="0" smtClean="0"/>
              <a:t> it = </a:t>
            </a:r>
            <a:r>
              <a:rPr lang="en-US" dirty="0" err="1" smtClean="0"/>
              <a:t>salary.iterator</a:t>
            </a:r>
            <a:r>
              <a:rPr lang="en-US" dirty="0" smtClean="0"/>
              <a:t>();</a:t>
            </a:r>
          </a:p>
          <a:p>
            <a:pPr eaLnBrk="1" hangingPunct="1">
              <a:lnSpc>
                <a:spcPct val="90000"/>
              </a:lnSpc>
            </a:pPr>
            <a:r>
              <a:rPr lang="en-US" dirty="0" smtClean="0"/>
              <a:t>		while(</a:t>
            </a:r>
            <a:r>
              <a:rPr lang="en-US" dirty="0" err="1" smtClean="0"/>
              <a:t>it.hasNext</a:t>
            </a:r>
            <a:r>
              <a:rPr lang="en-US" dirty="0" smtClean="0"/>
              <a:t>()){</a:t>
            </a:r>
          </a:p>
          <a:p>
            <a:pPr eaLnBrk="1" hangingPunct="1">
              <a:lnSpc>
                <a:spcPct val="90000"/>
              </a:lnSpc>
            </a:pPr>
            <a:r>
              <a:rPr lang="en-US" dirty="0" smtClean="0"/>
              <a:t>			</a:t>
            </a:r>
            <a:r>
              <a:rPr lang="en-US" dirty="0" err="1" smtClean="0"/>
              <a:t>Map.Entry</a:t>
            </a:r>
            <a:r>
              <a:rPr lang="en-US" dirty="0" smtClean="0"/>
              <a:t> e = (</a:t>
            </a:r>
            <a:r>
              <a:rPr lang="en-US" dirty="0" err="1" smtClean="0"/>
              <a:t>Map.Entry</a:t>
            </a:r>
            <a:r>
              <a:rPr lang="en-US" dirty="0" smtClean="0"/>
              <a:t>) </a:t>
            </a:r>
            <a:r>
              <a:rPr lang="en-US" dirty="0" err="1" smtClean="0"/>
              <a:t>it.next</a:t>
            </a:r>
            <a:r>
              <a:rPr lang="en-US" dirty="0" smtClean="0"/>
              <a:t>();</a:t>
            </a:r>
          </a:p>
          <a:p>
            <a:pPr eaLnBrk="1" hangingPunct="1">
              <a:lnSpc>
                <a:spcPct val="90000"/>
              </a:lnSpc>
            </a:pPr>
            <a:r>
              <a:rPr lang="en-US" dirty="0" smtClean="0"/>
              <a:t>			</a:t>
            </a:r>
            <a:r>
              <a:rPr lang="en-US" dirty="0" err="1" smtClean="0"/>
              <a:t>System.out.println</a:t>
            </a:r>
            <a:r>
              <a:rPr lang="en-US" dirty="0" smtClean="0"/>
              <a:t>(</a:t>
            </a:r>
            <a:r>
              <a:rPr lang="en-US" dirty="0" err="1" smtClean="0"/>
              <a:t>e.getKey</a:t>
            </a:r>
            <a:r>
              <a:rPr lang="en-US" dirty="0" smtClean="0"/>
              <a:t>()+" : "+" is "+</a:t>
            </a:r>
            <a:r>
              <a:rPr lang="en-US" dirty="0" err="1" smtClean="0"/>
              <a:t>e.getValue</a:t>
            </a:r>
            <a:r>
              <a:rPr lang="en-US" dirty="0" smtClean="0"/>
              <a:t>());</a:t>
            </a:r>
          </a:p>
          <a:p>
            <a:pPr eaLnBrk="1" hangingPunct="1">
              <a:lnSpc>
                <a:spcPct val="90000"/>
              </a:lnSpc>
            </a:pPr>
            <a:r>
              <a:rPr lang="en-US" dirty="0" smtClean="0"/>
              <a:t>		} 	}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117763" name="Rectangle 3"/>
          <p:cNvSpPr>
            <a:spLocks noGrp="1"/>
          </p:cNvSpPr>
          <p:nvPr>
            <p:ph type="body" idx="1"/>
          </p:nvPr>
        </p:nvSpPr>
        <p:spPr bwMode="auto">
          <a:xfrm>
            <a:off x="1354020" y="4495800"/>
            <a:ext cx="4495800" cy="3963988"/>
          </a:xfrm>
          <a:noFill/>
        </p:spPr>
        <p:txBody>
          <a:bodyPr/>
          <a:lstStyle/>
          <a:p>
            <a:pPr algn="just" eaLnBrk="1" hangingPunct="1"/>
            <a:r>
              <a:rPr lang="en-US" dirty="0" smtClean="0"/>
              <a:t>Vectors (the </a:t>
            </a:r>
            <a:r>
              <a:rPr lang="en-US" dirty="0" err="1" smtClean="0"/>
              <a:t>java.util.Vector</a:t>
            </a:r>
            <a:r>
              <a:rPr lang="en-US" dirty="0" smtClean="0"/>
              <a:t> class) are commonly used instead of arrays, because they expand automatically when new data is added to them. The Java 2 Collections API introduced the similar </a:t>
            </a:r>
            <a:r>
              <a:rPr lang="en-US" dirty="0" err="1" smtClean="0"/>
              <a:t>ArrayList</a:t>
            </a:r>
            <a:r>
              <a:rPr lang="en-US" dirty="0" smtClean="0"/>
              <a:t> data structure. </a:t>
            </a:r>
          </a:p>
          <a:p>
            <a:pPr algn="just" eaLnBrk="1" hangingPunct="1"/>
            <a:r>
              <a:rPr lang="en-US" dirty="0" err="1" smtClean="0"/>
              <a:t>ArrayLists</a:t>
            </a:r>
            <a:r>
              <a:rPr lang="en-US" dirty="0" smtClean="0"/>
              <a:t> are unsynchronized and therefore faster than Vectors, but less secure in a multithreaded environment. The Vector class was changed in Java 2 to add the additional methods supported by </a:t>
            </a:r>
            <a:r>
              <a:rPr lang="en-US" dirty="0" err="1" smtClean="0"/>
              <a:t>ArrayList</a:t>
            </a:r>
            <a:r>
              <a:rPr lang="en-US" dirty="0" smtClean="0"/>
              <a:t>. The description below is for the (new) Vector class. </a:t>
            </a:r>
          </a:p>
          <a:p>
            <a:pPr algn="just" eaLnBrk="1" hangingPunct="1"/>
            <a:endParaRPr lang="en-US" dirty="0" smtClean="0"/>
          </a:p>
          <a:p>
            <a:pPr eaLnBrk="1" hangingPunct="1"/>
            <a:endParaRPr lang="en-US" b="1"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9350" y="839788"/>
            <a:ext cx="4670425" cy="3503612"/>
          </a:xfrm>
          <a:prstGeom prst="rect">
            <a:avLst/>
          </a:prstGeom>
          <a:solidFill>
            <a:srgbClr val="FFFFFF"/>
          </a:solidFill>
          <a:ln>
            <a:solidFill>
              <a:srgbClr val="000000"/>
            </a:solidFill>
            <a:miter lim="800000"/>
            <a:headEnd/>
            <a:tailEnd/>
          </a:ln>
        </p:spPr>
      </p:sp>
      <p:sp>
        <p:nvSpPr>
          <p:cNvPr id="118787" name="Rectangle 3"/>
          <p:cNvSpPr>
            <a:spLocks noGrp="1"/>
          </p:cNvSpPr>
          <p:nvPr>
            <p:ph type="body" idx="1"/>
          </p:nvPr>
        </p:nvSpPr>
        <p:spPr bwMode="auto">
          <a:xfrm>
            <a:off x="1312990"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96975" y="839788"/>
            <a:ext cx="4670425" cy="3503612"/>
          </a:xfrm>
          <a:prstGeom prst="rect">
            <a:avLst/>
          </a:prstGeom>
          <a:solidFill>
            <a:srgbClr val="FFFFFF"/>
          </a:solidFill>
          <a:ln>
            <a:solidFill>
              <a:srgbClr val="000000"/>
            </a:solidFill>
            <a:miter lim="800000"/>
            <a:headEnd/>
            <a:tailEnd/>
          </a:ln>
        </p:spPr>
      </p:sp>
      <p:sp>
        <p:nvSpPr>
          <p:cNvPr id="119811" name="Rectangle 3"/>
          <p:cNvSpPr>
            <a:spLocks noGrp="1"/>
          </p:cNvSpPr>
          <p:nvPr>
            <p:ph type="body" idx="1"/>
          </p:nvPr>
        </p:nvSpPr>
        <p:spPr bwMode="auto">
          <a:xfrm>
            <a:off x="1359882" y="4495800"/>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243013" y="839788"/>
            <a:ext cx="4670425" cy="3503612"/>
          </a:xfrm>
          <a:prstGeom prst="rect">
            <a:avLst/>
          </a:prstGeom>
          <a:solidFill>
            <a:srgbClr val="FFFFFF"/>
          </a:solidFill>
          <a:ln>
            <a:solidFill>
              <a:srgbClr val="000000"/>
            </a:solidFill>
            <a:miter lim="800000"/>
            <a:headEnd/>
            <a:tailEnd/>
          </a:ln>
        </p:spPr>
      </p:sp>
      <p:sp>
        <p:nvSpPr>
          <p:cNvPr id="120835" name="Rectangle 3"/>
          <p:cNvSpPr>
            <a:spLocks noGrp="1"/>
          </p:cNvSpPr>
          <p:nvPr>
            <p:ph type="body" idx="1"/>
          </p:nvPr>
        </p:nvSpPr>
        <p:spPr bwMode="auto">
          <a:xfrm>
            <a:off x="1406774"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0844D60-4261-4D73-8B38-AEC715DD67AD}" type="slidenum">
              <a:rPr lang="en-GB" smtClean="0">
                <a:cs typeface="Arial" charset="0"/>
              </a:rPr>
              <a:pPr>
                <a:defRPr/>
              </a:pPr>
              <a:t>56</a:t>
            </a:fld>
            <a:endParaRPr lang="en-GB" smtClean="0">
              <a:cs typeface="Arial" charset="0"/>
            </a:endParaRPr>
          </a:p>
        </p:txBody>
      </p:sp>
      <p:sp>
        <p:nvSpPr>
          <p:cNvPr id="12185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2883" name="Notes Placeholder 2"/>
          <p:cNvSpPr>
            <a:spLocks noGrp="1"/>
          </p:cNvSpPr>
          <p:nvPr>
            <p:ph type="body" idx="1"/>
          </p:nvPr>
        </p:nvSpPr>
        <p:spPr bwMode="auto">
          <a:noFill/>
        </p:spPr>
        <p:txBody>
          <a:bodyPr/>
          <a:lstStyle/>
          <a:p>
            <a:endParaRPr lang="en-US" smtClean="0"/>
          </a:p>
        </p:txBody>
      </p:sp>
      <p:sp>
        <p:nvSpPr>
          <p:cNvPr id="19461"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1D2723C-E582-416A-A13C-765088E7D763}" type="slidenum">
              <a:rPr lang="en-US" smtClean="0"/>
              <a:pPr>
                <a:defRPr/>
              </a:pPr>
              <a:t>57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noFill/>
        </p:spPr>
        <p:txBody>
          <a:bodyPr/>
          <a:lstStyle/>
          <a:p>
            <a:pPr algn="just" eaLnBrk="1" hangingPunct="1"/>
            <a:r>
              <a:rPr lang="en-US" b="1" dirty="0" smtClean="0"/>
              <a:t>Reduces programming effort</a:t>
            </a:r>
            <a:r>
              <a:rPr lang="en-US" dirty="0" smtClean="0"/>
              <a:t> by providing useful data structures and algorithms so you don't have to write them yourself. </a:t>
            </a:r>
          </a:p>
          <a:p>
            <a:pPr algn="just" eaLnBrk="1" hangingPunct="1"/>
            <a:r>
              <a:rPr lang="en-US" b="1" dirty="0" smtClean="0"/>
              <a:t>Increases performance</a:t>
            </a:r>
            <a:r>
              <a:rPr lang="en-US" dirty="0" smtClean="0"/>
              <a:t> by providing high-performance implementations of useful data structures and algorithms. Because the various implementations of each interface are interchangeable, programs can be easily tuned by switching implementations. </a:t>
            </a:r>
          </a:p>
          <a:p>
            <a:pPr algn="just" eaLnBrk="1" hangingPunct="1"/>
            <a:r>
              <a:rPr lang="en-US" b="1" dirty="0" smtClean="0"/>
              <a:t>Provides interoperability between unrelated APIs</a:t>
            </a:r>
            <a:r>
              <a:rPr lang="en-US" dirty="0" smtClean="0"/>
              <a:t> by establishing a common language to pass collections back and forth. </a:t>
            </a:r>
          </a:p>
          <a:p>
            <a:pPr algn="just" eaLnBrk="1" hangingPunct="1"/>
            <a:r>
              <a:rPr lang="en-US" b="1" dirty="0" smtClean="0"/>
              <a:t>Reduces the effort required to learn APIs</a:t>
            </a:r>
            <a:r>
              <a:rPr lang="en-US" dirty="0" smtClean="0"/>
              <a:t> by eliminating the need to learn multiple ad hoc collection APIs. </a:t>
            </a:r>
          </a:p>
          <a:p>
            <a:pPr algn="just" eaLnBrk="1" hangingPunct="1"/>
            <a:r>
              <a:rPr lang="en-US" b="1" dirty="0" smtClean="0"/>
              <a:t>Reduces the effort required to design and implement APIs</a:t>
            </a:r>
            <a:r>
              <a:rPr lang="en-US" dirty="0" smtClean="0"/>
              <a:t> by eliminating the need to produce ad hoc collections APIs. </a:t>
            </a:r>
          </a:p>
          <a:p>
            <a:pPr algn="just" eaLnBrk="1" hangingPunct="1"/>
            <a:r>
              <a:rPr lang="en-US" b="1" dirty="0" smtClean="0"/>
              <a:t>Fosters software reuse</a:t>
            </a:r>
            <a:r>
              <a:rPr lang="en-US" dirty="0" smtClean="0"/>
              <a:t> by providing a standard interface for collections and algorithms to manipulate them. </a:t>
            </a:r>
          </a:p>
          <a:p>
            <a:pPr algn="just" eaLnBrk="1" hangingPunct="1"/>
            <a:endParaRPr lang="en-US" dirty="0" smtClean="0"/>
          </a:p>
          <a:p>
            <a:pPr algn="just" eaLnBrk="1" hangingPunct="1">
              <a:spcBef>
                <a:spcPct val="0"/>
              </a:spcBef>
            </a:pPr>
            <a:endParaRPr lang="en-IN" dirty="0" smtClean="0"/>
          </a:p>
        </p:txBody>
      </p:sp>
      <p:sp>
        <p:nvSpPr>
          <p:cNvPr id="706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1DC6B32-8B47-4EB9-BBFA-367B5D13060A}" type="slidenum">
              <a:rPr lang="en-US" sz="1200">
                <a:solidFill>
                  <a:schemeClr val="tx1"/>
                </a:solidFill>
                <a:latin typeface="Calibri" pitchFamily="34" charset="0"/>
              </a:rPr>
              <a:pPr algn="r"/>
              <a:t>6</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Notes Placeholder 2"/>
          <p:cNvSpPr>
            <a:spLocks noGrp="1"/>
          </p:cNvSpPr>
          <p:nvPr>
            <p:ph type="body" idx="1"/>
          </p:nvPr>
        </p:nvSpPr>
        <p:spPr bwMode="auto">
          <a:noFill/>
        </p:spPr>
        <p:txBody>
          <a:bodyPr/>
          <a:lstStyle/>
          <a:p>
            <a:pPr defTabSz="914400" eaLnBrk="1" hangingPunct="1"/>
            <a:endParaRPr lang="en-US" smtClean="0"/>
          </a:p>
        </p:txBody>
      </p:sp>
      <p:sp>
        <p:nvSpPr>
          <p:cNvPr id="71684"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solidFill>
                <a:schemeClr val="tx1"/>
              </a:solidFill>
            </a:endParaRPr>
          </a:p>
        </p:txBody>
      </p:sp>
      <p:sp>
        <p:nvSpPr>
          <p:cNvPr id="71685"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F2CE413D-7D94-45FA-901B-D09E875D6E87}" type="slidenum">
              <a:rPr lang="en-US" sz="1200">
                <a:solidFill>
                  <a:schemeClr val="tx1"/>
                </a:solidFill>
              </a:rPr>
              <a:pPr algn="r" defTabSz="914400"/>
              <a:t>7</a:t>
            </a:fld>
            <a:endParaRPr lang="en-US" sz="1200">
              <a:solidFill>
                <a:schemeClr val="tx1"/>
              </a:solidFill>
            </a:endParaRPr>
          </a:p>
        </p:txBody>
      </p:sp>
      <p:sp>
        <p:nvSpPr>
          <p:cNvPr id="6" name="Slide Number Placeholder 5"/>
          <p:cNvSpPr>
            <a:spLocks noGrp="1"/>
          </p:cNvSpPr>
          <p:nvPr>
            <p:ph type="sldNum" sz="quarter" idx="10"/>
          </p:nvPr>
        </p:nvSpPr>
        <p:spPr/>
        <p:txBody>
          <a:bodyPr/>
          <a:lstStyle/>
          <a:p>
            <a:pPr>
              <a:defRPr/>
            </a:pPr>
            <a:fld id="{26518C4A-9313-41E5-AA58-F388FF3CF1E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2707" name="Notes Placeholder 2"/>
          <p:cNvSpPr>
            <a:spLocks noGrp="1"/>
          </p:cNvSpPr>
          <p:nvPr>
            <p:ph type="body" idx="1"/>
          </p:nvPr>
        </p:nvSpPr>
        <p:spPr bwMode="auto">
          <a:noFill/>
        </p:spPr>
        <p:txBody>
          <a:bodyPr/>
          <a:lstStyle/>
          <a:p>
            <a:pPr algn="just" eaLnBrk="1" hangingPunct="1"/>
            <a:r>
              <a:rPr lang="en-US" dirty="0" smtClean="0"/>
              <a:t>The core collection interfaces are the interfaces used to manipulate collections, and to pass them from one method to another. The basic purpose of these interfaces is to allow collections to be manipulated independently of the details of their representation. </a:t>
            </a:r>
          </a:p>
          <a:p>
            <a:pPr algn="just" eaLnBrk="1" hangingPunct="1"/>
            <a:r>
              <a:rPr lang="en-US" dirty="0" smtClean="0"/>
              <a:t>When you understand how to use these interfaces, you know most of what there is to know about the framework. The core collections interfaces in hierarchical order are shown in Fig:1</a:t>
            </a:r>
          </a:p>
          <a:p>
            <a:pPr algn="just" eaLnBrk="1" hangingPunct="1"/>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pPr algn="just" eaLnBrk="1" hangingPunct="1"/>
            <a:endParaRPr lang="en-US" dirty="0" smtClean="0"/>
          </a:p>
          <a:p>
            <a:pPr algn="just" eaLnBrk="1" hangingPunct="1"/>
            <a:r>
              <a:rPr lang="en-US" b="1" dirty="0" smtClean="0"/>
              <a:t>Note:</a:t>
            </a:r>
            <a:r>
              <a:rPr lang="en-US" dirty="0" smtClean="0"/>
              <a:t> Collections is a class, with static utility methods, while Collection is an interface with declarations of the methods common to most collections including add(), remove(), contains(), size(), and </a:t>
            </a:r>
            <a:r>
              <a:rPr lang="en-US" dirty="0" err="1" smtClean="0"/>
              <a:t>iterator</a:t>
            </a:r>
            <a:r>
              <a:rPr lang="en-US" dirty="0" smtClean="0"/>
              <a:t>().</a:t>
            </a:r>
          </a:p>
          <a:p>
            <a:pPr algn="just" eaLnBrk="1" hangingPunct="1"/>
            <a:endParaRPr lang="en-US" dirty="0" smtClean="0"/>
          </a:p>
          <a:p>
            <a:pPr algn="just" eaLnBrk="1" hangingPunct="1">
              <a:spcBef>
                <a:spcPct val="0"/>
              </a:spcBef>
            </a:pPr>
            <a:endParaRPr lang="en-IN" dirty="0" smtClean="0"/>
          </a:p>
        </p:txBody>
      </p:sp>
      <p:sp>
        <p:nvSpPr>
          <p:cNvPr id="727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38A250B-6C85-4B06-BE39-B70B542E01A9}" type="slidenum">
              <a:rPr lang="en-US" sz="1200">
                <a:solidFill>
                  <a:schemeClr val="tx1"/>
                </a:solidFill>
                <a:latin typeface="Calibri" pitchFamily="34" charset="0"/>
              </a:rPr>
              <a:pPr algn="r"/>
              <a:t>8</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3731" name="Notes Placeholder 2"/>
          <p:cNvSpPr>
            <a:spLocks noGrp="1"/>
          </p:cNvSpPr>
          <p:nvPr>
            <p:ph type="body" idx="1"/>
          </p:nvPr>
        </p:nvSpPr>
        <p:spPr bwMode="auto">
          <a:noFill/>
        </p:spPr>
        <p:txBody>
          <a:bodyPr/>
          <a:lstStyle/>
          <a:p>
            <a:pPr algn="just" eaLnBrk="1" hangingPunct="1">
              <a:lnSpc>
                <a:spcPct val="90000"/>
              </a:lnSpc>
            </a:pPr>
            <a:r>
              <a:rPr lang="en-US" dirty="0" smtClean="0"/>
              <a:t>These are the 4 major interfaces:</a:t>
            </a:r>
          </a:p>
          <a:p>
            <a:pPr algn="just" eaLnBrk="1" hangingPunct="1">
              <a:lnSpc>
                <a:spcPct val="90000"/>
              </a:lnSpc>
            </a:pPr>
            <a:r>
              <a:rPr lang="en-US" b="1" dirty="0" smtClean="0"/>
              <a:t>Set Interface</a:t>
            </a:r>
          </a:p>
          <a:p>
            <a:pPr algn="just" eaLnBrk="1" hangingPunct="1">
              <a:lnSpc>
                <a:spcPct val="90000"/>
              </a:lnSpc>
            </a:pPr>
            <a:r>
              <a:rPr lang="en-US" dirty="0" smtClean="0"/>
              <a:t>A Set cares about uniqueness. It doesn't allow duplicates.</a:t>
            </a:r>
          </a:p>
          <a:p>
            <a:pPr algn="just" eaLnBrk="1" hangingPunct="1">
              <a:lnSpc>
                <a:spcPct val="90000"/>
              </a:lnSpc>
            </a:pPr>
            <a:r>
              <a:rPr lang="en-US" b="1" dirty="0" smtClean="0"/>
              <a:t>List Interface</a:t>
            </a:r>
          </a:p>
          <a:p>
            <a:pPr algn="just" eaLnBrk="1" hangingPunct="1">
              <a:lnSpc>
                <a:spcPct val="90000"/>
              </a:lnSpc>
            </a:pPr>
            <a:r>
              <a:rPr lang="en-US" dirty="0" smtClean="0"/>
              <a:t>A List cares about the index. The one thing that List has that non-lists don't have is a set of methods related to the index. Those key methods include things like get(</a:t>
            </a:r>
            <a:r>
              <a:rPr lang="en-US" dirty="0" err="1" smtClean="0"/>
              <a:t>int</a:t>
            </a:r>
            <a:r>
              <a:rPr lang="en-US" dirty="0" smtClean="0"/>
              <a:t> index), </a:t>
            </a:r>
            <a:r>
              <a:rPr lang="en-US" dirty="0" err="1" smtClean="0"/>
              <a:t>indexOf</a:t>
            </a:r>
            <a:r>
              <a:rPr lang="en-US" dirty="0" smtClean="0"/>
              <a:t>(Object o), add(</a:t>
            </a:r>
            <a:r>
              <a:rPr lang="en-US" dirty="0" err="1" smtClean="0"/>
              <a:t>int</a:t>
            </a:r>
            <a:r>
              <a:rPr lang="en-US" dirty="0" smtClean="0"/>
              <a:t> index, Object </a:t>
            </a:r>
            <a:r>
              <a:rPr lang="en-US" dirty="0" err="1" smtClean="0"/>
              <a:t>obj</a:t>
            </a:r>
            <a:r>
              <a:rPr lang="en-US" dirty="0" smtClean="0"/>
              <a:t>), and so on. </a:t>
            </a:r>
          </a:p>
          <a:p>
            <a:pPr algn="just" eaLnBrk="1" hangingPunct="1">
              <a:lnSpc>
                <a:spcPct val="90000"/>
              </a:lnSpc>
            </a:pPr>
            <a:r>
              <a:rPr lang="en-US" b="1" dirty="0" smtClean="0"/>
              <a:t>Queue Interface</a:t>
            </a:r>
          </a:p>
          <a:p>
            <a:pPr algn="just" eaLnBrk="1" hangingPunct="1">
              <a:lnSpc>
                <a:spcPct val="90000"/>
              </a:lnSpc>
            </a:pPr>
            <a:r>
              <a:rPr lang="en-US" dirty="0" smtClean="0"/>
              <a:t>A Queue is designed to hold a list of "to-dos," or things to be processed in some </a:t>
            </a:r>
            <a:r>
              <a:rPr lang="en-US" dirty="0" err="1" smtClean="0"/>
              <a:t>way.Although</a:t>
            </a:r>
            <a:r>
              <a:rPr lang="en-US" dirty="0" smtClean="0"/>
              <a:t> other orders are possible, queues are typically thought of as FIFO (first-in, first-out). Queues support all of the standard Collection methods and they also add methods to add and subtract elements and review queue elements.</a:t>
            </a:r>
          </a:p>
          <a:p>
            <a:pPr algn="just" eaLnBrk="1" hangingPunct="1">
              <a:lnSpc>
                <a:spcPct val="90000"/>
              </a:lnSpc>
            </a:pPr>
            <a:r>
              <a:rPr lang="en-US" b="1" dirty="0" smtClean="0"/>
              <a:t>Map Interface</a:t>
            </a:r>
          </a:p>
          <a:p>
            <a:pPr algn="just" eaLnBrk="1" hangingPunct="1">
              <a:lnSpc>
                <a:spcPct val="90000"/>
              </a:lnSpc>
            </a:pPr>
            <a:r>
              <a:rPr lang="en-US" dirty="0" smtClean="0"/>
              <a:t>A Map cares about unique identifiers. You map a unique key (the ID) to a specific value, where both the key and the value are, of course, objects. You're probably quite familiar with Maps since many languages support data structures that use a key/value or name/value pair. The Map implementations let you do things like search for a value based on the key, ask for a collection of just the values, or ask for a collection of just the keys. Like Sets, Maps rely on the equals() method to determine whether two keys are the same or different.</a:t>
            </a:r>
          </a:p>
          <a:p>
            <a:pPr algn="just" eaLnBrk="1" hangingPunct="1">
              <a:lnSpc>
                <a:spcPct val="90000"/>
              </a:lnSpc>
              <a:spcBef>
                <a:spcPct val="0"/>
              </a:spcBef>
            </a:pPr>
            <a:endParaRPr lang="en-IN" dirty="0" smtClean="0"/>
          </a:p>
        </p:txBody>
      </p:sp>
      <p:sp>
        <p:nvSpPr>
          <p:cNvPr id="737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75E5548-E2AE-43E1-A2FF-538AD52BCD80}" type="slidenum">
              <a:rPr lang="en-US" sz="1200">
                <a:solidFill>
                  <a:schemeClr val="tx1"/>
                </a:solidFill>
                <a:latin typeface="Calibri" pitchFamily="34" charset="0"/>
              </a:rPr>
              <a:pPr algn="r"/>
              <a:t>9</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1075"/>
            <a:ext cx="8229600" cy="554038"/>
          </a:xfrm>
        </p:spPr>
        <p:txBody>
          <a:bodyPr/>
          <a:lstStyle/>
          <a:p>
            <a:r>
              <a:rPr lang="en-US"/>
              <a:t>Click to edit Master title style</a:t>
            </a:r>
          </a:p>
        </p:txBody>
      </p:sp>
      <p:sp>
        <p:nvSpPr>
          <p:cNvPr id="3" name="Content Placeholder 2"/>
          <p:cNvSpPr>
            <a:spLocks noGrp="1"/>
          </p:cNvSpPr>
          <p:nvPr>
            <p:ph idx="1"/>
          </p:nvPr>
        </p:nvSpPr>
        <p:spPr>
          <a:xfrm>
            <a:off x="457200" y="1725613"/>
            <a:ext cx="8229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B961A18-2567-40F7-80A5-A065FE63B8C9}" type="datetimeFigureOut">
              <a:rPr lang="en-US"/>
              <a:pPr>
                <a:defRPr/>
              </a:pPr>
              <a:t>7/22/2017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E3D2D2-7852-47A6-B60C-9FC791496DC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032C062-CDB6-4191-AE97-4BFFF06C9E6E}" type="datetimeFigureOut">
              <a:rPr lang="en-US"/>
              <a:pPr>
                <a:defRPr/>
              </a:pPr>
              <a:t>7/22/2017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C2CEB-9BA1-486C-942E-A9703FBCD8E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13E53FA-EDDC-444B-B405-71004DCB66E1}" type="datetimeFigureOut">
              <a:rPr lang="en-US"/>
              <a:pPr>
                <a:defRPr/>
              </a:pPr>
              <a:t>7/22/2017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102009-78B9-4599-97DE-6A4FB14BF5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3B2C1DE-4576-41DC-AB61-EC80C72C12E0}" type="datetimeFigureOut">
              <a:rPr lang="en-US"/>
              <a:pPr>
                <a:defRPr/>
              </a:pPr>
              <a:t>7/22/2017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F132DC-E10B-4D2D-9684-2C68EAB45E8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9624B2-BD3F-4C6E-8271-65E9E56B7B3C}" type="datetimeFigureOut">
              <a:rPr lang="en-US"/>
              <a:pPr>
                <a:defRPr/>
              </a:pPr>
              <a:t>7/22/2017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A0236A0-2552-4DFC-8E71-F6D9A15C868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8CF716B6-B911-4103-BE2D-BECF7D6701EA}" type="datetimeFigureOut">
              <a:rPr lang="en-US"/>
              <a:pPr>
                <a:defRPr/>
              </a:pPr>
              <a:t>7/22/2017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39A9DB-A906-441D-AAE0-EFC0DF1B2B7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25346BB-4267-4C30-8D52-E50B9B0ACA39}" type="datetimeFigureOut">
              <a:rPr lang="en-US"/>
              <a:pPr>
                <a:defRPr/>
              </a:pPr>
              <a:t>7/22/2017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C68183-8626-4C0C-9914-98CA6AC906F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BA51CD-9FA9-4268-8668-52B78841383E}" type="datetimeFigureOut">
              <a:rPr lang="en-US"/>
              <a:pPr>
                <a:defRPr/>
              </a:pPr>
              <a:t>7/22/2017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D39F88-8E26-4D56-AA1B-1653010E13D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2EB29B-3098-4667-A9E0-9BDF3E02C846}" type="datetimeFigureOut">
              <a:rPr lang="en-US"/>
              <a:pPr>
                <a:defRPr/>
              </a:pPr>
              <a:t>7/22/2017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C42231-9A96-4E81-A524-6C410A109E8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B3C9E42-85AC-4278-841E-2E700F24BBC1}" type="datetimeFigureOut">
              <a:rPr lang="en-US"/>
              <a:pPr>
                <a:defRPr/>
              </a:pPr>
              <a:t>7/22/2017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4F8A2E-A865-45D9-81D0-2396F178957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A23E163-4CCC-44E8-88E7-821A3FD7157D}" type="datetimeFigureOut">
              <a:rPr lang="en-US"/>
              <a:pPr>
                <a:defRPr/>
              </a:pPr>
              <a:t>7/22/2017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CABAF-EA6A-4A70-9BF0-B255358A8A65}"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256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56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81075"/>
            <a:ext cx="2057400" cy="5270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81075"/>
            <a:ext cx="6019800" cy="5270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xmlns="" val="19281346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dirty="0"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extLst>
      <p:ext uri="{BB962C8B-B14F-4D97-AF65-F5344CB8AC3E}">
        <p14:creationId xmlns:p14="http://schemas.microsoft.com/office/powerpoint/2010/main" xmlns="" val="42395191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extLst>
      <p:ext uri="{BB962C8B-B14F-4D97-AF65-F5344CB8AC3E}">
        <p14:creationId xmlns:p14="http://schemas.microsoft.com/office/powerpoint/2010/main" xmlns="" val="7649640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xmlns="" val="262781979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425974751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xmlns="" val="133325238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xmlns="" val="13711280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xmlns="" val="38136493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xmlns="" val="9557409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xmlns="" val="228125954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extLst>
      <p:ext uri="{BB962C8B-B14F-4D97-AF65-F5344CB8AC3E}">
        <p14:creationId xmlns:p14="http://schemas.microsoft.com/office/powerpoint/2010/main" xmlns="" val="1524032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dirty="0"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Case in point">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extLst>
      <p:ext uri="{BB962C8B-B14F-4D97-AF65-F5344CB8AC3E}">
        <p14:creationId xmlns:p14="http://schemas.microsoft.com/office/powerpoint/2010/main" xmlns="" val="49689091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xmlns="" val="886971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xmlns="" val="80237106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xmlns="" val="228327600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xmlns="" val="98968519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xmlns="" val="272378302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xmlns="" val="41748707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extLst>
      <p:ext uri="{BB962C8B-B14F-4D97-AF65-F5344CB8AC3E}">
        <p14:creationId xmlns:p14="http://schemas.microsoft.com/office/powerpoint/2010/main" xmlns="" val="337007653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1199773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xmlns="" val="39113538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dirty="0"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xmlns="" val="29326171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81075"/>
            <a:ext cx="8229600"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userDrawn="1"/>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a:t>
            </a:r>
            <a:endParaRPr lang="en-US" dirty="0"/>
          </a:p>
        </p:txBody>
      </p:sp>
      <p:sp>
        <p:nvSpPr>
          <p:cNvPr id="6" name="Footer Placeholder 4"/>
          <p:cNvSpPr txBox="1">
            <a:spLocks/>
          </p:cNvSpPr>
          <p:nvPr userDrawn="1"/>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4918E5A9-5A24-4862-B10D-D0D98CBE8AC9}"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userDrawn="1"/>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fontAlgn="auto">
                <a:spcBef>
                  <a:spcPts val="0"/>
                </a:spcBef>
                <a:spcAft>
                  <a:spcPts val="0"/>
                </a:spcAft>
                <a:defRPr/>
              </a:pPr>
              <a:endParaRPr lang="en-IN" sz="1800">
                <a:solidFill>
                  <a:schemeClr val="tx1"/>
                </a:solidFill>
                <a:latin typeface="+mn-lt"/>
                <a:cs typeface="+mn-cs"/>
              </a:endParaRPr>
            </a:p>
          </p:txBody>
        </p:sp>
      </p:gr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801" r:id="rId16"/>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chemeClr val="tx1"/>
          </a:solidFill>
          <a:latin typeface="+mj-lt"/>
          <a:ea typeface="+mn-ea"/>
          <a:cs typeface="Arial"/>
        </a:defRPr>
      </a:lvl1pPr>
      <a:lvl2pPr algn="l" defTabSz="457200" rtl="0" eaLnBrk="0" fontAlgn="base" hangingPunct="0">
        <a:spcBef>
          <a:spcPct val="0"/>
        </a:spcBef>
        <a:spcAft>
          <a:spcPct val="0"/>
        </a:spcAft>
        <a:defRPr sz="3000" b="1">
          <a:solidFill>
            <a:schemeClr val="tx1"/>
          </a:solidFill>
          <a:latin typeface="Arial" charset="0"/>
          <a:cs typeface="Arial" charset="0"/>
        </a:defRPr>
      </a:lvl2pPr>
      <a:lvl3pPr algn="l" defTabSz="457200" rtl="0" eaLnBrk="0" fontAlgn="base" hangingPunct="0">
        <a:spcBef>
          <a:spcPct val="0"/>
        </a:spcBef>
        <a:spcAft>
          <a:spcPct val="0"/>
        </a:spcAft>
        <a:defRPr sz="3000" b="1">
          <a:solidFill>
            <a:schemeClr val="tx1"/>
          </a:solidFill>
          <a:latin typeface="Arial" charset="0"/>
          <a:cs typeface="Arial" charset="0"/>
        </a:defRPr>
      </a:lvl3pPr>
      <a:lvl4pPr algn="l" defTabSz="457200" rtl="0" eaLnBrk="0" fontAlgn="base" hangingPunct="0">
        <a:spcBef>
          <a:spcPct val="0"/>
        </a:spcBef>
        <a:spcAft>
          <a:spcPct val="0"/>
        </a:spcAft>
        <a:defRPr sz="3000" b="1">
          <a:solidFill>
            <a:schemeClr val="tx1"/>
          </a:solidFill>
          <a:latin typeface="Arial" charset="0"/>
          <a:cs typeface="Arial" charset="0"/>
        </a:defRPr>
      </a:lvl4pPr>
      <a:lvl5pPr algn="l" defTabSz="457200" rtl="0" eaLnBrk="0" fontAlgn="base" hangingPunct="0">
        <a:spcBef>
          <a:spcPct val="0"/>
        </a:spcBef>
        <a:spcAft>
          <a:spcPct val="0"/>
        </a:spcAft>
        <a:defRPr sz="3000" b="1">
          <a:solidFill>
            <a:schemeClr val="tx1"/>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5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E98EBA0-E067-459F-972F-C5D85F3DEA15}" type="datetimeFigureOut">
              <a:rPr lang="en-US"/>
              <a:pPr>
                <a:defRPr/>
              </a:pPr>
              <a:t>7/22/2017</a:t>
            </a:fld>
            <a:endParaRPr lang="en-US"/>
          </a:p>
        </p:txBody>
      </p:sp>
      <p:sp>
        <p:nvSpPr>
          <p:cNvPr id="405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05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DA41DE3-3C56-4025-BA6D-85A0E94459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3D89868-2BE6-464B-AC7A-F41CF9DE1614}"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3076"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defTabSz="914400">
                <a:defRPr/>
              </a:pPr>
              <a:endParaRPr lang="en-IN" sz="1800">
                <a:solidFill>
                  <a:schemeClr val="tx1"/>
                </a:solidFill>
                <a:cs typeface="+mn-cs"/>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defTabSz="914400">
                <a:defRPr/>
              </a:pPr>
              <a:endParaRPr lang="en-IN" sz="1800">
                <a:solidFill>
                  <a:schemeClr val="tx1"/>
                </a:solidFill>
                <a:cs typeface="+mn-cs"/>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defTabSz="914400">
                <a:defRPr/>
              </a:pPr>
              <a:endParaRPr lang="en-IN" sz="1800">
                <a:solidFill>
                  <a:schemeClr val="tx1"/>
                </a:solidFill>
                <a:cs typeface="+mn-cs"/>
              </a:endParaRPr>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defTabSz="914400">
                <a:defRPr/>
              </a:pPr>
              <a:endParaRPr lang="en-IN" sz="1800">
                <a:solidFill>
                  <a:schemeClr val="tx1"/>
                </a:solidFill>
                <a:cs typeface="+mn-cs"/>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defTabSz="914400">
                <a:defRPr/>
              </a:pPr>
              <a:endParaRPr lang="en-IN" sz="1800">
                <a:solidFill>
                  <a:schemeClr val="tx1"/>
                </a:solidFill>
                <a:cs typeface="+mn-cs"/>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defTabSz="914400">
                <a:defRPr/>
              </a:pPr>
              <a:endParaRPr lang="en-IN" sz="1800">
                <a:solidFill>
                  <a:schemeClr val="tx1"/>
                </a:solidFill>
                <a:cs typeface="+mn-cs"/>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defTabSz="914400">
                <a:defRPr/>
              </a:pPr>
              <a:endParaRPr lang="en-IN" sz="1800">
                <a:solidFill>
                  <a:schemeClr val="tx1"/>
                </a:solidFill>
                <a:cs typeface="+mn-cs"/>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defTabSz="914400">
                <a:defRPr/>
              </a:pPr>
              <a:endParaRPr lang="en-IN" sz="1800">
                <a:solidFill>
                  <a:schemeClr val="tx1"/>
                </a:solidFill>
                <a:cs typeface="+mn-cs"/>
              </a:endParaRPr>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defTabSz="914400">
                <a:defRPr/>
              </a:pPr>
              <a:endParaRPr lang="en-IN" sz="1800">
                <a:solidFill>
                  <a:schemeClr val="tx1"/>
                </a:solidFill>
                <a:cs typeface="+mn-cs"/>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defTabSz="914400">
                <a:defRPr/>
              </a:pPr>
              <a:endParaRPr lang="en-IN" sz="1800">
                <a:solidFill>
                  <a:schemeClr val="tx1"/>
                </a:solidFill>
                <a:cs typeface="+mn-cs"/>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defTabSz="914400">
                <a:defRPr/>
              </a:pPr>
              <a:endParaRPr lang="en-IN" sz="1800">
                <a:solidFill>
                  <a:schemeClr val="tx1"/>
                </a:solidFill>
                <a:cs typeface="+mn-cs"/>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defTabSz="914400">
                <a:defRPr/>
              </a:pPr>
              <a:endParaRPr lang="en-IN" sz="1800">
                <a:solidFill>
                  <a:schemeClr val="tx1"/>
                </a:solidFill>
                <a:cs typeface="+mn-cs"/>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defTabSz="914400">
                <a:defRPr/>
              </a:pPr>
              <a:endParaRPr lang="en-IN" sz="1800">
                <a:solidFill>
                  <a:schemeClr val="tx1"/>
                </a:solidFill>
                <a:cs typeface="+mn-cs"/>
              </a:endParaRPr>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defTabSz="914400">
                <a:defRPr/>
              </a:pPr>
              <a:endParaRPr lang="en-IN" sz="1800">
                <a:solidFill>
                  <a:schemeClr val="tx1"/>
                </a:solidFill>
                <a:cs typeface="+mn-cs"/>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defTabSz="914400">
                <a:defRPr/>
              </a:pPr>
              <a:endParaRPr lang="en-IN" sz="1800">
                <a:solidFill>
                  <a:schemeClr val="tx1"/>
                </a:solidFill>
                <a:cs typeface="+mn-cs"/>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defTabSz="914400">
                <a:defRPr/>
              </a:pPr>
              <a:endParaRPr lang="en-IN" sz="1800">
                <a:solidFill>
                  <a:schemeClr val="tx1"/>
                </a:solidFill>
                <a:cs typeface="+mn-cs"/>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defTabSz="914400">
                <a:defRPr/>
              </a:pPr>
              <a:endParaRPr lang="en-IN" sz="1800">
                <a:solidFill>
                  <a:schemeClr val="tx1"/>
                </a:solidFill>
                <a:cs typeface="+mn-cs"/>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defTabSz="914400">
                <a:defRPr/>
              </a:pPr>
              <a:endParaRPr lang="en-IN" sz="1800">
                <a:solidFill>
                  <a:schemeClr val="tx1"/>
                </a:solidFill>
                <a:cs typeface="+mn-cs"/>
              </a:endParaRPr>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defTabSz="914400">
                <a:defRPr/>
              </a:pPr>
              <a:endParaRPr lang="en-IN" sz="1800">
                <a:solidFill>
                  <a:schemeClr val="tx1"/>
                </a:solidFill>
                <a:cs typeface="+mn-cs"/>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defTabSz="914400">
                <a:defRPr/>
              </a:pPr>
              <a:endParaRPr lang="en-IN" sz="1800">
                <a:solidFill>
                  <a:schemeClr val="tx1"/>
                </a:solidFill>
                <a:cs typeface="+mn-cs"/>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defTabSz="914400">
                <a:defRPr/>
              </a:pPr>
              <a:endParaRPr lang="en-IN" sz="1800">
                <a:solidFill>
                  <a:schemeClr val="tx1"/>
                </a:solidFill>
                <a:cs typeface="+mn-cs"/>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defTabSz="914400">
                <a:defRPr/>
              </a:pPr>
              <a:endParaRPr lang="en-IN" sz="1800">
                <a:solidFill>
                  <a:schemeClr val="tx1"/>
                </a:solidFill>
                <a:cs typeface="+mn-cs"/>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defTabSz="914400">
                <a:defRPr/>
              </a:pPr>
              <a:endParaRPr lang="en-IN" sz="1800">
                <a:solidFill>
                  <a:schemeClr val="tx1"/>
                </a:solidFill>
                <a:cs typeface="+mn-cs"/>
              </a:endParaRPr>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defTabSz="914400">
                <a:defRPr/>
              </a:pPr>
              <a:endParaRPr lang="en-IN" sz="1800">
                <a:solidFill>
                  <a:schemeClr val="tx1"/>
                </a:solidFill>
                <a:cs typeface="+mn-cs"/>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defTabSz="914400">
                <a:defRPr/>
              </a:pPr>
              <a:endParaRPr lang="en-IN" sz="1800">
                <a:solidFill>
                  <a:schemeClr val="tx1"/>
                </a:solidFill>
                <a:cs typeface="+mn-cs"/>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defTabSz="914400">
                <a:defRPr/>
              </a:pPr>
              <a:endParaRPr lang="en-IN" sz="1800">
                <a:solidFill>
                  <a:schemeClr val="tx1"/>
                </a:solidFill>
                <a:cs typeface="+mn-cs"/>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defTabSz="914400">
                <a:defRPr/>
              </a:pPr>
              <a:endParaRPr lang="en-IN" sz="1800">
                <a:solidFill>
                  <a:schemeClr val="tx1"/>
                </a:solidFill>
                <a:cs typeface="+mn-cs"/>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defTabSz="914400">
                <a:defRPr/>
              </a:pPr>
              <a:endParaRPr lang="en-IN" sz="1800">
                <a:solidFill>
                  <a:schemeClr val="tx1"/>
                </a:solidFill>
                <a:cs typeface="+mn-cs"/>
              </a:endParaRPr>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defTabSz="914400">
                <a:defRPr/>
              </a:pPr>
              <a:endParaRPr lang="en-IN" sz="1800">
                <a:solidFill>
                  <a:schemeClr val="tx1"/>
                </a:solidFill>
                <a:cs typeface="+mn-cs"/>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defTabSz="914400">
                <a:defRPr/>
              </a:pPr>
              <a:endParaRPr lang="en-IN" sz="1800">
                <a:solidFill>
                  <a:schemeClr val="tx1"/>
                </a:solidFill>
                <a:cs typeface="+mn-cs"/>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defTabSz="914400">
                <a:defRPr/>
              </a:pPr>
              <a:endParaRPr lang="en-IN" sz="1800">
                <a:solidFill>
                  <a:schemeClr val="tx1"/>
                </a:solidFill>
                <a:cs typeface="+mn-cs"/>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defTabSz="914400">
                <a:defRPr/>
              </a:pPr>
              <a:endParaRPr lang="en-IN" sz="1800">
                <a:solidFill>
                  <a:schemeClr val="tx1"/>
                </a:solidFill>
                <a:cs typeface="+mn-cs"/>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defTabSz="914400">
                <a:defRPr/>
              </a:pPr>
              <a:endParaRPr lang="en-IN" sz="1800">
                <a:solidFill>
                  <a:schemeClr val="tx1"/>
                </a:solidFill>
                <a:cs typeface="+mn-cs"/>
              </a:endParaRPr>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defTabSz="914400">
                <a:defRPr/>
              </a:pPr>
              <a:endParaRPr lang="en-IN" sz="1800">
                <a:solidFill>
                  <a:schemeClr val="tx1"/>
                </a:solidFill>
                <a:cs typeface="+mn-cs"/>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defTabSz="914400">
                <a:defRPr/>
              </a:pPr>
              <a:endParaRPr lang="en-IN" sz="1800">
                <a:solidFill>
                  <a:schemeClr val="tx1"/>
                </a:solidFill>
                <a:cs typeface="+mn-cs"/>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defTabSz="914400">
                <a:defRPr/>
              </a:pPr>
              <a:endParaRPr lang="en-IN" sz="1800">
                <a:solidFill>
                  <a:schemeClr val="tx1"/>
                </a:solidFill>
                <a:cs typeface="+mn-cs"/>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defTabSz="914400">
                <a:defRPr/>
              </a:pPr>
              <a:endParaRPr lang="en-IN" sz="1800">
                <a:solidFill>
                  <a:schemeClr val="tx1"/>
                </a:solidFill>
                <a:cs typeface="+mn-cs"/>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defTabSz="914400">
                <a:defRPr/>
              </a:pPr>
              <a:endParaRPr lang="en-IN" sz="1800">
                <a:solidFill>
                  <a:schemeClr val="tx1"/>
                </a:solidFill>
                <a:cs typeface="+mn-cs"/>
              </a:endParaRPr>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defTabSz="914400">
                <a:defRPr/>
              </a:pPr>
              <a:endParaRPr lang="en-IN" sz="1800">
                <a:solidFill>
                  <a:schemeClr val="tx1"/>
                </a:solidFill>
                <a:cs typeface="+mn-cs"/>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defTabSz="914400">
                <a:defRPr/>
              </a:pPr>
              <a:endParaRPr lang="en-IN" sz="1800">
                <a:solidFill>
                  <a:schemeClr val="tx1"/>
                </a:solidFill>
                <a:cs typeface="+mn-cs"/>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defTabSz="914400">
                <a:defRPr/>
              </a:pPr>
              <a:endParaRPr lang="en-IN" sz="1800">
                <a:solidFill>
                  <a:schemeClr val="tx1"/>
                </a:solidFill>
                <a:cs typeface="+mn-cs"/>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defTabSz="914400">
                <a:defRPr/>
              </a:pPr>
              <a:endParaRPr lang="en-IN" sz="1800">
                <a:solidFill>
                  <a:schemeClr val="tx1"/>
                </a:solidFill>
                <a:cs typeface="+mn-cs"/>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defTabSz="914400">
                <a:defRPr/>
              </a:pPr>
              <a:endParaRPr lang="en-IN" sz="1800">
                <a:solidFill>
                  <a:schemeClr val="tx1"/>
                </a:solidFill>
                <a:cs typeface="+mn-cs"/>
              </a:endParaRPr>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defTabSz="914400">
                <a:defRPr/>
              </a:pPr>
              <a:endParaRPr lang="en-IN" sz="1800">
                <a:solidFill>
                  <a:schemeClr val="tx1"/>
                </a:solidFill>
                <a:cs typeface="+mn-cs"/>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defTabSz="914400">
                <a:defRPr/>
              </a:pPr>
              <a:endParaRPr lang="en-IN" sz="1800">
                <a:solidFill>
                  <a:schemeClr val="tx1"/>
                </a:solidFill>
                <a:cs typeface="+mn-cs"/>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defTabSz="914400">
                <a:defRPr/>
              </a:pPr>
              <a:endParaRPr lang="en-IN" sz="1800">
                <a:solidFill>
                  <a:schemeClr val="tx1"/>
                </a:solidFill>
                <a:cs typeface="+mn-cs"/>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defTabSz="914400">
                <a:defRPr/>
              </a:pPr>
              <a:endParaRPr lang="en-IN" sz="1800">
                <a:solidFill>
                  <a:schemeClr val="tx1"/>
                </a:solidFill>
                <a:cs typeface="+mn-cs"/>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defTabSz="914400">
                <a:defRPr/>
              </a:pPr>
              <a:endParaRPr lang="en-IN" sz="1800">
                <a:solidFill>
                  <a:schemeClr val="tx1"/>
                </a:solidFill>
                <a:cs typeface="+mn-cs"/>
              </a:endParaRPr>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defTabSz="914400">
                <a:defRPr/>
              </a:pPr>
              <a:endParaRPr lang="en-IN" sz="1800">
                <a:solidFill>
                  <a:schemeClr val="tx1"/>
                </a:solidFill>
                <a:cs typeface="+mn-cs"/>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defTabSz="914400">
                <a:defRPr/>
              </a:pPr>
              <a:endParaRPr lang="en-IN" sz="1800">
                <a:solidFill>
                  <a:schemeClr val="tx1"/>
                </a:solidFill>
                <a:cs typeface="+mn-cs"/>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defTabSz="914400">
                <a:defRPr/>
              </a:pPr>
              <a:endParaRPr lang="en-IN" sz="1800">
                <a:solidFill>
                  <a:schemeClr val="tx1"/>
                </a:solidFill>
                <a:cs typeface="+mn-cs"/>
              </a:endParaRPr>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defTabSz="914400">
                <a:defRPr/>
              </a:pPr>
              <a:endParaRPr lang="en-IN" sz="1800">
                <a:solidFill>
                  <a:schemeClr val="tx1"/>
                </a:solidFill>
                <a:cs typeface="+mn-cs"/>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defTabSz="914400">
                <a:defRPr/>
              </a:pPr>
              <a:endParaRPr lang="en-IN" sz="1800">
                <a:solidFill>
                  <a:schemeClr val="tx1"/>
                </a:solidFill>
                <a:cs typeface="+mn-cs"/>
              </a:endParaRPr>
            </a:p>
          </p:txBody>
        </p:sp>
      </p:grpSp>
      <p:pic>
        <p:nvPicPr>
          <p:cNvPr id="3077" name="Picture 59" descr="Slides Master - 51.jpg"/>
          <p:cNvPicPr>
            <a:picLocks noChangeAspect="1"/>
          </p:cNvPicPr>
          <p:nvPr/>
        </p:nvPicPr>
        <p:blipFill>
          <a:blip r:embed="rId13"/>
          <a:srcRect/>
          <a:stretch>
            <a:fillRect/>
          </a:stretch>
        </p:blipFill>
        <p:spPr bwMode="auto">
          <a:xfrm>
            <a:off x="304800" y="1665288"/>
            <a:ext cx="1871663" cy="2084387"/>
          </a:xfrm>
          <a:prstGeom prst="rect">
            <a:avLst/>
          </a:prstGeom>
          <a:noFill/>
          <a:ln w="9525">
            <a:noFill/>
            <a:miter lim="800000"/>
            <a:headEnd/>
            <a:tailEnd/>
          </a:ln>
        </p:spPr>
      </p:pic>
      <p:cxnSp>
        <p:nvCxnSpPr>
          <p:cNvPr id="61" name="Straight Connector 60"/>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IN" sz="1800"/>
          </a:p>
        </p:txBody>
      </p:sp>
      <p:pic>
        <p:nvPicPr>
          <p:cNvPr id="3080" name="Picture 62" descr="WIPRO PPT Design.jpg"/>
          <p:cNvPicPr>
            <a:picLocks noChangeAspect="1"/>
          </p:cNvPicPr>
          <p:nvPr/>
        </p:nvPicPr>
        <p:blipFill>
          <a:blip r:embed="rId14"/>
          <a:srcRect/>
          <a:stretch>
            <a:fillRect/>
          </a:stretch>
        </p:blipFill>
        <p:spPr bwMode="auto">
          <a:xfrm>
            <a:off x="4763" y="4470400"/>
            <a:ext cx="9134475" cy="2171700"/>
          </a:xfrm>
          <a:prstGeom prst="rect">
            <a:avLst/>
          </a:prstGeom>
          <a:noFill/>
          <a:ln w="9525">
            <a:noFill/>
            <a:miter lim="800000"/>
            <a:headEnd/>
            <a:tailEnd/>
          </a:ln>
        </p:spPr>
      </p:pic>
      <p:sp>
        <p:nvSpPr>
          <p:cNvPr id="3081"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3082"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3000" b="1">
          <a:solidFill>
            <a:schemeClr val="tx1"/>
          </a:solidFill>
          <a:latin typeface="+mj-lt"/>
          <a:ea typeface="+mj-ea"/>
          <a:cs typeface="+mj-cs"/>
        </a:defRPr>
      </a:lvl1pPr>
      <a:lvl2pPr algn="l" defTabSz="457200" rtl="0" eaLnBrk="0" fontAlgn="base" hangingPunct="0">
        <a:spcBef>
          <a:spcPct val="0"/>
        </a:spcBef>
        <a:spcAft>
          <a:spcPct val="0"/>
        </a:spcAft>
        <a:defRPr sz="3000" b="1">
          <a:solidFill>
            <a:schemeClr val="tx1"/>
          </a:solidFill>
          <a:latin typeface="Arial" charset="0"/>
          <a:cs typeface="Arial" charset="0"/>
        </a:defRPr>
      </a:lvl2pPr>
      <a:lvl3pPr algn="l" defTabSz="457200" rtl="0" eaLnBrk="0" fontAlgn="base" hangingPunct="0">
        <a:spcBef>
          <a:spcPct val="0"/>
        </a:spcBef>
        <a:spcAft>
          <a:spcPct val="0"/>
        </a:spcAft>
        <a:defRPr sz="3000" b="1">
          <a:solidFill>
            <a:schemeClr val="tx1"/>
          </a:solidFill>
          <a:latin typeface="Arial" charset="0"/>
          <a:cs typeface="Arial" charset="0"/>
        </a:defRPr>
      </a:lvl3pPr>
      <a:lvl4pPr algn="l" defTabSz="457200" rtl="0" eaLnBrk="0" fontAlgn="base" hangingPunct="0">
        <a:spcBef>
          <a:spcPct val="0"/>
        </a:spcBef>
        <a:spcAft>
          <a:spcPct val="0"/>
        </a:spcAft>
        <a:defRPr sz="3000" b="1">
          <a:solidFill>
            <a:schemeClr val="tx1"/>
          </a:solidFill>
          <a:latin typeface="Arial" charset="0"/>
          <a:cs typeface="Arial" charset="0"/>
        </a:defRPr>
      </a:lvl4pPr>
      <a:lvl5pPr algn="l" defTabSz="457200" rtl="0" eaLnBrk="0" fontAlgn="base" hangingPunct="0">
        <a:spcBef>
          <a:spcPct val="0"/>
        </a:spcBef>
        <a:spcAft>
          <a:spcPct val="0"/>
        </a:spcAft>
        <a:defRPr sz="3000" b="1">
          <a:solidFill>
            <a:schemeClr val="tx1"/>
          </a:solidFill>
          <a:latin typeface="Arial" charset="0"/>
          <a:cs typeface="Arial" charset="0"/>
        </a:defRPr>
      </a:lvl5pPr>
      <a:lvl6pPr marL="457200" algn="l" defTabSz="457200" rtl="0" fontAlgn="base">
        <a:spcBef>
          <a:spcPct val="0"/>
        </a:spcBef>
        <a:spcAft>
          <a:spcPct val="0"/>
        </a:spcAft>
        <a:defRPr sz="3000" b="1">
          <a:solidFill>
            <a:schemeClr val="tx1"/>
          </a:solidFill>
          <a:latin typeface="Arial" charset="0"/>
          <a:cs typeface="Arial" charset="0"/>
        </a:defRPr>
      </a:lvl6pPr>
      <a:lvl7pPr marL="914400" algn="l" defTabSz="457200" rtl="0" fontAlgn="base">
        <a:spcBef>
          <a:spcPct val="0"/>
        </a:spcBef>
        <a:spcAft>
          <a:spcPct val="0"/>
        </a:spcAft>
        <a:defRPr sz="3000" b="1">
          <a:solidFill>
            <a:schemeClr val="tx1"/>
          </a:solidFill>
          <a:latin typeface="Arial" charset="0"/>
          <a:cs typeface="Arial" charset="0"/>
        </a:defRPr>
      </a:lvl7pPr>
      <a:lvl8pPr marL="1371600" algn="l" defTabSz="457200" rtl="0" fontAlgn="base">
        <a:spcBef>
          <a:spcPct val="0"/>
        </a:spcBef>
        <a:spcAft>
          <a:spcPct val="0"/>
        </a:spcAft>
        <a:defRPr sz="3000" b="1">
          <a:solidFill>
            <a:schemeClr val="tx1"/>
          </a:solidFill>
          <a:latin typeface="Arial" charset="0"/>
          <a:cs typeface="Arial" charset="0"/>
        </a:defRPr>
      </a:lvl8pPr>
      <a:lvl9pPr marL="1828800" algn="l" defTabSz="457200" rtl="0" fontAlgn="base">
        <a:spcBef>
          <a:spcPct val="0"/>
        </a:spcBef>
        <a:spcAft>
          <a:spcPct val="0"/>
        </a:spcAft>
        <a:defRPr sz="3000" b="1">
          <a:solidFill>
            <a:schemeClr val="tx1"/>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a:solidFill>
            <a:schemeClr val="tx1"/>
          </a:solidFill>
          <a:latin typeface="+mn-lt"/>
          <a:cs typeface="+mn-cs"/>
        </a:defRPr>
      </a:lvl2pPr>
      <a:lvl3pPr marL="1143000" indent="-228600" algn="l" defTabSz="457200" rtl="0" eaLnBrk="0" fontAlgn="base" hangingPunct="0">
        <a:spcBef>
          <a:spcPct val="20000"/>
        </a:spcBef>
        <a:spcAft>
          <a:spcPct val="0"/>
        </a:spcAft>
        <a:buFont typeface="Arial" charset="0"/>
        <a:buChar char="•"/>
        <a:defRPr sz="1600">
          <a:solidFill>
            <a:schemeClr val="tx1"/>
          </a:solidFill>
          <a:latin typeface="+mn-lt"/>
          <a:cs typeface="+mn-cs"/>
        </a:defRPr>
      </a:lvl3pPr>
      <a:lvl4pPr marL="1600200" indent="-228600" algn="l" defTabSz="457200" rtl="0" eaLnBrk="0" fontAlgn="base" hangingPunct="0">
        <a:spcBef>
          <a:spcPct val="20000"/>
        </a:spcBef>
        <a:spcAft>
          <a:spcPct val="0"/>
        </a:spcAft>
        <a:buFont typeface="Arial" charset="0"/>
        <a:buChar char="–"/>
        <a:defRPr sz="1400">
          <a:solidFill>
            <a:schemeClr val="tx1"/>
          </a:solidFill>
          <a:latin typeface="+mn-lt"/>
          <a:cs typeface="+mn-cs"/>
        </a:defRPr>
      </a:lvl4pPr>
      <a:lvl5pPr marL="2057400" indent="-228600" algn="l" defTabSz="457200" rtl="0" eaLnBrk="0" fontAlgn="base" hangingPunct="0">
        <a:spcBef>
          <a:spcPct val="20000"/>
        </a:spcBef>
        <a:spcAft>
          <a:spcPct val="0"/>
        </a:spcAft>
        <a:buFont typeface="Arial" charset="0"/>
        <a:buChar char="»"/>
        <a:defRPr sz="1200">
          <a:solidFill>
            <a:schemeClr val="tx1"/>
          </a:solidFill>
          <a:latin typeface="+mn-lt"/>
          <a:cs typeface="+mn-cs"/>
        </a:defRPr>
      </a:lvl5pPr>
      <a:lvl6pPr marL="2514600" indent="-228600" algn="l" defTabSz="457200" rtl="0" fontAlgn="base">
        <a:spcBef>
          <a:spcPct val="20000"/>
        </a:spcBef>
        <a:spcAft>
          <a:spcPct val="0"/>
        </a:spcAft>
        <a:buFont typeface="Arial" charset="0"/>
        <a:buChar char="»"/>
        <a:defRPr sz="1200">
          <a:solidFill>
            <a:schemeClr val="tx1"/>
          </a:solidFill>
          <a:latin typeface="+mn-lt"/>
          <a:cs typeface="+mn-cs"/>
        </a:defRPr>
      </a:lvl6pPr>
      <a:lvl7pPr marL="2971800" indent="-228600" algn="l" defTabSz="457200" rtl="0" fontAlgn="base">
        <a:spcBef>
          <a:spcPct val="20000"/>
        </a:spcBef>
        <a:spcAft>
          <a:spcPct val="0"/>
        </a:spcAft>
        <a:buFont typeface="Arial" charset="0"/>
        <a:buChar char="»"/>
        <a:defRPr sz="1200">
          <a:solidFill>
            <a:schemeClr val="tx1"/>
          </a:solidFill>
          <a:latin typeface="+mn-lt"/>
          <a:cs typeface="+mn-cs"/>
        </a:defRPr>
      </a:lvl7pPr>
      <a:lvl8pPr marL="3429000" indent="-228600" algn="l" defTabSz="457200" rtl="0" fontAlgn="base">
        <a:spcBef>
          <a:spcPct val="20000"/>
        </a:spcBef>
        <a:spcAft>
          <a:spcPct val="0"/>
        </a:spcAft>
        <a:buFont typeface="Arial" charset="0"/>
        <a:buChar char="»"/>
        <a:defRPr sz="1200">
          <a:solidFill>
            <a:schemeClr val="tx1"/>
          </a:solidFill>
          <a:latin typeface="+mn-lt"/>
          <a:cs typeface="+mn-cs"/>
        </a:defRPr>
      </a:lvl8pPr>
      <a:lvl9pPr marL="3886200" indent="-228600" algn="l" defTabSz="457200" rtl="0" fontAlgn="base">
        <a:spcBef>
          <a:spcPct val="20000"/>
        </a:spcBef>
        <a:spcAft>
          <a:spcPct val="0"/>
        </a:spcAft>
        <a:buFont typeface="Arial"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8052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smtClean="0"/>
              <a:t>Click to edit Master title style</a:t>
            </a:r>
            <a:endParaRPr lang="en-US" dirty="0"/>
          </a:p>
        </p:txBody>
      </p:sp>
      <p:sp>
        <p:nvSpPr>
          <p:cNvPr id="3" name="Text Placeholder 2"/>
          <p:cNvSpPr>
            <a:spLocks noGrp="1"/>
          </p:cNvSpPr>
          <p:nvPr>
            <p:ph type="body" idx="1"/>
          </p:nvPr>
        </p:nvSpPr>
        <p:spPr>
          <a:xfrm>
            <a:off x="457200" y="1725877"/>
            <a:ext cx="8229600" cy="4525963"/>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userDrawn="1"/>
        </p:nvSpPr>
        <p:spPr>
          <a:xfrm>
            <a:off x="3124200" y="6673207"/>
            <a:ext cx="28956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 2012 WIPRO LTD | WWW.WIPRO.COM</a:t>
            </a:r>
            <a:endParaRPr lang="en-US" dirty="0"/>
          </a:p>
        </p:txBody>
      </p:sp>
      <p:sp>
        <p:nvSpPr>
          <p:cNvPr id="6" name="Footer Placeholder 4"/>
          <p:cNvSpPr txBox="1">
            <a:spLocks/>
          </p:cNvSpPr>
          <p:nvPr userDrawn="1"/>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userDrawn="1"/>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275875887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java.sun.com/developer/onlineTraining/collections/Collection.html" TargetMode="External"/><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7"/>
          <p:cNvSpPr>
            <a:spLocks noGrp="1"/>
          </p:cNvSpPr>
          <p:nvPr>
            <p:ph type="ctrTitle"/>
          </p:nvPr>
        </p:nvSpPr>
        <p:spPr>
          <a:xfrm>
            <a:off x="4720237" y="1808260"/>
            <a:ext cx="4199475" cy="1021203"/>
          </a:xfrm>
        </p:spPr>
        <p:txBody>
          <a:bodyPr anchor="ctr"/>
          <a:lstStyle/>
          <a:p>
            <a:pPr algn="r" eaLnBrk="1" hangingPunct="1"/>
            <a:r>
              <a:rPr lang="en-US" sz="3400" dirty="0" smtClean="0">
                <a:solidFill>
                  <a:schemeClr val="tx1"/>
                </a:solidFill>
              </a:rPr>
              <a:t>Java Programming</a:t>
            </a:r>
          </a:p>
        </p:txBody>
      </p:sp>
      <p:sp>
        <p:nvSpPr>
          <p:cNvPr id="6147" name="Subtitle 8"/>
          <p:cNvSpPr>
            <a:spLocks noGrp="1"/>
          </p:cNvSpPr>
          <p:nvPr>
            <p:ph type="subTitle" idx="1"/>
          </p:nvPr>
        </p:nvSpPr>
        <p:spPr>
          <a:xfrm>
            <a:off x="4651227" y="2870085"/>
            <a:ext cx="4142266" cy="338554"/>
          </a:xfrm>
        </p:spPr>
        <p:txBody>
          <a:bodyPr/>
          <a:lstStyle/>
          <a:p>
            <a:pPr marL="0" indent="0" algn="r" eaLnBrk="1" hangingPunct="1">
              <a:buFont typeface="Arial" charset="0"/>
              <a:buNone/>
            </a:pPr>
            <a:r>
              <a:rPr lang="en-US" sz="1600" dirty="0" smtClean="0">
                <a:solidFill>
                  <a:schemeClr val="tx1"/>
                </a:solidFill>
              </a:rPr>
              <a:t>Collection Framework</a:t>
            </a:r>
          </a:p>
        </p:txBody>
      </p:sp>
      <p:sp>
        <p:nvSpPr>
          <p:cNvPr id="6148" name="Text Placeholder 9"/>
          <p:cNvSpPr>
            <a:spLocks noGrp="1"/>
          </p:cNvSpPr>
          <p:nvPr>
            <p:ph type="body" sz="quarter" idx="10"/>
          </p:nvPr>
        </p:nvSpPr>
        <p:spPr>
          <a:xfrm>
            <a:off x="4687798" y="3301085"/>
            <a:ext cx="4148138" cy="347889"/>
          </a:xfrm>
        </p:spPr>
        <p:txBody>
          <a:bodyPr/>
          <a:lstStyle/>
          <a:p>
            <a:pPr algn="r" eaLnBrk="1" hangingPunct="1">
              <a:buFont typeface="Arial" charset="0"/>
              <a:buNone/>
            </a:pPr>
            <a:r>
              <a:rPr lang="en-US" sz="1600" dirty="0" smtClean="0">
                <a:solidFill>
                  <a:schemeClr val="tx1"/>
                </a:solidFill>
              </a:rPr>
              <a:t>Module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221591" y="158001"/>
            <a:ext cx="8229600" cy="549275"/>
          </a:xfrm>
        </p:spPr>
        <p:txBody>
          <a:bodyPr/>
          <a:lstStyle/>
          <a:p>
            <a:r>
              <a:rPr dirty="0" smtClean="0">
                <a:cs typeface="Arial" charset="0"/>
              </a:rPr>
              <a:t>Illustration of List, Set and Map</a:t>
            </a:r>
          </a:p>
        </p:txBody>
      </p:sp>
      <p:pic>
        <p:nvPicPr>
          <p:cNvPr id="15364" name="Picture 11"/>
          <p:cNvPicPr>
            <a:picLocks noChangeAspect="1" noChangeArrowheads="1"/>
          </p:cNvPicPr>
          <p:nvPr/>
        </p:nvPicPr>
        <p:blipFill>
          <a:blip r:embed="rId3"/>
          <a:srcRect/>
          <a:stretch>
            <a:fillRect/>
          </a:stretch>
        </p:blipFill>
        <p:spPr bwMode="auto">
          <a:xfrm>
            <a:off x="1320800" y="1066800"/>
            <a:ext cx="6503988"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72528" y="196850"/>
            <a:ext cx="8398385" cy="549275"/>
          </a:xfrm>
        </p:spPr>
        <p:txBody>
          <a:bodyPr/>
          <a:lstStyle/>
          <a:p>
            <a:r>
              <a:rPr dirty="0" smtClean="0">
                <a:cs typeface="Arial" charset="0"/>
              </a:rPr>
              <a:t>Collection Implementations</a:t>
            </a:r>
          </a:p>
        </p:txBody>
      </p:sp>
      <p:pic>
        <p:nvPicPr>
          <p:cNvPr id="16387" name="Picture 7"/>
          <p:cNvPicPr>
            <a:picLocks noGrp="1" noChangeAspect="1" noChangeArrowheads="1"/>
          </p:cNvPicPr>
          <p:nvPr>
            <p:ph type="body" idx="1"/>
          </p:nvPr>
        </p:nvPicPr>
        <p:blipFill>
          <a:blip r:embed="rId3"/>
          <a:srcRect/>
          <a:stretch>
            <a:fillRect/>
          </a:stretch>
        </p:blipFill>
        <p:spPr>
          <a:xfrm>
            <a:off x="1290638" y="1728788"/>
            <a:ext cx="6529387" cy="3503612"/>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Placeholder 3"/>
          <p:cNvSpPr>
            <a:spLocks noGrp="1"/>
          </p:cNvSpPr>
          <p:nvPr>
            <p:ph type="body" sz="quarter" idx="4294967295"/>
          </p:nvPr>
        </p:nvSpPr>
        <p:spPr>
          <a:xfrm>
            <a:off x="155275" y="144463"/>
            <a:ext cx="8534700" cy="519112"/>
          </a:xfrm>
        </p:spPr>
        <p:txBody>
          <a:bodyPr wrap="square">
            <a:spAutoFit/>
          </a:bodyPr>
          <a:lstStyle/>
          <a:p>
            <a:pPr eaLnBrk="1" hangingPunct="1">
              <a:spcBef>
                <a:spcPct val="0"/>
              </a:spcBef>
              <a:buFont typeface="Arial" charset="0"/>
              <a:buNone/>
            </a:pPr>
            <a:r>
              <a:rPr lang="en-IN" sz="2800" b="1" dirty="0" smtClean="0">
                <a:cs typeface="Arial" charset="0"/>
              </a:rPr>
              <a:t>Collection interface methods</a:t>
            </a:r>
          </a:p>
        </p:txBody>
      </p:sp>
      <p:pic>
        <p:nvPicPr>
          <p:cNvPr id="18435" name="Picture 7"/>
          <p:cNvPicPr>
            <a:picLocks noGrp="1" noChangeAspect="1" noChangeArrowheads="1"/>
          </p:cNvPicPr>
          <p:nvPr>
            <p:ph type="body" sz="quarter" idx="4294967295"/>
          </p:nvPr>
        </p:nvPicPr>
        <p:blipFill>
          <a:blip r:embed="rId3"/>
          <a:srcRect/>
          <a:stretch>
            <a:fillRect/>
          </a:stretch>
        </p:blipFill>
        <p:spPr>
          <a:xfrm>
            <a:off x="655638" y="1168400"/>
            <a:ext cx="7612062" cy="5111750"/>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58792" y="174625"/>
            <a:ext cx="8326408" cy="549275"/>
          </a:xfrm>
        </p:spPr>
        <p:txBody>
          <a:bodyPr/>
          <a:lstStyle/>
          <a:p>
            <a:r>
              <a:rPr dirty="0" smtClean="0">
                <a:cs typeface="Arial" charset="0"/>
              </a:rPr>
              <a:t>Quiz</a:t>
            </a:r>
          </a:p>
        </p:txBody>
      </p:sp>
      <p:sp>
        <p:nvSpPr>
          <p:cNvPr id="373763" name="Rectangle 3"/>
          <p:cNvSpPr>
            <a:spLocks noGrp="1"/>
          </p:cNvSpPr>
          <p:nvPr>
            <p:ph type="body" idx="1"/>
          </p:nvPr>
        </p:nvSpPr>
        <p:spPr>
          <a:xfrm>
            <a:off x="457200" y="1246188"/>
            <a:ext cx="8229600" cy="5005387"/>
          </a:xfrm>
        </p:spPr>
        <p:txBody>
          <a:bodyPr/>
          <a:lstStyle/>
          <a:p>
            <a:pPr>
              <a:lnSpc>
                <a:spcPct val="90000"/>
              </a:lnSpc>
              <a:buFont typeface="Arial" charset="0"/>
              <a:buNone/>
            </a:pPr>
            <a:r>
              <a:rPr sz="1800" dirty="0" smtClean="0">
                <a:cs typeface="Arial" charset="0"/>
              </a:rPr>
              <a:t>1. Which of the following classes is not implemented from the Collection interface?</a:t>
            </a:r>
          </a:p>
          <a:p>
            <a:pPr>
              <a:lnSpc>
                <a:spcPct val="90000"/>
              </a:lnSpc>
              <a:buFont typeface="Arial" charset="0"/>
              <a:buNone/>
            </a:pPr>
            <a:r>
              <a:rPr sz="1800" dirty="0" smtClean="0">
                <a:cs typeface="Arial" charset="0"/>
              </a:rPr>
              <a:t>a. </a:t>
            </a:r>
            <a:r>
              <a:rPr sz="1800" dirty="0" err="1" smtClean="0">
                <a:cs typeface="Arial" charset="0"/>
              </a:rPr>
              <a:t>TreeSet</a:t>
            </a:r>
            <a:endParaRPr sz="1800" dirty="0" smtClean="0">
              <a:cs typeface="Arial" charset="0"/>
            </a:endParaRPr>
          </a:p>
          <a:p>
            <a:pPr>
              <a:lnSpc>
                <a:spcPct val="90000"/>
              </a:lnSpc>
              <a:buFont typeface="Arial" charset="0"/>
              <a:buNone/>
            </a:pPr>
            <a:r>
              <a:rPr sz="1800" dirty="0" smtClean="0">
                <a:cs typeface="Arial" charset="0"/>
              </a:rPr>
              <a:t>b. </a:t>
            </a:r>
            <a:r>
              <a:rPr sz="1800" dirty="0" err="1" smtClean="0">
                <a:cs typeface="Arial" charset="0"/>
              </a:rPr>
              <a:t>HashTable</a:t>
            </a:r>
            <a:endParaRPr sz="1800" dirty="0" smtClean="0">
              <a:cs typeface="Arial" charset="0"/>
            </a:endParaRPr>
          </a:p>
          <a:p>
            <a:pPr>
              <a:lnSpc>
                <a:spcPct val="90000"/>
              </a:lnSpc>
              <a:buFont typeface="Arial" charset="0"/>
              <a:buNone/>
            </a:pPr>
            <a:r>
              <a:rPr sz="1800" dirty="0" smtClean="0">
                <a:cs typeface="Arial" charset="0"/>
              </a:rPr>
              <a:t>c. Vector</a:t>
            </a:r>
          </a:p>
          <a:p>
            <a:pPr>
              <a:lnSpc>
                <a:spcPct val="90000"/>
              </a:lnSpc>
              <a:buFont typeface="Arial" charset="0"/>
              <a:buNone/>
            </a:pPr>
            <a:r>
              <a:rPr sz="1800" dirty="0" smtClean="0">
                <a:cs typeface="Arial" charset="0"/>
              </a:rPr>
              <a:t>d. Linked List</a:t>
            </a:r>
          </a:p>
          <a:p>
            <a:pPr>
              <a:lnSpc>
                <a:spcPct val="90000"/>
              </a:lnSpc>
              <a:buFont typeface="Arial" charset="0"/>
              <a:buNone/>
            </a:pPr>
            <a:endParaRPr sz="1800" dirty="0" smtClean="0">
              <a:cs typeface="Arial" charset="0"/>
            </a:endParaRPr>
          </a:p>
          <a:p>
            <a:pPr>
              <a:lnSpc>
                <a:spcPct val="90000"/>
              </a:lnSpc>
              <a:buFont typeface="Arial" charset="0"/>
              <a:buNone/>
            </a:pPr>
            <a:r>
              <a:rPr sz="1800" dirty="0" smtClean="0">
                <a:cs typeface="Arial" charset="0"/>
              </a:rPr>
              <a:t>2. Which of the following is a class?</a:t>
            </a:r>
          </a:p>
          <a:p>
            <a:pPr>
              <a:lnSpc>
                <a:spcPct val="90000"/>
              </a:lnSpc>
              <a:buFont typeface="Arial" charset="0"/>
              <a:buNone/>
            </a:pPr>
            <a:r>
              <a:rPr sz="1800" dirty="0" smtClean="0">
                <a:cs typeface="Arial" charset="0"/>
              </a:rPr>
              <a:t>a. Collection</a:t>
            </a:r>
          </a:p>
          <a:p>
            <a:pPr>
              <a:lnSpc>
                <a:spcPct val="90000"/>
              </a:lnSpc>
              <a:buFont typeface="Arial" charset="0"/>
              <a:buNone/>
            </a:pPr>
            <a:r>
              <a:rPr sz="1800" dirty="0" smtClean="0">
                <a:cs typeface="Arial" charset="0"/>
              </a:rPr>
              <a:t>b. Collections  </a:t>
            </a:r>
          </a:p>
          <a:p>
            <a:pPr>
              <a:lnSpc>
                <a:spcPct val="90000"/>
              </a:lnSpc>
              <a:buFont typeface="Arial" charset="0"/>
              <a:buNone/>
            </a:pPr>
            <a:endParaRPr sz="1800" dirty="0" smtClean="0">
              <a:cs typeface="Arial" charset="0"/>
            </a:endParaRPr>
          </a:p>
          <a:p>
            <a:pPr>
              <a:lnSpc>
                <a:spcPct val="90000"/>
              </a:lnSpc>
              <a:buFont typeface="Arial" charset="0"/>
              <a:buNone/>
            </a:pPr>
            <a:r>
              <a:rPr sz="1800" dirty="0" smtClean="0">
                <a:cs typeface="Arial" charset="0"/>
              </a:rPr>
              <a:t>3. Which of the following does not accept duplicate values?</a:t>
            </a:r>
          </a:p>
          <a:p>
            <a:pPr>
              <a:lnSpc>
                <a:spcPct val="90000"/>
              </a:lnSpc>
              <a:buFont typeface="Arial" charset="0"/>
              <a:buNone/>
            </a:pPr>
            <a:r>
              <a:rPr sz="1800" dirty="0" smtClean="0">
                <a:cs typeface="Arial" charset="0"/>
              </a:rPr>
              <a:t>a. </a:t>
            </a:r>
            <a:r>
              <a:rPr sz="1800" dirty="0" err="1" smtClean="0">
                <a:cs typeface="Arial" charset="0"/>
              </a:rPr>
              <a:t>ArrayList</a:t>
            </a:r>
            <a:endParaRPr sz="1800" dirty="0" smtClean="0">
              <a:cs typeface="Arial" charset="0"/>
            </a:endParaRPr>
          </a:p>
          <a:p>
            <a:pPr>
              <a:lnSpc>
                <a:spcPct val="90000"/>
              </a:lnSpc>
              <a:buFont typeface="Arial" charset="0"/>
              <a:buNone/>
            </a:pPr>
            <a:r>
              <a:rPr sz="1800" dirty="0" smtClean="0">
                <a:cs typeface="Arial" charset="0"/>
              </a:rPr>
              <a:t>b. </a:t>
            </a:r>
            <a:r>
              <a:rPr sz="1800" dirty="0" err="1" smtClean="0">
                <a:cs typeface="Arial" charset="0"/>
              </a:rPr>
              <a:t>LinkedList</a:t>
            </a:r>
            <a:endParaRPr sz="1800" dirty="0" smtClean="0">
              <a:cs typeface="Arial" charset="0"/>
            </a:endParaRPr>
          </a:p>
          <a:p>
            <a:pPr>
              <a:lnSpc>
                <a:spcPct val="90000"/>
              </a:lnSpc>
              <a:buFont typeface="Arial" charset="0"/>
              <a:buNone/>
            </a:pPr>
            <a:r>
              <a:rPr sz="1800" dirty="0" smtClean="0">
                <a:cs typeface="Arial" charset="0"/>
              </a:rPr>
              <a:t>c. </a:t>
            </a:r>
            <a:r>
              <a:rPr sz="1800" dirty="0" err="1" smtClean="0">
                <a:cs typeface="Arial" charset="0"/>
              </a:rPr>
              <a:t>TreeSet</a:t>
            </a:r>
            <a:endParaRPr sz="1800" dirty="0" smtClean="0">
              <a:cs typeface="Arial" charset="0"/>
            </a:endParaRPr>
          </a:p>
          <a:p>
            <a:pPr>
              <a:lnSpc>
                <a:spcPct val="90000"/>
              </a:lnSpc>
              <a:buFont typeface="Arial" charset="0"/>
              <a:buNone/>
            </a:pPr>
            <a:r>
              <a:rPr sz="1800" dirty="0" smtClean="0">
                <a:cs typeface="Arial" charset="0"/>
              </a:rPr>
              <a:t>d. Vector</a:t>
            </a:r>
          </a:p>
        </p:txBody>
      </p:sp>
      <p:sp>
        <p:nvSpPr>
          <p:cNvPr id="373765" name="Text Box 5"/>
          <p:cNvSpPr txBox="1">
            <a:spLocks noChangeArrowheads="1"/>
          </p:cNvSpPr>
          <p:nvPr/>
        </p:nvSpPr>
        <p:spPr bwMode="auto">
          <a:xfrm>
            <a:off x="2840038" y="1870075"/>
            <a:ext cx="1506537" cy="3968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HashTable</a:t>
            </a:r>
          </a:p>
        </p:txBody>
      </p:sp>
      <p:sp>
        <p:nvSpPr>
          <p:cNvPr id="373766" name="Text Box 6"/>
          <p:cNvSpPr txBox="1">
            <a:spLocks noChangeArrowheads="1"/>
          </p:cNvSpPr>
          <p:nvPr/>
        </p:nvSpPr>
        <p:spPr bwMode="auto">
          <a:xfrm>
            <a:off x="2933700" y="3749675"/>
            <a:ext cx="1506538" cy="396875"/>
          </a:xfrm>
          <a:prstGeom prst="rect">
            <a:avLst/>
          </a:prstGeom>
          <a:solidFill>
            <a:srgbClr val="FF99CC"/>
          </a:solidFill>
          <a:ln w="9525">
            <a:noFill/>
            <a:miter lim="800000"/>
            <a:headEnd/>
            <a:tailEnd/>
          </a:ln>
        </p:spPr>
        <p:txBody>
          <a:bodyPr>
            <a:spAutoFit/>
          </a:bodyPr>
          <a:lstStyle/>
          <a:p>
            <a:r>
              <a:rPr lang="en-US">
                <a:solidFill>
                  <a:schemeClr val="tx1"/>
                </a:solidFill>
              </a:rPr>
              <a:t>Collections</a:t>
            </a:r>
          </a:p>
        </p:txBody>
      </p:sp>
      <p:sp>
        <p:nvSpPr>
          <p:cNvPr id="373767" name="Text Box 7"/>
          <p:cNvSpPr txBox="1">
            <a:spLocks noChangeArrowheads="1"/>
          </p:cNvSpPr>
          <p:nvPr/>
        </p:nvSpPr>
        <p:spPr bwMode="auto">
          <a:xfrm>
            <a:off x="2927350" y="5237163"/>
            <a:ext cx="1506538" cy="396875"/>
          </a:xfrm>
          <a:prstGeom prst="rect">
            <a:avLst/>
          </a:prstGeom>
          <a:solidFill>
            <a:srgbClr val="FF99CC"/>
          </a:solidFill>
          <a:ln w="9525">
            <a:noFill/>
            <a:miter lim="800000"/>
            <a:headEnd/>
            <a:tailEnd/>
          </a:ln>
        </p:spPr>
        <p:txBody>
          <a:bodyPr>
            <a:spAutoFit/>
          </a:bodyPr>
          <a:lstStyle/>
          <a:p>
            <a:r>
              <a:rPr lang="en-US">
                <a:solidFill>
                  <a:schemeClr val="tx1"/>
                </a:solidFill>
              </a:rPr>
              <a:t>TreeSet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 calcmode="lin" valueType="num">
                                      <p:cBhvr additive="base">
                                        <p:cTn id="11"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 calcmode="lin" valueType="num">
                                      <p:cBhvr additive="base">
                                        <p:cTn id="15" dur="500" fill="hold"/>
                                        <p:tgtEl>
                                          <p:spTgt spid="373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37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 calcmode="lin" valueType="num">
                                      <p:cBhvr additive="base">
                                        <p:cTn id="19" dur="500" fill="hold"/>
                                        <p:tgtEl>
                                          <p:spTgt spid="373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37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 calcmode="lin" valueType="num">
                                      <p:cBhvr additive="base">
                                        <p:cTn id="23"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3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3765"/>
                                        </p:tgtEl>
                                        <p:attrNameLst>
                                          <p:attrName>style.visibility</p:attrName>
                                        </p:attrNameLst>
                                      </p:cBhvr>
                                      <p:to>
                                        <p:strVal val="visible"/>
                                      </p:to>
                                    </p:set>
                                    <p:anim calcmode="lin" valueType="num">
                                      <p:cBhvr additive="base">
                                        <p:cTn id="29" dur="500" fill="hold"/>
                                        <p:tgtEl>
                                          <p:spTgt spid="373765"/>
                                        </p:tgtEl>
                                        <p:attrNameLst>
                                          <p:attrName>ppt_x</p:attrName>
                                        </p:attrNameLst>
                                      </p:cBhvr>
                                      <p:tavLst>
                                        <p:tav tm="0">
                                          <p:val>
                                            <p:strVal val="#ppt_x"/>
                                          </p:val>
                                        </p:tav>
                                        <p:tav tm="100000">
                                          <p:val>
                                            <p:strVal val="#ppt_x"/>
                                          </p:val>
                                        </p:tav>
                                      </p:tavLst>
                                    </p:anim>
                                    <p:anim calcmode="lin" valueType="num">
                                      <p:cBhvr additive="base">
                                        <p:cTn id="30" dur="500" fill="hold"/>
                                        <p:tgtEl>
                                          <p:spTgt spid="3737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3763">
                                            <p:txEl>
                                              <p:pRg st="6" end="6"/>
                                            </p:txEl>
                                          </p:spTgt>
                                        </p:tgtEl>
                                        <p:attrNameLst>
                                          <p:attrName>style.visibility</p:attrName>
                                        </p:attrNameLst>
                                      </p:cBhvr>
                                      <p:to>
                                        <p:strVal val="visible"/>
                                      </p:to>
                                    </p:set>
                                    <p:anim calcmode="lin" valueType="num">
                                      <p:cBhvr additive="base">
                                        <p:cTn id="35" dur="500" fill="hold"/>
                                        <p:tgtEl>
                                          <p:spTgt spid="37376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376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3763">
                                            <p:txEl>
                                              <p:pRg st="7" end="7"/>
                                            </p:txEl>
                                          </p:spTgt>
                                        </p:tgtEl>
                                        <p:attrNameLst>
                                          <p:attrName>style.visibility</p:attrName>
                                        </p:attrNameLst>
                                      </p:cBhvr>
                                      <p:to>
                                        <p:strVal val="visible"/>
                                      </p:to>
                                    </p:set>
                                    <p:anim calcmode="lin" valueType="num">
                                      <p:cBhvr additive="base">
                                        <p:cTn id="39" dur="500" fill="hold"/>
                                        <p:tgtEl>
                                          <p:spTgt spid="37376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376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3763">
                                            <p:txEl>
                                              <p:pRg st="8" end="8"/>
                                            </p:txEl>
                                          </p:spTgt>
                                        </p:tgtEl>
                                        <p:attrNameLst>
                                          <p:attrName>style.visibility</p:attrName>
                                        </p:attrNameLst>
                                      </p:cBhvr>
                                      <p:to>
                                        <p:strVal val="visible"/>
                                      </p:to>
                                    </p:set>
                                    <p:anim calcmode="lin" valueType="num">
                                      <p:cBhvr additive="base">
                                        <p:cTn id="43" dur="500" fill="hold"/>
                                        <p:tgtEl>
                                          <p:spTgt spid="37376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37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3766"/>
                                        </p:tgtEl>
                                        <p:attrNameLst>
                                          <p:attrName>style.visibility</p:attrName>
                                        </p:attrNameLst>
                                      </p:cBhvr>
                                      <p:to>
                                        <p:strVal val="visible"/>
                                      </p:to>
                                    </p:set>
                                    <p:anim calcmode="lin" valueType="num">
                                      <p:cBhvr additive="base">
                                        <p:cTn id="49" dur="500" fill="hold"/>
                                        <p:tgtEl>
                                          <p:spTgt spid="373766"/>
                                        </p:tgtEl>
                                        <p:attrNameLst>
                                          <p:attrName>ppt_x</p:attrName>
                                        </p:attrNameLst>
                                      </p:cBhvr>
                                      <p:tavLst>
                                        <p:tav tm="0">
                                          <p:val>
                                            <p:strVal val="#ppt_x"/>
                                          </p:val>
                                        </p:tav>
                                        <p:tav tm="100000">
                                          <p:val>
                                            <p:strVal val="#ppt_x"/>
                                          </p:val>
                                        </p:tav>
                                      </p:tavLst>
                                    </p:anim>
                                    <p:anim calcmode="lin" valueType="num">
                                      <p:cBhvr additive="base">
                                        <p:cTn id="50" dur="500" fill="hold"/>
                                        <p:tgtEl>
                                          <p:spTgt spid="37376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3763">
                                            <p:txEl>
                                              <p:pRg st="10" end="10"/>
                                            </p:txEl>
                                          </p:spTgt>
                                        </p:tgtEl>
                                        <p:attrNameLst>
                                          <p:attrName>style.visibility</p:attrName>
                                        </p:attrNameLst>
                                      </p:cBhvr>
                                      <p:to>
                                        <p:strVal val="visible"/>
                                      </p:to>
                                    </p:set>
                                    <p:anim calcmode="lin" valueType="num">
                                      <p:cBhvr additive="base">
                                        <p:cTn id="55" dur="500" fill="hold"/>
                                        <p:tgtEl>
                                          <p:spTgt spid="37376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376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3763">
                                            <p:txEl>
                                              <p:pRg st="11" end="11"/>
                                            </p:txEl>
                                          </p:spTgt>
                                        </p:tgtEl>
                                        <p:attrNameLst>
                                          <p:attrName>style.visibility</p:attrName>
                                        </p:attrNameLst>
                                      </p:cBhvr>
                                      <p:to>
                                        <p:strVal val="visible"/>
                                      </p:to>
                                    </p:set>
                                    <p:anim calcmode="lin" valueType="num">
                                      <p:cBhvr additive="base">
                                        <p:cTn id="59" dur="500" fill="hold"/>
                                        <p:tgtEl>
                                          <p:spTgt spid="37376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376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3763">
                                            <p:txEl>
                                              <p:pRg st="12" end="12"/>
                                            </p:txEl>
                                          </p:spTgt>
                                        </p:tgtEl>
                                        <p:attrNameLst>
                                          <p:attrName>style.visibility</p:attrName>
                                        </p:attrNameLst>
                                      </p:cBhvr>
                                      <p:to>
                                        <p:strVal val="visible"/>
                                      </p:to>
                                    </p:set>
                                    <p:anim calcmode="lin" valueType="num">
                                      <p:cBhvr additive="base">
                                        <p:cTn id="63" dur="500" fill="hold"/>
                                        <p:tgtEl>
                                          <p:spTgt spid="37376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376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3763">
                                            <p:txEl>
                                              <p:pRg st="13" end="13"/>
                                            </p:txEl>
                                          </p:spTgt>
                                        </p:tgtEl>
                                        <p:attrNameLst>
                                          <p:attrName>style.visibility</p:attrName>
                                        </p:attrNameLst>
                                      </p:cBhvr>
                                      <p:to>
                                        <p:strVal val="visible"/>
                                      </p:to>
                                    </p:set>
                                    <p:anim calcmode="lin" valueType="num">
                                      <p:cBhvr additive="base">
                                        <p:cTn id="67" dur="500" fill="hold"/>
                                        <p:tgtEl>
                                          <p:spTgt spid="37376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376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3763">
                                            <p:txEl>
                                              <p:pRg st="14" end="14"/>
                                            </p:txEl>
                                          </p:spTgt>
                                        </p:tgtEl>
                                        <p:attrNameLst>
                                          <p:attrName>style.visibility</p:attrName>
                                        </p:attrNameLst>
                                      </p:cBhvr>
                                      <p:to>
                                        <p:strVal val="visible"/>
                                      </p:to>
                                    </p:set>
                                    <p:anim calcmode="lin" valueType="num">
                                      <p:cBhvr additive="base">
                                        <p:cTn id="71" dur="500" fill="hold"/>
                                        <p:tgtEl>
                                          <p:spTgt spid="37376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376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73767"/>
                                        </p:tgtEl>
                                        <p:attrNameLst>
                                          <p:attrName>style.visibility</p:attrName>
                                        </p:attrNameLst>
                                      </p:cBhvr>
                                      <p:to>
                                        <p:strVal val="visible"/>
                                      </p:to>
                                    </p:set>
                                    <p:anim calcmode="lin" valueType="num">
                                      <p:cBhvr additive="base">
                                        <p:cTn id="77" dur="500" fill="hold"/>
                                        <p:tgtEl>
                                          <p:spTgt spid="373767"/>
                                        </p:tgtEl>
                                        <p:attrNameLst>
                                          <p:attrName>ppt_x</p:attrName>
                                        </p:attrNameLst>
                                      </p:cBhvr>
                                      <p:tavLst>
                                        <p:tav tm="0">
                                          <p:val>
                                            <p:strVal val="#ppt_x"/>
                                          </p:val>
                                        </p:tav>
                                        <p:tav tm="100000">
                                          <p:val>
                                            <p:strVal val="#ppt_x"/>
                                          </p:val>
                                        </p:tav>
                                      </p:tavLst>
                                    </p:anim>
                                    <p:anim calcmode="lin" valueType="num">
                                      <p:cBhvr additive="base">
                                        <p:cTn id="78" dur="500" fill="hold"/>
                                        <p:tgtEl>
                                          <p:spTgt spid="373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animBg="1"/>
      <p:bldP spid="373766" grpId="0" animBg="1"/>
      <p:bldP spid="37376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Placeholder 1"/>
          <p:cNvSpPr>
            <a:spLocks noGrp="1"/>
          </p:cNvSpPr>
          <p:nvPr>
            <p:ph type="body" sz="quarter" idx="11"/>
          </p:nvPr>
        </p:nvSpPr>
        <p:spPr/>
        <p:txBody>
          <a:bodyPr/>
          <a:lstStyle/>
          <a:p>
            <a:pPr algn="ctr" eaLnBrk="1" hangingPunct="1">
              <a:buFont typeface="Arial" charset="0"/>
              <a:buNone/>
            </a:pPr>
            <a:r>
              <a:rPr lang="en-US" sz="3400" b="1" smtClean="0"/>
              <a:t>Generics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284163" y="255588"/>
            <a:ext cx="8229600" cy="457200"/>
          </a:xfrm>
        </p:spPr>
        <p:txBody>
          <a:bodyPr/>
          <a:lstStyle/>
          <a:p>
            <a:r>
              <a:rPr sz="2400" smtClean="0">
                <a:cs typeface="Arial" charset="0"/>
              </a:rPr>
              <a:t>What are and Why Generics?</a:t>
            </a:r>
          </a:p>
        </p:txBody>
      </p:sp>
      <p:sp>
        <p:nvSpPr>
          <p:cNvPr id="21507" name="Text Box 3"/>
          <p:cNvSpPr txBox="1">
            <a:spLocks noChangeArrowheads="1"/>
          </p:cNvSpPr>
          <p:nvPr/>
        </p:nvSpPr>
        <p:spPr bwMode="auto">
          <a:xfrm>
            <a:off x="474663" y="1143000"/>
            <a:ext cx="8339137" cy="5139869"/>
          </a:xfrm>
          <a:prstGeom prst="rect">
            <a:avLst/>
          </a:prstGeom>
          <a:noFill/>
          <a:ln w="9525">
            <a:noFill/>
            <a:miter lim="800000"/>
            <a:headEnd/>
            <a:tailEnd/>
          </a:ln>
        </p:spPr>
        <p:txBody>
          <a:bodyPr>
            <a:spAutoFit/>
          </a:bodyPr>
          <a:lstStyle/>
          <a:p>
            <a:pPr algn="just">
              <a:buFontTx/>
              <a:buChar char="•"/>
            </a:pPr>
            <a:r>
              <a:rPr lang="en-US" dirty="0">
                <a:solidFill>
                  <a:schemeClr val="tx1"/>
                </a:solidFill>
              </a:rPr>
              <a:t> Mechanism by which a single piece of code can manipulate many different data types without explicitly having a separate entity for each data </a:t>
            </a:r>
            <a:r>
              <a:rPr lang="en-US" dirty="0" smtClean="0">
                <a:solidFill>
                  <a:schemeClr val="tx1"/>
                </a:solidFill>
              </a:rPr>
              <a:t>type</a:t>
            </a:r>
          </a:p>
          <a:p>
            <a:pPr>
              <a:buFontTx/>
              <a:buChar char="•"/>
            </a:pPr>
            <a:endParaRPr lang="en-US" dirty="0">
              <a:solidFill>
                <a:schemeClr val="tx1"/>
              </a:solidFill>
            </a:endParaRPr>
          </a:p>
          <a:p>
            <a:r>
              <a:rPr lang="en-US" dirty="0">
                <a:solidFill>
                  <a:schemeClr val="tx1"/>
                </a:solidFill>
              </a:rPr>
              <a:t>Before Generics </a:t>
            </a:r>
            <a:br>
              <a:rPr lang="en-US" dirty="0">
                <a:solidFill>
                  <a:schemeClr val="tx1"/>
                </a:solidFill>
              </a:rPr>
            </a:br>
            <a:endParaRPr lang="en-US" dirty="0">
              <a:solidFill>
                <a:schemeClr val="tx1"/>
              </a:solidFill>
            </a:endParaRPr>
          </a:p>
          <a:p>
            <a:r>
              <a:rPr lang="en-US" sz="1600" dirty="0">
                <a:solidFill>
                  <a:schemeClr val="tx1"/>
                </a:solidFill>
                <a:latin typeface="Courier New" pitchFamily="49" charset="0"/>
              </a:rPr>
              <a:t>List </a:t>
            </a:r>
            <a:r>
              <a:rPr lang="en-US" sz="1600" dirty="0" err="1">
                <a:solidFill>
                  <a:schemeClr val="tx1"/>
                </a:solidFill>
                <a:latin typeface="Courier New" pitchFamily="49" charset="0"/>
              </a:rPr>
              <a:t>myIntegerList</a:t>
            </a:r>
            <a:r>
              <a:rPr lang="en-US" sz="1600" dirty="0">
                <a:solidFill>
                  <a:schemeClr val="tx1"/>
                </a:solidFill>
                <a:latin typeface="Courier New" pitchFamily="49" charset="0"/>
              </a:rPr>
              <a:t> = new </a:t>
            </a:r>
            <a:r>
              <a:rPr lang="en-US" sz="1600" dirty="0" err="1">
                <a:solidFill>
                  <a:schemeClr val="tx1"/>
                </a:solidFill>
                <a:latin typeface="Courier New" pitchFamily="49" charset="0"/>
              </a:rPr>
              <a:t>LinkedList</a:t>
            </a:r>
            <a:r>
              <a:rPr lang="en-US" sz="1600" dirty="0">
                <a:solidFill>
                  <a:schemeClr val="tx1"/>
                </a:solidFill>
                <a:latin typeface="Courier New" pitchFamily="49" charset="0"/>
              </a:rPr>
              <a:t>(); // 1</a:t>
            </a:r>
            <a:br>
              <a:rPr lang="en-US" sz="1600" dirty="0">
                <a:solidFill>
                  <a:schemeClr val="tx1"/>
                </a:solidFill>
                <a:latin typeface="Courier New" pitchFamily="49" charset="0"/>
              </a:rPr>
            </a:br>
            <a:r>
              <a:rPr lang="en-US" sz="1600" dirty="0" err="1">
                <a:solidFill>
                  <a:schemeClr val="tx1"/>
                </a:solidFill>
                <a:latin typeface="Courier New" pitchFamily="49" charset="0"/>
              </a:rPr>
              <a:t>myIntegerList.add</a:t>
            </a:r>
            <a:r>
              <a:rPr lang="en-US" sz="1600" dirty="0">
                <a:solidFill>
                  <a:schemeClr val="tx1"/>
                </a:solidFill>
                <a:latin typeface="Courier New" pitchFamily="49" charset="0"/>
              </a:rPr>
              <a:t>(new Integer(0)); // 2</a:t>
            </a:r>
            <a:br>
              <a:rPr lang="en-US" sz="1600" dirty="0">
                <a:solidFill>
                  <a:schemeClr val="tx1"/>
                </a:solidFill>
                <a:latin typeface="Courier New" pitchFamily="49" charset="0"/>
              </a:rPr>
            </a:br>
            <a:r>
              <a:rPr lang="en-US" sz="1600" dirty="0">
                <a:solidFill>
                  <a:schemeClr val="tx1"/>
                </a:solidFill>
                <a:latin typeface="Courier New" pitchFamily="49" charset="0"/>
              </a:rPr>
              <a:t>Integer x = (Integer) </a:t>
            </a:r>
            <a:r>
              <a:rPr lang="en-US" sz="1600" dirty="0" err="1">
                <a:solidFill>
                  <a:schemeClr val="tx1"/>
                </a:solidFill>
                <a:latin typeface="Courier New" pitchFamily="49" charset="0"/>
              </a:rPr>
              <a:t>myIntegerList.iterator</a:t>
            </a:r>
            <a:r>
              <a:rPr lang="en-US" sz="1600" dirty="0">
                <a:solidFill>
                  <a:schemeClr val="tx1"/>
                </a:solidFill>
                <a:latin typeface="Courier New" pitchFamily="49" charset="0"/>
              </a:rPr>
              <a:t>().next(); // 3</a:t>
            </a:r>
            <a:br>
              <a:rPr lang="en-US" sz="1600" dirty="0">
                <a:solidFill>
                  <a:schemeClr val="tx1"/>
                </a:solidFill>
                <a:latin typeface="Courier New" pitchFamily="49" charset="0"/>
              </a:rPr>
            </a:br>
            <a:r>
              <a:rPr lang="en-US" sz="1600" dirty="0">
                <a:solidFill>
                  <a:schemeClr val="tx1"/>
                </a:solidFill>
                <a:latin typeface="Courier New" pitchFamily="49" charset="0"/>
              </a:rPr>
              <a:t>Line no 3 if not properly </a:t>
            </a:r>
            <a:r>
              <a:rPr lang="en-US" sz="1600" dirty="0" err="1">
                <a:solidFill>
                  <a:schemeClr val="tx1"/>
                </a:solidFill>
                <a:latin typeface="Courier New" pitchFamily="49" charset="0"/>
              </a:rPr>
              <a:t>typecasted</a:t>
            </a:r>
            <a:r>
              <a:rPr lang="en-US" sz="1600" dirty="0">
                <a:solidFill>
                  <a:schemeClr val="tx1"/>
                </a:solidFill>
                <a:latin typeface="Courier New" pitchFamily="49" charset="0"/>
              </a:rPr>
              <a:t> will throw runtime</a:t>
            </a:r>
            <a:r>
              <a:rPr lang="en-US" sz="1600" dirty="0">
                <a:solidFill>
                  <a:schemeClr val="tx1"/>
                </a:solidFill>
              </a:rPr>
              <a:t> </a:t>
            </a:r>
            <a:r>
              <a:rPr lang="en-US" sz="1600" dirty="0">
                <a:solidFill>
                  <a:schemeClr val="tx1"/>
                </a:solidFill>
                <a:latin typeface="Courier New" pitchFamily="49" charset="0"/>
              </a:rPr>
              <a:t>exception</a:t>
            </a:r>
          </a:p>
          <a:p>
            <a:r>
              <a:rPr lang="en-US" sz="1600" dirty="0">
                <a:solidFill>
                  <a:schemeClr val="tx1"/>
                </a:solidFill>
                <a:latin typeface="Courier New" pitchFamily="49" charset="0"/>
              </a:rPr>
              <a:t/>
            </a:r>
            <a:br>
              <a:rPr lang="en-US" sz="1600" dirty="0">
                <a:solidFill>
                  <a:schemeClr val="tx1"/>
                </a:solidFill>
                <a:latin typeface="Courier New" pitchFamily="49" charset="0"/>
              </a:rPr>
            </a:br>
            <a:r>
              <a:rPr lang="en-US" dirty="0">
                <a:solidFill>
                  <a:schemeClr val="tx1"/>
                </a:solidFill>
              </a:rPr>
              <a:t>After Generics</a:t>
            </a:r>
            <a:br>
              <a:rPr lang="en-US" dirty="0">
                <a:solidFill>
                  <a:schemeClr val="tx1"/>
                </a:solidFill>
              </a:rPr>
            </a:br>
            <a:endParaRPr lang="en-US" dirty="0">
              <a:solidFill>
                <a:schemeClr val="tx1"/>
              </a:solidFill>
            </a:endParaRPr>
          </a:p>
          <a:p>
            <a:r>
              <a:rPr lang="en-US" sz="1600" dirty="0">
                <a:solidFill>
                  <a:schemeClr val="tx1"/>
                </a:solidFill>
                <a:latin typeface="Courier New" pitchFamily="49" charset="0"/>
              </a:rPr>
              <a:t>List&lt;Integer&gt; </a:t>
            </a:r>
            <a:r>
              <a:rPr lang="en-US" sz="1600" dirty="0" err="1">
                <a:solidFill>
                  <a:schemeClr val="tx1"/>
                </a:solidFill>
                <a:latin typeface="Courier New" pitchFamily="49" charset="0"/>
              </a:rPr>
              <a:t>myIntegerList</a:t>
            </a:r>
            <a:r>
              <a:rPr lang="en-US" sz="1600" dirty="0">
                <a:solidFill>
                  <a:schemeClr val="tx1"/>
                </a:solidFill>
                <a:latin typeface="Courier New" pitchFamily="49" charset="0"/>
              </a:rPr>
              <a:t> = new </a:t>
            </a:r>
            <a:r>
              <a:rPr lang="en-US" sz="1600" dirty="0" err="1">
                <a:solidFill>
                  <a:schemeClr val="tx1"/>
                </a:solidFill>
                <a:latin typeface="Courier New" pitchFamily="49" charset="0"/>
              </a:rPr>
              <a:t>LinkedList</a:t>
            </a:r>
            <a:r>
              <a:rPr lang="en-US" sz="1600" dirty="0">
                <a:solidFill>
                  <a:schemeClr val="tx1"/>
                </a:solidFill>
                <a:latin typeface="Courier New" pitchFamily="49" charset="0"/>
              </a:rPr>
              <a:t>&lt;Integer&gt;(); // 1</a:t>
            </a:r>
            <a:br>
              <a:rPr lang="en-US" sz="1600" dirty="0">
                <a:solidFill>
                  <a:schemeClr val="tx1"/>
                </a:solidFill>
                <a:latin typeface="Courier New" pitchFamily="49" charset="0"/>
              </a:rPr>
            </a:br>
            <a:r>
              <a:rPr lang="en-US" sz="1600" dirty="0" err="1">
                <a:solidFill>
                  <a:schemeClr val="tx1"/>
                </a:solidFill>
                <a:latin typeface="Courier New" pitchFamily="49" charset="0"/>
              </a:rPr>
              <a:t>myIntegerList.add</a:t>
            </a:r>
            <a:r>
              <a:rPr lang="en-US" sz="1600" dirty="0">
                <a:solidFill>
                  <a:schemeClr val="tx1"/>
                </a:solidFill>
                <a:latin typeface="Courier New" pitchFamily="49" charset="0"/>
              </a:rPr>
              <a:t>(new Integer(0)); //2</a:t>
            </a:r>
            <a:br>
              <a:rPr lang="en-US" sz="1600" dirty="0">
                <a:solidFill>
                  <a:schemeClr val="tx1"/>
                </a:solidFill>
                <a:latin typeface="Courier New" pitchFamily="49" charset="0"/>
              </a:rPr>
            </a:br>
            <a:r>
              <a:rPr lang="en-US" sz="1600" dirty="0">
                <a:solidFill>
                  <a:schemeClr val="tx1"/>
                </a:solidFill>
                <a:latin typeface="Courier New" pitchFamily="49" charset="0"/>
              </a:rPr>
              <a:t>Integer x = </a:t>
            </a:r>
            <a:r>
              <a:rPr lang="en-US" sz="1600" dirty="0" err="1">
                <a:solidFill>
                  <a:schemeClr val="tx1"/>
                </a:solidFill>
                <a:latin typeface="Courier New" pitchFamily="49" charset="0"/>
              </a:rPr>
              <a:t>myIntegerList.iterator</a:t>
            </a:r>
            <a:r>
              <a:rPr lang="en-US" sz="1600" dirty="0">
                <a:solidFill>
                  <a:schemeClr val="tx1"/>
                </a:solidFill>
                <a:latin typeface="Courier New" pitchFamily="49" charset="0"/>
              </a:rPr>
              <a:t>().next(); // 3</a:t>
            </a:r>
            <a:br>
              <a:rPr lang="en-US" sz="1600" dirty="0">
                <a:solidFill>
                  <a:schemeClr val="tx1"/>
                </a:solidFill>
                <a:latin typeface="Courier New" pitchFamily="49" charset="0"/>
              </a:rPr>
            </a:br>
            <a:r>
              <a:rPr lang="en-US" dirty="0">
                <a:solidFill>
                  <a:schemeClr val="tx1"/>
                </a:solidFill>
              </a:rPr>
              <a:t/>
            </a:r>
            <a:br>
              <a:rPr lang="en-US" dirty="0">
                <a:solidFill>
                  <a:schemeClr val="tx1"/>
                </a:solidFill>
              </a:rPr>
            </a:br>
            <a:endParaRPr 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28348" y="192507"/>
            <a:ext cx="8229600" cy="549275"/>
          </a:xfrm>
        </p:spPr>
        <p:txBody>
          <a:bodyPr/>
          <a:lstStyle/>
          <a:p>
            <a:r>
              <a:rPr dirty="0" smtClean="0">
                <a:cs typeface="Arial" charset="0"/>
              </a:rPr>
              <a:t>What problems does Generics solve?</a:t>
            </a:r>
          </a:p>
        </p:txBody>
      </p:sp>
      <p:sp>
        <p:nvSpPr>
          <p:cNvPr id="22531" name="Rectangle 3"/>
          <p:cNvSpPr>
            <a:spLocks noGrp="1"/>
          </p:cNvSpPr>
          <p:nvPr>
            <p:ph type="body" idx="1"/>
          </p:nvPr>
        </p:nvSpPr>
        <p:spPr>
          <a:xfrm>
            <a:off x="457200" y="969963"/>
            <a:ext cx="8229600" cy="5281612"/>
          </a:xfrm>
        </p:spPr>
        <p:txBody>
          <a:bodyPr/>
          <a:lstStyle/>
          <a:p>
            <a:pPr eaLnBrk="1" hangingPunct="1">
              <a:lnSpc>
                <a:spcPts val="3700"/>
              </a:lnSpc>
            </a:pPr>
            <a:r>
              <a:rPr dirty="0" smtClean="0">
                <a:cs typeface="Arial" charset="0"/>
              </a:rPr>
              <a:t>Problem: Collection element types</a:t>
            </a:r>
          </a:p>
          <a:p>
            <a:pPr lvl="1" eaLnBrk="1" hangingPunct="1">
              <a:lnSpc>
                <a:spcPts val="3700"/>
              </a:lnSpc>
            </a:pPr>
            <a:r>
              <a:rPr dirty="0" smtClean="0"/>
              <a:t>Compiler is unable to verify types</a:t>
            </a:r>
          </a:p>
          <a:p>
            <a:pPr lvl="1" eaLnBrk="1" hangingPunct="1">
              <a:lnSpc>
                <a:spcPts val="3700"/>
              </a:lnSpc>
            </a:pPr>
            <a:r>
              <a:rPr dirty="0" smtClean="0"/>
              <a:t>Assignment must have type casting</a:t>
            </a:r>
          </a:p>
          <a:p>
            <a:pPr lvl="1" eaLnBrk="1" hangingPunct="1">
              <a:lnSpc>
                <a:spcPts val="3700"/>
              </a:lnSpc>
            </a:pPr>
            <a:r>
              <a:rPr i="1" dirty="0" err="1" smtClean="0"/>
              <a:t>ClassCastException</a:t>
            </a:r>
            <a:r>
              <a:rPr i="1" dirty="0" smtClean="0"/>
              <a:t> </a:t>
            </a:r>
            <a:r>
              <a:rPr dirty="0" smtClean="0"/>
              <a:t>can occur during runtime</a:t>
            </a:r>
          </a:p>
          <a:p>
            <a:pPr eaLnBrk="1" hangingPunct="1">
              <a:lnSpc>
                <a:spcPts val="3700"/>
              </a:lnSpc>
            </a:pPr>
            <a:r>
              <a:rPr dirty="0" smtClean="0">
                <a:cs typeface="Arial" charset="0"/>
              </a:rPr>
              <a:t>Solution: Generics</a:t>
            </a:r>
          </a:p>
          <a:p>
            <a:pPr lvl="1" eaLnBrk="1" hangingPunct="1">
              <a:lnSpc>
                <a:spcPts val="3700"/>
              </a:lnSpc>
            </a:pPr>
            <a:r>
              <a:rPr dirty="0" smtClean="0"/>
              <a:t>Tell the compiler type of the collection</a:t>
            </a:r>
          </a:p>
          <a:p>
            <a:pPr lvl="1" eaLnBrk="1" hangingPunct="1">
              <a:lnSpc>
                <a:spcPts val="3700"/>
              </a:lnSpc>
            </a:pPr>
            <a:r>
              <a:rPr dirty="0" smtClean="0"/>
              <a:t>Let the compiler fill in the cast</a:t>
            </a:r>
          </a:p>
          <a:p>
            <a:pPr lvl="1" eaLnBrk="1" hangingPunct="1">
              <a:lnSpc>
                <a:spcPts val="3700"/>
              </a:lnSpc>
            </a:pPr>
            <a:r>
              <a:rPr dirty="0" smtClean="0"/>
              <a:t>Example: Compiler will check if you are adding Integer type entry to a String type collection (compile time detection of type mismatch)</a:t>
            </a:r>
          </a:p>
          <a:p>
            <a:endParaRPr dirty="0" smtClean="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257475" y="151442"/>
            <a:ext cx="8229600" cy="549275"/>
          </a:xfrm>
        </p:spPr>
        <p:txBody>
          <a:bodyPr/>
          <a:lstStyle/>
          <a:p>
            <a:r>
              <a:rPr dirty="0" smtClean="0">
                <a:cs typeface="Arial" charset="0"/>
              </a:rPr>
              <a:t>Using Generic class</a:t>
            </a:r>
          </a:p>
        </p:txBody>
      </p:sp>
      <p:sp>
        <p:nvSpPr>
          <p:cNvPr id="23555" name="Rectangle 3"/>
          <p:cNvSpPr>
            <a:spLocks noGrp="1"/>
          </p:cNvSpPr>
          <p:nvPr>
            <p:ph type="body" idx="1"/>
          </p:nvPr>
        </p:nvSpPr>
        <p:spPr>
          <a:xfrm>
            <a:off x="457200" y="1014413"/>
            <a:ext cx="8229600" cy="5237162"/>
          </a:xfrm>
        </p:spPr>
        <p:txBody>
          <a:bodyPr/>
          <a:lstStyle/>
          <a:p>
            <a:pPr eaLnBrk="1" hangingPunct="1"/>
            <a:r>
              <a:rPr dirty="0" smtClean="0">
                <a:cs typeface="Arial" charset="0"/>
              </a:rPr>
              <a:t>Instantiate a generic class to create type specific object</a:t>
            </a:r>
          </a:p>
          <a:p>
            <a:pPr eaLnBrk="1" hangingPunct="1"/>
            <a:r>
              <a:rPr dirty="0" smtClean="0">
                <a:cs typeface="Arial" charset="0"/>
              </a:rPr>
              <a:t>In </a:t>
            </a:r>
            <a:r>
              <a:rPr dirty="0" err="1" smtClean="0">
                <a:cs typeface="Arial" charset="0"/>
              </a:rPr>
              <a:t>J2SE</a:t>
            </a:r>
            <a:r>
              <a:rPr dirty="0" smtClean="0">
                <a:cs typeface="Arial" charset="0"/>
              </a:rPr>
              <a:t> 5.0, all collection classes are rewritten to be generic classes</a:t>
            </a:r>
          </a:p>
          <a:p>
            <a:pPr lvl="1" eaLnBrk="1" hangingPunct="1">
              <a:buFont typeface="Arial" charset="0"/>
              <a:buNone/>
            </a:pPr>
            <a:r>
              <a:rPr sz="2000" dirty="0" smtClean="0">
                <a:latin typeface="Calibri" pitchFamily="34" charset="0"/>
              </a:rPr>
              <a:t>  </a:t>
            </a:r>
            <a:r>
              <a:rPr sz="2000" i="1" dirty="0" smtClean="0">
                <a:latin typeface="Courier New" pitchFamily="49" charset="0"/>
              </a:rPr>
              <a:t>Vector&lt;String&gt; </a:t>
            </a:r>
            <a:r>
              <a:rPr sz="2000" i="1" dirty="0" err="1" smtClean="0">
                <a:latin typeface="Courier New" pitchFamily="49" charset="0"/>
              </a:rPr>
              <a:t>vs</a:t>
            </a:r>
            <a:r>
              <a:rPr sz="2000" i="1" dirty="0" smtClean="0">
                <a:latin typeface="Courier New" pitchFamily="49" charset="0"/>
              </a:rPr>
              <a:t> = new Vector&lt;String&gt;();</a:t>
            </a:r>
          </a:p>
          <a:p>
            <a:pPr lvl="1" eaLnBrk="1" hangingPunct="1">
              <a:buFont typeface="Arial" charset="0"/>
              <a:buNone/>
            </a:pPr>
            <a:r>
              <a:rPr sz="2000" i="1" dirty="0" smtClean="0">
                <a:latin typeface="Courier New" pitchFamily="49" charset="0"/>
              </a:rPr>
              <a:t>   </a:t>
            </a:r>
            <a:r>
              <a:rPr sz="2000" i="1" dirty="0" err="1" smtClean="0">
                <a:latin typeface="Courier New" pitchFamily="49" charset="0"/>
              </a:rPr>
              <a:t>vs.add</a:t>
            </a:r>
            <a:r>
              <a:rPr sz="2000" i="1" dirty="0" smtClean="0">
                <a:latin typeface="Courier New" pitchFamily="49" charset="0"/>
              </a:rPr>
              <a:t>(new Integer(5)); // Compile error!</a:t>
            </a:r>
          </a:p>
          <a:p>
            <a:pPr lvl="1" eaLnBrk="1" hangingPunct="1">
              <a:buFont typeface="Arial" charset="0"/>
              <a:buNone/>
            </a:pPr>
            <a:r>
              <a:rPr sz="2000" i="1" dirty="0" smtClean="0">
                <a:latin typeface="Courier New" pitchFamily="49" charset="0"/>
              </a:rPr>
              <a:t>   </a:t>
            </a:r>
            <a:r>
              <a:rPr sz="2000" i="1" dirty="0" err="1" smtClean="0">
                <a:latin typeface="Courier New" pitchFamily="49" charset="0"/>
              </a:rPr>
              <a:t>vs.add</a:t>
            </a:r>
            <a:r>
              <a:rPr sz="2000" i="1" dirty="0" smtClean="0">
                <a:latin typeface="Courier New" pitchFamily="49" charset="0"/>
              </a:rPr>
              <a:t>(new String(“hello”));</a:t>
            </a:r>
          </a:p>
          <a:p>
            <a:pPr lvl="1" eaLnBrk="1" hangingPunct="1">
              <a:buFont typeface="Arial" charset="0"/>
              <a:buNone/>
            </a:pPr>
            <a:r>
              <a:rPr sz="2000" i="1" dirty="0" smtClean="0">
                <a:latin typeface="Courier New" pitchFamily="49" charset="0"/>
              </a:rPr>
              <a:t>   String s = </a:t>
            </a:r>
            <a:r>
              <a:rPr sz="2000" i="1" dirty="0" err="1" smtClean="0">
                <a:latin typeface="Courier New" pitchFamily="49" charset="0"/>
              </a:rPr>
              <a:t>vs.get</a:t>
            </a:r>
            <a:r>
              <a:rPr sz="2000" i="1" dirty="0" smtClean="0">
                <a:latin typeface="Courier New" pitchFamily="49" charset="0"/>
              </a:rPr>
              <a:t>(0); // No casting needed</a:t>
            </a:r>
          </a:p>
          <a:p>
            <a:endParaRPr dirty="0"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00050" y="211138"/>
            <a:ext cx="8229600" cy="549275"/>
          </a:xfrm>
        </p:spPr>
        <p:txBody>
          <a:bodyPr/>
          <a:lstStyle/>
          <a:p>
            <a:r>
              <a:rPr smtClean="0">
                <a:cs typeface="Arial" charset="0"/>
              </a:rPr>
              <a:t>Using Generic class (Contd.).</a:t>
            </a:r>
          </a:p>
        </p:txBody>
      </p:sp>
      <p:sp>
        <p:nvSpPr>
          <p:cNvPr id="24579" name="Rectangle 3"/>
          <p:cNvSpPr>
            <a:spLocks noGrp="1"/>
          </p:cNvSpPr>
          <p:nvPr>
            <p:ph type="body" idx="1"/>
          </p:nvPr>
        </p:nvSpPr>
        <p:spPr>
          <a:xfrm>
            <a:off x="457200" y="1058863"/>
            <a:ext cx="8229600" cy="5192712"/>
          </a:xfrm>
        </p:spPr>
        <p:txBody>
          <a:bodyPr/>
          <a:lstStyle/>
          <a:p>
            <a:pPr eaLnBrk="1" hangingPunct="1"/>
            <a:r>
              <a:rPr sz="2400" dirty="0" smtClean="0">
                <a:cs typeface="Arial" charset="0"/>
              </a:rPr>
              <a:t>Generic class can have multiple type parameters</a:t>
            </a:r>
          </a:p>
          <a:p>
            <a:pPr algn="just" eaLnBrk="1" hangingPunct="1"/>
            <a:r>
              <a:rPr sz="2400" dirty="0" smtClean="0">
                <a:cs typeface="Arial" charset="0"/>
              </a:rPr>
              <a:t>Type argument can be a custom type</a:t>
            </a:r>
          </a:p>
          <a:p>
            <a:pPr eaLnBrk="1" hangingPunct="1">
              <a:buFont typeface="Arial" charset="0"/>
              <a:buNone/>
            </a:pPr>
            <a:r>
              <a:rPr sz="2400" dirty="0" smtClean="0">
                <a:cs typeface="Arial" charset="0"/>
              </a:rPr>
              <a:t>    </a:t>
            </a:r>
            <a:r>
              <a:rPr i="1" dirty="0" err="1" smtClean="0">
                <a:latin typeface="Courier New" pitchFamily="49" charset="0"/>
                <a:cs typeface="Arial" charset="0"/>
              </a:rPr>
              <a:t>HashMap</a:t>
            </a:r>
            <a:r>
              <a:rPr i="1" dirty="0" smtClean="0">
                <a:latin typeface="Courier New" pitchFamily="49" charset="0"/>
                <a:cs typeface="Arial" charset="0"/>
              </a:rPr>
              <a:t>&lt;String, Mammal&gt; map =</a:t>
            </a:r>
          </a:p>
          <a:p>
            <a:pPr eaLnBrk="1" hangingPunct="1">
              <a:buFont typeface="Arial" charset="0"/>
              <a:buNone/>
            </a:pPr>
            <a:r>
              <a:rPr i="1" dirty="0" smtClean="0">
                <a:latin typeface="Courier New" pitchFamily="49" charset="0"/>
                <a:cs typeface="Arial" charset="0"/>
              </a:rPr>
              <a:t>    new </a:t>
            </a:r>
            <a:r>
              <a:rPr i="1" dirty="0" err="1" smtClean="0">
                <a:latin typeface="Courier New" pitchFamily="49" charset="0"/>
                <a:cs typeface="Arial" charset="0"/>
              </a:rPr>
              <a:t>HashMap</a:t>
            </a:r>
            <a:r>
              <a:rPr i="1" dirty="0" smtClean="0">
                <a:latin typeface="Courier New" pitchFamily="49" charset="0"/>
                <a:cs typeface="Arial" charset="0"/>
              </a:rPr>
              <a:t>&lt;String, Mammal&gt;();</a:t>
            </a:r>
          </a:p>
          <a:p>
            <a:pPr eaLnBrk="1" hangingPunct="1">
              <a:buFont typeface="Arial" charset="0"/>
              <a:buNone/>
            </a:pPr>
            <a:r>
              <a:rPr i="1" dirty="0" smtClean="0">
                <a:latin typeface="Courier New" pitchFamily="49" charset="0"/>
                <a:cs typeface="Arial" charset="0"/>
              </a:rPr>
              <a:t>    </a:t>
            </a:r>
            <a:r>
              <a:rPr i="1" dirty="0" err="1" smtClean="0">
                <a:latin typeface="Courier New" pitchFamily="49" charset="0"/>
                <a:cs typeface="Arial" charset="0"/>
              </a:rPr>
              <a:t>map.put</a:t>
            </a:r>
            <a:r>
              <a:rPr i="1" dirty="0" smtClean="0">
                <a:latin typeface="Courier New" pitchFamily="49" charset="0"/>
                <a:cs typeface="Arial" charset="0"/>
              </a:rPr>
              <a:t>(“wombat”, new Mammal("wombat"));</a:t>
            </a:r>
          </a:p>
          <a:p>
            <a:pPr eaLnBrk="1" hangingPunct="1">
              <a:buFont typeface="Arial" charset="0"/>
              <a:buNone/>
            </a:pPr>
            <a:r>
              <a:rPr i="1" dirty="0" smtClean="0">
                <a:latin typeface="Courier New" pitchFamily="49" charset="0"/>
                <a:cs typeface="Arial" charset="0"/>
              </a:rPr>
              <a:t>    Mammal w = </a:t>
            </a:r>
            <a:r>
              <a:rPr i="1" dirty="0" err="1" smtClean="0">
                <a:latin typeface="Courier New" pitchFamily="49" charset="0"/>
                <a:cs typeface="Arial" charset="0"/>
              </a:rPr>
              <a:t>map.get</a:t>
            </a:r>
            <a:r>
              <a:rPr i="1" dirty="0" smtClean="0">
                <a:latin typeface="Courier New" pitchFamily="49" charset="0"/>
                <a:cs typeface="Arial" charset="0"/>
              </a:rPr>
              <a:t>(“wombat”);</a:t>
            </a:r>
          </a:p>
          <a:p>
            <a:endParaRPr dirty="0"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Placeholder 13"/>
          <p:cNvSpPr>
            <a:spLocks noGrp="1"/>
          </p:cNvSpPr>
          <p:nvPr>
            <p:ph type="body" sz="quarter" idx="10"/>
          </p:nvPr>
        </p:nvSpPr>
        <p:spPr>
          <a:xfrm>
            <a:off x="1004888" y="1350963"/>
            <a:ext cx="7010400" cy="652462"/>
          </a:xfrm>
        </p:spPr>
        <p:txBody>
          <a:bodyPr/>
          <a:lstStyle/>
          <a:p>
            <a:pPr eaLnBrk="1" hangingPunct="1"/>
            <a:r>
              <a:rPr sz="3000" smtClean="0">
                <a:solidFill>
                  <a:schemeClr val="tx1"/>
                </a:solidFill>
                <a:cs typeface="Arial" charset="0"/>
              </a:rPr>
              <a:t>Introduction to Collection</a:t>
            </a:r>
            <a:endParaRPr lang="en-IN" sz="3000" smtClean="0">
              <a:solidFill>
                <a:schemeClr val="tx1"/>
              </a:solidFill>
              <a:cs typeface="Arial" charset="0"/>
            </a:endParaRPr>
          </a:p>
        </p:txBody>
      </p:sp>
      <p:sp>
        <p:nvSpPr>
          <p:cNvPr id="7171" name="Text Placeholder 15"/>
          <p:cNvSpPr>
            <a:spLocks noGrp="1"/>
          </p:cNvSpPr>
          <p:nvPr>
            <p:ph type="body" sz="quarter" idx="12"/>
          </p:nvPr>
        </p:nvSpPr>
        <p:spPr>
          <a:xfrm>
            <a:off x="1054100" y="2439988"/>
            <a:ext cx="7010400" cy="652462"/>
          </a:xfrm>
        </p:spPr>
        <p:txBody>
          <a:bodyPr/>
          <a:lstStyle/>
          <a:p>
            <a:pPr eaLnBrk="1" hangingPunct="1"/>
            <a:r>
              <a:rPr lang="en-IN" sz="3000" smtClean="0">
                <a:solidFill>
                  <a:schemeClr val="tx1"/>
                </a:solidFill>
                <a:cs typeface="Arial" charset="0"/>
              </a:rPr>
              <a:t>Collection Hierarchy</a:t>
            </a:r>
          </a:p>
        </p:txBody>
      </p:sp>
      <p:sp>
        <p:nvSpPr>
          <p:cNvPr id="7172" name="Text Placeholder 16"/>
          <p:cNvSpPr>
            <a:spLocks noGrp="1"/>
          </p:cNvSpPr>
          <p:nvPr>
            <p:ph type="body" sz="quarter" idx="13"/>
          </p:nvPr>
        </p:nvSpPr>
        <p:spPr>
          <a:xfrm>
            <a:off x="1036638" y="3433763"/>
            <a:ext cx="7010400" cy="652462"/>
          </a:xfrm>
        </p:spPr>
        <p:txBody>
          <a:bodyPr/>
          <a:lstStyle/>
          <a:p>
            <a:pPr eaLnBrk="1" hangingPunct="1"/>
            <a:r>
              <a:rPr lang="en-IN" sz="3000" smtClean="0">
                <a:solidFill>
                  <a:schemeClr val="tx1"/>
                </a:solidFill>
                <a:cs typeface="Arial" charset="0"/>
              </a:rPr>
              <a:t>Generics</a:t>
            </a:r>
          </a:p>
        </p:txBody>
      </p:sp>
      <p:sp>
        <p:nvSpPr>
          <p:cNvPr id="7173" name="Text Placeholder 17"/>
          <p:cNvSpPr>
            <a:spLocks noGrp="1"/>
          </p:cNvSpPr>
          <p:nvPr>
            <p:ph type="body" sz="quarter" idx="14"/>
          </p:nvPr>
        </p:nvSpPr>
        <p:spPr>
          <a:xfrm>
            <a:off x="1101725" y="4524375"/>
            <a:ext cx="7010400" cy="652463"/>
          </a:xfrm>
        </p:spPr>
        <p:txBody>
          <a:bodyPr/>
          <a:lstStyle/>
          <a:p>
            <a:pPr marL="231775" indent="-231775" eaLnBrk="1" hangingPunct="1">
              <a:spcBef>
                <a:spcPct val="0"/>
              </a:spcBef>
            </a:pPr>
            <a:r>
              <a:rPr lang="en-IN" sz="3000" smtClean="0">
                <a:solidFill>
                  <a:schemeClr val="tx1"/>
                </a:solidFill>
                <a:cs typeface="Arial" charset="0"/>
              </a:rPr>
              <a:t>Understanding</a:t>
            </a:r>
            <a:r>
              <a:rPr lang="en-IN" smtClean="0">
                <a:solidFill>
                  <a:schemeClr val="tx1"/>
                </a:solidFill>
                <a:cs typeface="Arial" charset="0"/>
              </a:rPr>
              <a:t> </a:t>
            </a:r>
            <a:r>
              <a:rPr lang="en-IN" sz="3000" smtClean="0">
                <a:solidFill>
                  <a:schemeClr val="tx1"/>
                </a:solidFill>
                <a:cs typeface="Arial" charset="0"/>
              </a:rPr>
              <a:t>List, Set and Map</a:t>
            </a:r>
          </a:p>
        </p:txBody>
      </p:sp>
      <p:sp>
        <p:nvSpPr>
          <p:cNvPr id="7174" name="Title 18"/>
          <p:cNvSpPr>
            <a:spLocks noGrp="1"/>
          </p:cNvSpPr>
          <p:nvPr>
            <p:ph type="ctrTitle"/>
          </p:nvPr>
        </p:nvSpPr>
        <p:spPr>
          <a:xfrm>
            <a:off x="460375" y="146050"/>
            <a:ext cx="8189913" cy="549275"/>
          </a:xfrm>
        </p:spPr>
        <p:txBody>
          <a:bodyPr/>
          <a:lstStyle/>
          <a:p>
            <a:pPr eaLnBrk="1" hangingPunct="1"/>
            <a:r>
              <a:rPr lang="en-IN" smtClean="0">
                <a:cs typeface="Arial" charset="0"/>
              </a:rPr>
              <a:t>Agenda</a:t>
            </a:r>
          </a:p>
        </p:txBody>
      </p:sp>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20" name="Rectangle 19"/>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1" name="Rectangle 20"/>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55275" y="172528"/>
            <a:ext cx="8229600" cy="549275"/>
          </a:xfrm>
        </p:spPr>
        <p:txBody>
          <a:bodyPr/>
          <a:lstStyle/>
          <a:p>
            <a:r>
              <a:rPr dirty="0" smtClean="0">
                <a:cs typeface="Arial" charset="0"/>
              </a:rPr>
              <a:t>Generics and Sub typing</a:t>
            </a:r>
          </a:p>
        </p:txBody>
      </p:sp>
      <p:sp>
        <p:nvSpPr>
          <p:cNvPr id="25603" name="Rectangle 3"/>
          <p:cNvSpPr>
            <a:spLocks noGrp="1"/>
          </p:cNvSpPr>
          <p:nvPr>
            <p:ph type="body" idx="1"/>
          </p:nvPr>
        </p:nvSpPr>
        <p:spPr>
          <a:xfrm>
            <a:off x="457200" y="1042988"/>
            <a:ext cx="8229600" cy="5208587"/>
          </a:xfrm>
        </p:spPr>
        <p:txBody>
          <a:bodyPr/>
          <a:lstStyle/>
          <a:p>
            <a:pPr eaLnBrk="1" hangingPunct="1">
              <a:lnSpc>
                <a:spcPct val="115000"/>
              </a:lnSpc>
            </a:pPr>
            <a:r>
              <a:rPr smtClean="0">
                <a:cs typeface="Arial" charset="0"/>
              </a:rPr>
              <a:t>You can do this</a:t>
            </a:r>
          </a:p>
          <a:p>
            <a:pPr lvl="1" eaLnBrk="1" hangingPunct="1">
              <a:lnSpc>
                <a:spcPct val="115000"/>
              </a:lnSpc>
              <a:buFont typeface="Arial" charset="0"/>
              <a:buNone/>
            </a:pPr>
            <a:r>
              <a:rPr sz="2000" i="1" smtClean="0">
                <a:latin typeface="Courier New" pitchFamily="49" charset="0"/>
              </a:rPr>
              <a:t>Object o = new Integer(5);</a:t>
            </a:r>
          </a:p>
          <a:p>
            <a:pPr eaLnBrk="1" hangingPunct="1">
              <a:lnSpc>
                <a:spcPct val="115000"/>
              </a:lnSpc>
            </a:pPr>
            <a:r>
              <a:rPr smtClean="0">
                <a:cs typeface="Arial" charset="0"/>
              </a:rPr>
              <a:t>You can even do this</a:t>
            </a:r>
          </a:p>
          <a:p>
            <a:pPr lvl="1" eaLnBrk="1" hangingPunct="1">
              <a:lnSpc>
                <a:spcPct val="115000"/>
              </a:lnSpc>
              <a:buFont typeface="Arial" charset="0"/>
              <a:buNone/>
            </a:pPr>
            <a:r>
              <a:rPr sz="2000" i="1" smtClean="0">
                <a:latin typeface="Courier New" pitchFamily="49" charset="0"/>
              </a:rPr>
              <a:t>Object[] or = new Integer[5];</a:t>
            </a:r>
          </a:p>
          <a:p>
            <a:pPr eaLnBrk="1" hangingPunct="1">
              <a:lnSpc>
                <a:spcPct val="115000"/>
              </a:lnSpc>
            </a:pPr>
            <a:r>
              <a:rPr smtClean="0">
                <a:cs typeface="Arial" charset="0"/>
              </a:rPr>
              <a:t>So you would expect to be able to do this </a:t>
            </a:r>
          </a:p>
          <a:p>
            <a:pPr eaLnBrk="1" hangingPunct="1">
              <a:lnSpc>
                <a:spcPct val="115000"/>
              </a:lnSpc>
              <a:buFont typeface="Arial" charset="0"/>
              <a:buNone/>
            </a:pPr>
            <a:r>
              <a:rPr sz="1800" i="1" smtClean="0">
                <a:cs typeface="Arial" charset="0"/>
              </a:rPr>
              <a:t>	    </a:t>
            </a:r>
            <a:r>
              <a:rPr i="1" smtClean="0">
                <a:latin typeface="Courier New" pitchFamily="49" charset="0"/>
                <a:cs typeface="Arial" charset="0"/>
              </a:rPr>
              <a:t>ArrayList&lt;Object&gt; ao = new ArrayList&lt;Integer&gt;();</a:t>
            </a:r>
          </a:p>
          <a:p>
            <a:pPr eaLnBrk="1" hangingPunct="1">
              <a:lnSpc>
                <a:spcPct val="115000"/>
              </a:lnSpc>
              <a:buFont typeface="Arial" charset="0"/>
              <a:buNone/>
            </a:pPr>
            <a:r>
              <a:rPr smtClean="0">
                <a:cs typeface="Arial" charset="0"/>
              </a:rPr>
              <a:t>	</a:t>
            </a:r>
            <a:r>
              <a:rPr b="1" smtClean="0">
                <a:cs typeface="Arial" charset="0"/>
              </a:rPr>
              <a:t>But you can’t do it!!</a:t>
            </a:r>
          </a:p>
          <a:p>
            <a:pPr lvl="2" eaLnBrk="1" hangingPunct="1">
              <a:lnSpc>
                <a:spcPct val="115000"/>
              </a:lnSpc>
            </a:pPr>
            <a:r>
              <a:rPr smtClean="0"/>
              <a:t>This is counter-intuitive at the first glance</a:t>
            </a:r>
          </a:p>
          <a:p>
            <a:endParaRPr smtClean="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89781" y="189781"/>
            <a:ext cx="8229600" cy="549275"/>
          </a:xfrm>
        </p:spPr>
        <p:txBody>
          <a:bodyPr/>
          <a:lstStyle/>
          <a:p>
            <a:r>
              <a:rPr dirty="0" smtClean="0">
                <a:cs typeface="Arial" charset="0"/>
              </a:rPr>
              <a:t>Generics and Sub typing (Contd.).</a:t>
            </a:r>
          </a:p>
        </p:txBody>
      </p:sp>
      <p:sp>
        <p:nvSpPr>
          <p:cNvPr id="26627" name="Rectangle 3"/>
          <p:cNvSpPr>
            <a:spLocks noGrp="1"/>
          </p:cNvSpPr>
          <p:nvPr>
            <p:ph type="body" idx="1"/>
          </p:nvPr>
        </p:nvSpPr>
        <p:spPr>
          <a:xfrm>
            <a:off x="457200" y="984250"/>
            <a:ext cx="8229600" cy="5267325"/>
          </a:xfrm>
        </p:spPr>
        <p:txBody>
          <a:bodyPr/>
          <a:lstStyle/>
          <a:p>
            <a:pPr eaLnBrk="1" hangingPunct="1">
              <a:lnSpc>
                <a:spcPts val="3600"/>
              </a:lnSpc>
            </a:pPr>
            <a:r>
              <a:rPr dirty="0" smtClean="0">
                <a:cs typeface="Arial" charset="0"/>
              </a:rPr>
              <a:t>Why this compile error? It is because if it is allowed, </a:t>
            </a:r>
            <a:r>
              <a:rPr dirty="0" err="1" smtClean="0">
                <a:cs typeface="Arial" charset="0"/>
              </a:rPr>
              <a:t>ClassCastException</a:t>
            </a:r>
            <a:r>
              <a:rPr dirty="0" smtClean="0">
                <a:cs typeface="Arial" charset="0"/>
              </a:rPr>
              <a:t> can occur during runtime – this is not type-safe</a:t>
            </a:r>
          </a:p>
          <a:p>
            <a:pPr lvl="1" eaLnBrk="1" hangingPunct="1">
              <a:lnSpc>
                <a:spcPts val="3600"/>
              </a:lnSpc>
              <a:buFont typeface="Arial" charset="0"/>
              <a:buNone/>
            </a:pPr>
            <a:r>
              <a:rPr i="1" dirty="0" err="1" smtClean="0">
                <a:latin typeface="Courier New" pitchFamily="49" charset="0"/>
              </a:rPr>
              <a:t>ArrayList</a:t>
            </a:r>
            <a:r>
              <a:rPr i="1" dirty="0" smtClean="0">
                <a:latin typeface="Courier New" pitchFamily="49" charset="0"/>
              </a:rPr>
              <a:t>&lt;Integer&gt; </a:t>
            </a:r>
            <a:r>
              <a:rPr i="1" dirty="0" err="1" smtClean="0">
                <a:latin typeface="Courier New" pitchFamily="49" charset="0"/>
              </a:rPr>
              <a:t>ai</a:t>
            </a:r>
            <a:r>
              <a:rPr i="1" dirty="0" smtClean="0">
                <a:latin typeface="Courier New" pitchFamily="49" charset="0"/>
              </a:rPr>
              <a:t> = new </a:t>
            </a:r>
            <a:r>
              <a:rPr i="1" dirty="0" err="1" smtClean="0">
                <a:latin typeface="Courier New" pitchFamily="49" charset="0"/>
              </a:rPr>
              <a:t>ArrayList</a:t>
            </a:r>
            <a:r>
              <a:rPr i="1" dirty="0" smtClean="0">
                <a:latin typeface="Courier New" pitchFamily="49" charset="0"/>
              </a:rPr>
              <a:t>&lt;Integer&gt;();</a:t>
            </a:r>
          </a:p>
          <a:p>
            <a:pPr lvl="1" eaLnBrk="1" hangingPunct="1">
              <a:lnSpc>
                <a:spcPts val="3600"/>
              </a:lnSpc>
              <a:buFont typeface="Arial" charset="0"/>
              <a:buNone/>
            </a:pPr>
            <a:r>
              <a:rPr i="1" dirty="0" err="1" smtClean="0">
                <a:latin typeface="Courier New" pitchFamily="49" charset="0"/>
              </a:rPr>
              <a:t>ArrayList</a:t>
            </a:r>
            <a:r>
              <a:rPr i="1" dirty="0" smtClean="0">
                <a:latin typeface="Courier New" pitchFamily="49" charset="0"/>
              </a:rPr>
              <a:t>&lt;Object&gt; </a:t>
            </a:r>
            <a:r>
              <a:rPr i="1" dirty="0" err="1" smtClean="0">
                <a:latin typeface="Courier New" pitchFamily="49" charset="0"/>
              </a:rPr>
              <a:t>ao</a:t>
            </a:r>
            <a:r>
              <a:rPr i="1" dirty="0" smtClean="0">
                <a:latin typeface="Courier New" pitchFamily="49" charset="0"/>
              </a:rPr>
              <a:t> = </a:t>
            </a:r>
            <a:r>
              <a:rPr i="1" dirty="0" err="1" smtClean="0">
                <a:latin typeface="Courier New" pitchFamily="49" charset="0"/>
              </a:rPr>
              <a:t>ai</a:t>
            </a:r>
            <a:r>
              <a:rPr i="1" dirty="0" smtClean="0">
                <a:latin typeface="Courier New" pitchFamily="49" charset="0"/>
              </a:rPr>
              <a:t>; // If it is allowed at compile time,</a:t>
            </a:r>
          </a:p>
          <a:p>
            <a:pPr lvl="1" eaLnBrk="1" hangingPunct="1">
              <a:lnSpc>
                <a:spcPts val="3600"/>
              </a:lnSpc>
              <a:buFont typeface="Arial" charset="0"/>
              <a:buNone/>
            </a:pPr>
            <a:r>
              <a:rPr i="1" dirty="0" err="1" smtClean="0">
                <a:latin typeface="Courier New" pitchFamily="49" charset="0"/>
              </a:rPr>
              <a:t>ao.add</a:t>
            </a:r>
            <a:r>
              <a:rPr i="1" dirty="0" smtClean="0">
                <a:latin typeface="Courier New" pitchFamily="49" charset="0"/>
              </a:rPr>
              <a:t>(new Object());</a:t>
            </a:r>
          </a:p>
          <a:p>
            <a:pPr lvl="1" eaLnBrk="1" hangingPunct="1">
              <a:lnSpc>
                <a:spcPts val="3600"/>
              </a:lnSpc>
              <a:buFont typeface="Arial" charset="0"/>
              <a:buNone/>
            </a:pPr>
            <a:r>
              <a:rPr i="1" dirty="0" smtClean="0">
                <a:latin typeface="Courier New" pitchFamily="49" charset="0"/>
              </a:rPr>
              <a:t>Integer i = </a:t>
            </a:r>
            <a:r>
              <a:rPr i="1" dirty="0" err="1" smtClean="0">
                <a:latin typeface="Courier New" pitchFamily="49" charset="0"/>
              </a:rPr>
              <a:t>ao.get</a:t>
            </a:r>
            <a:r>
              <a:rPr i="1" dirty="0" smtClean="0">
                <a:latin typeface="Courier New" pitchFamily="49" charset="0"/>
              </a:rPr>
              <a:t>(0); // This would result in </a:t>
            </a:r>
          </a:p>
          <a:p>
            <a:pPr lvl="1" eaLnBrk="1" hangingPunct="1">
              <a:lnSpc>
                <a:spcPts val="3600"/>
              </a:lnSpc>
              <a:buFont typeface="Arial" charset="0"/>
              <a:buNone/>
            </a:pPr>
            <a:r>
              <a:rPr i="1" dirty="0" smtClean="0">
                <a:latin typeface="Courier New" pitchFamily="49" charset="0"/>
              </a:rPr>
              <a:t>				// runtime </a:t>
            </a:r>
            <a:r>
              <a:rPr i="1" dirty="0" err="1" smtClean="0">
                <a:latin typeface="Courier New" pitchFamily="49" charset="0"/>
              </a:rPr>
              <a:t>ClassCastException</a:t>
            </a:r>
            <a:endParaRPr i="1" dirty="0" smtClean="0">
              <a:latin typeface="Courier New" pitchFamily="49" charset="0"/>
            </a:endParaRPr>
          </a:p>
          <a:p>
            <a:pPr eaLnBrk="1" hangingPunct="1">
              <a:lnSpc>
                <a:spcPts val="3600"/>
              </a:lnSpc>
            </a:pPr>
            <a:r>
              <a:rPr dirty="0" smtClean="0">
                <a:cs typeface="Arial" charset="0"/>
              </a:rPr>
              <a:t>No inheritance relationship between type arguments of a generic class</a:t>
            </a:r>
          </a:p>
          <a:p>
            <a:pPr eaLnBrk="1" hangingPunct="1"/>
            <a:endParaRPr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138022" y="172529"/>
            <a:ext cx="8229600" cy="549275"/>
          </a:xfrm>
        </p:spPr>
        <p:txBody>
          <a:bodyPr/>
          <a:lstStyle/>
          <a:p>
            <a:r>
              <a:rPr dirty="0" smtClean="0">
                <a:cs typeface="Arial" charset="0"/>
              </a:rPr>
              <a:t>Generics and Sub typing (Contd.).</a:t>
            </a:r>
          </a:p>
        </p:txBody>
      </p:sp>
      <p:sp>
        <p:nvSpPr>
          <p:cNvPr id="27651" name="Rectangle 3"/>
          <p:cNvSpPr>
            <a:spLocks noGrp="1"/>
          </p:cNvSpPr>
          <p:nvPr>
            <p:ph type="body" idx="1"/>
          </p:nvPr>
        </p:nvSpPr>
        <p:spPr>
          <a:xfrm>
            <a:off x="457200" y="1116013"/>
            <a:ext cx="8229600" cy="5135562"/>
          </a:xfrm>
        </p:spPr>
        <p:txBody>
          <a:bodyPr/>
          <a:lstStyle/>
          <a:p>
            <a:pPr eaLnBrk="1" hangingPunct="1">
              <a:lnSpc>
                <a:spcPct val="120000"/>
              </a:lnSpc>
            </a:pPr>
            <a:r>
              <a:rPr smtClean="0">
                <a:cs typeface="Arial" charset="0"/>
              </a:rPr>
              <a:t>The following code work</a:t>
            </a:r>
          </a:p>
          <a:p>
            <a:pPr lvl="1" eaLnBrk="1" hangingPunct="1">
              <a:lnSpc>
                <a:spcPct val="120000"/>
              </a:lnSpc>
              <a:buFont typeface="Arial" charset="0"/>
              <a:buNone/>
            </a:pPr>
            <a:endParaRPr i="1" smtClean="0"/>
          </a:p>
          <a:p>
            <a:pPr lvl="1" eaLnBrk="1" hangingPunct="1">
              <a:lnSpc>
                <a:spcPct val="120000"/>
              </a:lnSpc>
              <a:buFont typeface="Arial" charset="0"/>
              <a:buNone/>
            </a:pPr>
            <a:r>
              <a:rPr sz="2000" i="1" smtClean="0">
                <a:latin typeface="Courier New" pitchFamily="49" charset="0"/>
              </a:rPr>
              <a:t>ArrayList&lt;Integer&gt; ai = new ArrayList&lt;Integer&gt;();</a:t>
            </a:r>
          </a:p>
          <a:p>
            <a:pPr lvl="1" eaLnBrk="1" hangingPunct="1">
              <a:lnSpc>
                <a:spcPct val="120000"/>
              </a:lnSpc>
              <a:buFont typeface="Arial" charset="0"/>
              <a:buNone/>
            </a:pPr>
            <a:r>
              <a:rPr sz="2000" i="1" smtClean="0">
                <a:latin typeface="Courier New" pitchFamily="49" charset="0"/>
              </a:rPr>
              <a:t>List&lt;Integer&gt; li = new ArrayList&lt;Integer&gt;();</a:t>
            </a:r>
          </a:p>
          <a:p>
            <a:pPr lvl="1" eaLnBrk="1" hangingPunct="1">
              <a:lnSpc>
                <a:spcPct val="120000"/>
              </a:lnSpc>
              <a:buFont typeface="Arial" charset="0"/>
              <a:buNone/>
            </a:pPr>
            <a:r>
              <a:rPr sz="2000" i="1" smtClean="0">
                <a:latin typeface="Courier New" pitchFamily="49" charset="0"/>
              </a:rPr>
              <a:t>Collection&lt;Integer&gt; ci = new ArrayList&lt;Integer&gt;();</a:t>
            </a:r>
          </a:p>
          <a:p>
            <a:pPr lvl="1" eaLnBrk="1" hangingPunct="1">
              <a:lnSpc>
                <a:spcPct val="120000"/>
              </a:lnSpc>
              <a:buFont typeface="Arial" charset="0"/>
              <a:buNone/>
            </a:pPr>
            <a:r>
              <a:rPr sz="2000" i="1" smtClean="0">
                <a:latin typeface="Courier New" pitchFamily="49" charset="0"/>
              </a:rPr>
              <a:t>Collection&lt;String&gt; cs = new Vector&lt;String&gt;(4);</a:t>
            </a:r>
          </a:p>
          <a:p>
            <a:pPr eaLnBrk="1" hangingPunct="1">
              <a:lnSpc>
                <a:spcPct val="120000"/>
              </a:lnSpc>
            </a:pPr>
            <a:r>
              <a:rPr smtClean="0">
                <a:cs typeface="Arial" charset="0"/>
              </a:rPr>
              <a:t>Inheritance relationship between Generic classes themselves still exist</a:t>
            </a:r>
          </a:p>
          <a:p>
            <a:endParaRPr smtClean="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07034" y="189781"/>
            <a:ext cx="8229600" cy="549275"/>
          </a:xfrm>
        </p:spPr>
        <p:txBody>
          <a:bodyPr/>
          <a:lstStyle/>
          <a:p>
            <a:r>
              <a:rPr dirty="0" smtClean="0">
                <a:cs typeface="Arial" charset="0"/>
              </a:rPr>
              <a:t>Generics and Sub typing (Contd.).</a:t>
            </a:r>
          </a:p>
        </p:txBody>
      </p:sp>
      <p:sp>
        <p:nvSpPr>
          <p:cNvPr id="28675" name="Rectangle 3"/>
          <p:cNvSpPr>
            <a:spLocks noGrp="1"/>
          </p:cNvSpPr>
          <p:nvPr>
            <p:ph type="body" idx="1"/>
          </p:nvPr>
        </p:nvSpPr>
        <p:spPr>
          <a:xfrm>
            <a:off x="457200" y="1100138"/>
            <a:ext cx="8229600" cy="5151437"/>
          </a:xfrm>
        </p:spPr>
        <p:txBody>
          <a:bodyPr/>
          <a:lstStyle/>
          <a:p>
            <a:pPr eaLnBrk="1" hangingPunct="1">
              <a:lnSpc>
                <a:spcPct val="120000"/>
              </a:lnSpc>
            </a:pPr>
            <a:r>
              <a:rPr smtClean="0">
                <a:cs typeface="Arial" charset="0"/>
              </a:rPr>
              <a:t>The following code work</a:t>
            </a:r>
          </a:p>
          <a:p>
            <a:pPr lvl="1" eaLnBrk="1" hangingPunct="1">
              <a:lnSpc>
                <a:spcPct val="120000"/>
              </a:lnSpc>
              <a:buFont typeface="Arial" charset="0"/>
              <a:buNone/>
            </a:pPr>
            <a:r>
              <a:rPr sz="2000" i="1" smtClean="0">
                <a:latin typeface="Courier New" pitchFamily="49" charset="0"/>
              </a:rPr>
              <a:t>ArrayList&lt;Number&gt; an = new ArrayList&lt;Number&gt;();</a:t>
            </a:r>
          </a:p>
          <a:p>
            <a:pPr lvl="1" eaLnBrk="1" hangingPunct="1">
              <a:lnSpc>
                <a:spcPct val="120000"/>
              </a:lnSpc>
              <a:buFont typeface="Arial" charset="0"/>
              <a:buNone/>
            </a:pPr>
            <a:r>
              <a:rPr sz="2000" i="1" smtClean="0">
                <a:latin typeface="Courier New" pitchFamily="49" charset="0"/>
              </a:rPr>
              <a:t>an.add(new Integer(5));</a:t>
            </a:r>
          </a:p>
          <a:p>
            <a:pPr lvl="1" eaLnBrk="1" hangingPunct="1">
              <a:lnSpc>
                <a:spcPct val="120000"/>
              </a:lnSpc>
              <a:buFont typeface="Arial" charset="0"/>
              <a:buNone/>
            </a:pPr>
            <a:r>
              <a:rPr sz="2000" i="1" smtClean="0">
                <a:latin typeface="Courier New" pitchFamily="49" charset="0"/>
              </a:rPr>
              <a:t>an.add(new Long(1000L));</a:t>
            </a:r>
          </a:p>
          <a:p>
            <a:pPr lvl="1" eaLnBrk="1" hangingPunct="1">
              <a:lnSpc>
                <a:spcPct val="120000"/>
              </a:lnSpc>
              <a:buFont typeface="Arial" charset="0"/>
              <a:buNone/>
            </a:pPr>
            <a:r>
              <a:rPr sz="2000" i="1" smtClean="0">
                <a:latin typeface="Courier New" pitchFamily="49" charset="0"/>
              </a:rPr>
              <a:t>an.add(new String(“hello”)); // compile error</a:t>
            </a:r>
          </a:p>
          <a:p>
            <a:pPr eaLnBrk="1" hangingPunct="1">
              <a:lnSpc>
                <a:spcPct val="120000"/>
              </a:lnSpc>
            </a:pPr>
            <a:r>
              <a:rPr smtClean="0">
                <a:cs typeface="Arial" charset="0"/>
              </a:rPr>
              <a:t>The entries maintain inheritance relationship</a:t>
            </a:r>
          </a:p>
          <a:p>
            <a:pPr eaLnBrk="1" hangingPunct="1"/>
            <a:endParaRPr smtClean="0">
              <a:cs typeface="Arial" charset="0"/>
            </a:endParaRPr>
          </a:p>
          <a:p>
            <a:endParaRPr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269336" y="123496"/>
            <a:ext cx="8229600" cy="549275"/>
          </a:xfrm>
        </p:spPr>
        <p:txBody>
          <a:bodyPr/>
          <a:lstStyle/>
          <a:p>
            <a:r>
              <a:rPr smtClean="0">
                <a:cs typeface="Arial" charset="0"/>
              </a:rPr>
              <a:t>Why Wildcards?</a:t>
            </a:r>
          </a:p>
        </p:txBody>
      </p:sp>
      <p:sp>
        <p:nvSpPr>
          <p:cNvPr id="29699" name="Rectangle 3"/>
          <p:cNvSpPr>
            <a:spLocks noGrp="1"/>
          </p:cNvSpPr>
          <p:nvPr>
            <p:ph type="body" idx="1"/>
          </p:nvPr>
        </p:nvSpPr>
        <p:spPr>
          <a:xfrm>
            <a:off x="457200" y="1116013"/>
            <a:ext cx="8229600" cy="5135562"/>
          </a:xfrm>
        </p:spPr>
        <p:txBody>
          <a:bodyPr/>
          <a:lstStyle/>
          <a:p>
            <a:pPr algn="just" eaLnBrk="1" hangingPunct="1">
              <a:lnSpc>
                <a:spcPct val="120000"/>
              </a:lnSpc>
            </a:pPr>
            <a:r>
              <a:rPr sz="2400" dirty="0" smtClean="0">
                <a:cs typeface="Arial" charset="0"/>
              </a:rPr>
              <a:t>To print the contents of the collection following method will not help</a:t>
            </a:r>
          </a:p>
          <a:p>
            <a:pPr lvl="2" eaLnBrk="1" hangingPunct="1">
              <a:lnSpc>
                <a:spcPct val="120000"/>
              </a:lnSpc>
              <a:buFont typeface="Arial" charset="0"/>
              <a:buNone/>
            </a:pPr>
            <a:r>
              <a:rPr sz="2000" dirty="0" smtClean="0">
                <a:latin typeface="Courier New" pitchFamily="49" charset="0"/>
              </a:rPr>
              <a:t>void </a:t>
            </a:r>
            <a:r>
              <a:rPr sz="2000" dirty="0" err="1" smtClean="0">
                <a:latin typeface="Courier New" pitchFamily="49" charset="0"/>
              </a:rPr>
              <a:t>printCollection</a:t>
            </a:r>
            <a:r>
              <a:rPr sz="2000" dirty="0" smtClean="0">
                <a:latin typeface="Courier New" pitchFamily="49" charset="0"/>
              </a:rPr>
              <a:t>(Collection&lt;Object&gt; c) {</a:t>
            </a:r>
          </a:p>
          <a:p>
            <a:pPr lvl="2" eaLnBrk="1" hangingPunct="1">
              <a:lnSpc>
                <a:spcPct val="120000"/>
              </a:lnSpc>
              <a:buFont typeface="Arial" charset="0"/>
              <a:buNone/>
            </a:pPr>
            <a:r>
              <a:rPr sz="2000" dirty="0" smtClean="0">
                <a:latin typeface="Courier New" pitchFamily="49" charset="0"/>
              </a:rPr>
              <a:t>	for (Object o : c)</a:t>
            </a:r>
          </a:p>
          <a:p>
            <a:pPr lvl="2" eaLnBrk="1" hangingPunct="1">
              <a:lnSpc>
                <a:spcPct val="120000"/>
              </a:lnSpc>
              <a:buFont typeface="Arial" charset="0"/>
              <a:buNone/>
            </a:pPr>
            <a:r>
              <a:rPr sz="2000" dirty="0" smtClean="0">
                <a:latin typeface="Courier New" pitchFamily="49" charset="0"/>
              </a:rPr>
              <a:t>	</a:t>
            </a:r>
            <a:r>
              <a:rPr sz="2000" dirty="0" err="1" smtClean="0">
                <a:latin typeface="Courier New" pitchFamily="49" charset="0"/>
              </a:rPr>
              <a:t>System.out.println</a:t>
            </a:r>
            <a:r>
              <a:rPr sz="2000" dirty="0" smtClean="0">
                <a:latin typeface="Courier New" pitchFamily="49" charset="0"/>
              </a:rPr>
              <a:t>(o);</a:t>
            </a:r>
          </a:p>
          <a:p>
            <a:pPr lvl="2" eaLnBrk="1" hangingPunct="1">
              <a:lnSpc>
                <a:spcPct val="120000"/>
              </a:lnSpc>
              <a:buFont typeface="Arial" charset="0"/>
              <a:buNone/>
            </a:pPr>
            <a:r>
              <a:rPr sz="2000" dirty="0" smtClean="0">
                <a:latin typeface="Courier New" pitchFamily="49" charset="0"/>
              </a:rPr>
              <a:t>	}</a:t>
            </a:r>
          </a:p>
          <a:p>
            <a:pPr eaLnBrk="1" hangingPunct="1">
              <a:lnSpc>
                <a:spcPct val="120000"/>
              </a:lnSpc>
            </a:pPr>
            <a:r>
              <a:rPr sz="2400" dirty="0" smtClean="0">
                <a:cs typeface="Arial" charset="0"/>
              </a:rPr>
              <a:t>It has to be re-written as</a:t>
            </a:r>
          </a:p>
          <a:p>
            <a:pPr lvl="2" eaLnBrk="1" hangingPunct="1">
              <a:lnSpc>
                <a:spcPct val="120000"/>
              </a:lnSpc>
              <a:buFont typeface="Arial" charset="0"/>
              <a:buNone/>
            </a:pPr>
            <a:r>
              <a:rPr sz="2000" dirty="0" smtClean="0">
                <a:latin typeface="Courier New" pitchFamily="49" charset="0"/>
              </a:rPr>
              <a:t>void </a:t>
            </a:r>
            <a:r>
              <a:rPr sz="2000" dirty="0" err="1" smtClean="0">
                <a:latin typeface="Courier New" pitchFamily="49" charset="0"/>
              </a:rPr>
              <a:t>printCollection</a:t>
            </a:r>
            <a:r>
              <a:rPr sz="2000" dirty="0" smtClean="0">
                <a:latin typeface="Courier New" pitchFamily="49" charset="0"/>
              </a:rPr>
              <a:t>(Collection&lt;?&gt; c) { for (Object e : c) { </a:t>
            </a:r>
            <a:r>
              <a:rPr sz="2000" dirty="0" err="1" smtClean="0">
                <a:latin typeface="Courier New" pitchFamily="49" charset="0"/>
              </a:rPr>
              <a:t>System.out.println</a:t>
            </a:r>
            <a:r>
              <a:rPr sz="2000" dirty="0" smtClean="0">
                <a:latin typeface="Courier New" pitchFamily="49" charset="0"/>
              </a:rPr>
              <a:t>(e);</a:t>
            </a:r>
          </a:p>
          <a:p>
            <a:pPr lvl="2" eaLnBrk="1" hangingPunct="1">
              <a:lnSpc>
                <a:spcPct val="120000"/>
              </a:lnSpc>
              <a:buFont typeface="Arial" charset="0"/>
              <a:buNone/>
            </a:pPr>
            <a:r>
              <a:rPr sz="2000" dirty="0" smtClean="0">
                <a:latin typeface="Courier New" pitchFamily="49" charset="0"/>
              </a:rPr>
              <a:t>}}</a:t>
            </a:r>
          </a:p>
          <a:p>
            <a:pPr lvl="2" eaLnBrk="1" hangingPunct="1"/>
            <a:endParaRPr sz="2000" dirty="0" smtClean="0">
              <a:latin typeface="Courier New" pitchFamily="49" charset="0"/>
            </a:endParaRPr>
          </a:p>
          <a:p>
            <a:pPr eaLnBrk="1" hangingPunct="1">
              <a:buFont typeface="Arial" charset="0"/>
              <a:buNone/>
            </a:pPr>
            <a:endParaRPr sz="2400" dirty="0" smtClean="0">
              <a:cs typeface="Arial" charset="0"/>
            </a:endParaRPr>
          </a:p>
          <a:p>
            <a:pPr eaLnBrk="1" hangingPunct="1"/>
            <a:endParaRPr sz="2400"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57200" y="981075"/>
            <a:ext cx="8229600" cy="549275"/>
          </a:xfrm>
        </p:spPr>
        <p:txBody>
          <a:bodyPr/>
          <a:lstStyle/>
          <a:p>
            <a:endParaRPr smtClean="0">
              <a:cs typeface="Arial" charset="0"/>
            </a:endParaRPr>
          </a:p>
        </p:txBody>
      </p:sp>
      <p:sp>
        <p:nvSpPr>
          <p:cNvPr id="30723" name="Rectangle 3"/>
          <p:cNvSpPr>
            <a:spLocks noGrp="1"/>
          </p:cNvSpPr>
          <p:nvPr>
            <p:ph type="body" idx="1"/>
          </p:nvPr>
        </p:nvSpPr>
        <p:spPr/>
        <p:txBody>
          <a:bodyPr/>
          <a:lstStyle/>
          <a:p>
            <a:endParaRPr smtClean="0">
              <a:cs typeface="Arial"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515938" y="1371600"/>
            <a:ext cx="8196262" cy="4724400"/>
          </a:xfrm>
        </p:spPr>
        <p:txBody>
          <a:bodyPr lIns="90488" tIns="44450" rIns="90488" bIns="44450"/>
          <a:lstStyle/>
          <a:p>
            <a:pPr marL="296863" indent="-296863" defTabSz="914400" eaLnBrk="1" hangingPunct="1">
              <a:lnSpc>
                <a:spcPct val="120000"/>
              </a:lnSpc>
            </a:pPr>
            <a:r>
              <a:rPr smtClean="0">
                <a:cs typeface="Arial" charset="0"/>
              </a:rPr>
              <a:t>Add type parameters in class definition</a:t>
            </a:r>
          </a:p>
          <a:p>
            <a:pPr marL="296863" indent="-296863" defTabSz="914400" eaLnBrk="1" hangingPunct="1">
              <a:lnSpc>
                <a:spcPct val="120000"/>
              </a:lnSpc>
            </a:pPr>
            <a:r>
              <a:rPr smtClean="0">
                <a:cs typeface="Arial" charset="0"/>
              </a:rPr>
              <a:t>Typically use one capital letter for types</a:t>
            </a:r>
          </a:p>
          <a:p>
            <a:pPr marL="296863" indent="-296863" defTabSz="914400" eaLnBrk="1" hangingPunct="1">
              <a:lnSpc>
                <a:spcPct val="120000"/>
              </a:lnSpc>
            </a:pPr>
            <a:r>
              <a:rPr smtClean="0">
                <a:cs typeface="Arial" charset="0"/>
              </a:rPr>
              <a:t>Use anywhere in class that type is required</a:t>
            </a:r>
          </a:p>
          <a:p>
            <a:pPr marL="296863" indent="-296863" defTabSz="914400" eaLnBrk="1" hangingPunct="1">
              <a:lnSpc>
                <a:spcPct val="120000"/>
              </a:lnSpc>
              <a:buFont typeface="Arial" charset="0"/>
              <a:buNone/>
            </a:pPr>
            <a:r>
              <a:rPr sz="1800" i="1" smtClean="0">
                <a:cs typeface="Arial" charset="0"/>
              </a:rPr>
              <a:t>	   </a:t>
            </a:r>
          </a:p>
          <a:p>
            <a:pPr marL="296863" indent="-296863" defTabSz="914400" eaLnBrk="1" hangingPunct="1">
              <a:lnSpc>
                <a:spcPct val="120000"/>
              </a:lnSpc>
              <a:buFont typeface="Arial" charset="0"/>
              <a:buNone/>
            </a:pPr>
            <a:r>
              <a:rPr sz="1800" i="1" smtClean="0">
                <a:latin typeface="Courier New" pitchFamily="49" charset="0"/>
                <a:cs typeface="Arial" charset="0"/>
              </a:rPr>
              <a:t> </a:t>
            </a:r>
            <a:r>
              <a:rPr i="1" smtClean="0">
                <a:latin typeface="Courier New" pitchFamily="49" charset="0"/>
                <a:cs typeface="Arial" charset="0"/>
              </a:rPr>
              <a:t>public class Pair&lt;F, S&gt; {</a:t>
            </a:r>
          </a:p>
          <a:p>
            <a:pPr marL="1079500" lvl="2" indent="-169863" defTabSz="914400" eaLnBrk="1" hangingPunct="1">
              <a:lnSpc>
                <a:spcPct val="120000"/>
              </a:lnSpc>
              <a:buFont typeface="Arial" charset="0"/>
              <a:buNone/>
            </a:pPr>
            <a:r>
              <a:rPr sz="2000" i="1" smtClean="0">
                <a:latin typeface="Courier New" pitchFamily="49" charset="0"/>
              </a:rPr>
              <a:t>F first; S second;</a:t>
            </a:r>
          </a:p>
          <a:p>
            <a:pPr marL="1079500" lvl="2" indent="-169863" defTabSz="914400" eaLnBrk="1" hangingPunct="1">
              <a:lnSpc>
                <a:spcPct val="120000"/>
              </a:lnSpc>
              <a:buFont typeface="Arial" charset="0"/>
              <a:buNone/>
            </a:pPr>
            <a:r>
              <a:rPr sz="2000" i="1" smtClean="0">
                <a:latin typeface="Courier New" pitchFamily="49" charset="0"/>
              </a:rPr>
              <a:t>public Pair(F f, S s) {</a:t>
            </a:r>
          </a:p>
          <a:p>
            <a:pPr marL="1079500" lvl="2" indent="-169863" defTabSz="914400" eaLnBrk="1" hangingPunct="1">
              <a:lnSpc>
                <a:spcPct val="120000"/>
              </a:lnSpc>
              <a:buFont typeface="Arial" charset="0"/>
              <a:buNone/>
            </a:pPr>
            <a:r>
              <a:rPr sz="2000" i="1" smtClean="0">
                <a:latin typeface="Courier New" pitchFamily="49" charset="0"/>
              </a:rPr>
              <a:t>first = f; second = s;</a:t>
            </a:r>
          </a:p>
          <a:p>
            <a:pPr marL="1079500" lvl="2" indent="-169863" defTabSz="914400" eaLnBrk="1" hangingPunct="1">
              <a:lnSpc>
                <a:spcPct val="120000"/>
              </a:lnSpc>
              <a:buFont typeface="Arial" charset="0"/>
              <a:buNone/>
            </a:pPr>
            <a:r>
              <a:rPr sz="2000" i="1" smtClean="0">
                <a:latin typeface="Courier New" pitchFamily="49" charset="0"/>
              </a:rPr>
              <a:t>}</a:t>
            </a:r>
          </a:p>
          <a:p>
            <a:pPr marL="1079500" lvl="2" indent="-169863" defTabSz="914400" eaLnBrk="1" hangingPunct="1">
              <a:lnSpc>
                <a:spcPct val="120000"/>
              </a:lnSpc>
              <a:buFont typeface="Arial" charset="0"/>
              <a:buNone/>
            </a:pPr>
            <a:r>
              <a:rPr sz="2000" i="1" smtClean="0">
                <a:latin typeface="Courier New" pitchFamily="49" charset="0"/>
              </a:rPr>
              <a:t>}</a:t>
            </a:r>
          </a:p>
        </p:txBody>
      </p:sp>
      <p:sp>
        <p:nvSpPr>
          <p:cNvPr id="31747" name="Rectangle 5"/>
          <p:cNvSpPr>
            <a:spLocks noGrp="1" noChangeArrowheads="1"/>
          </p:cNvSpPr>
          <p:nvPr>
            <p:ph type="title" idx="4294967295"/>
          </p:nvPr>
        </p:nvSpPr>
        <p:spPr>
          <a:xfrm>
            <a:off x="384175" y="182563"/>
            <a:ext cx="8229600" cy="549275"/>
          </a:xfrm>
          <a:noFill/>
        </p:spPr>
        <p:txBody>
          <a:bodyPr lIns="90488" tIns="44450" rIns="90488" bIns="44450" anchor="ctr"/>
          <a:lstStyle/>
          <a:p>
            <a:pPr eaLnBrk="1" hangingPunct="1"/>
            <a:r>
              <a:rPr smtClean="0">
                <a:cs typeface="Arial" charset="0"/>
              </a:rPr>
              <a:t>Defining Generic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74176" y="133230"/>
            <a:ext cx="8229600" cy="549275"/>
          </a:xfrm>
        </p:spPr>
        <p:txBody>
          <a:bodyPr lIns="90488" tIns="44450" rIns="90488" bIns="44450" anchor="ctr"/>
          <a:lstStyle/>
          <a:p>
            <a:pPr eaLnBrk="1" hangingPunct="1"/>
            <a:r>
              <a:rPr dirty="0" smtClean="0">
                <a:cs typeface="Arial" charset="0"/>
              </a:rPr>
              <a:t>Defining Generic Classes (Contd.).</a:t>
            </a:r>
          </a:p>
        </p:txBody>
      </p:sp>
      <p:sp>
        <p:nvSpPr>
          <p:cNvPr id="32771" name="Rectangle 3"/>
          <p:cNvSpPr>
            <a:spLocks noGrp="1" noChangeArrowheads="1"/>
          </p:cNvSpPr>
          <p:nvPr>
            <p:ph type="body" idx="4294967295"/>
          </p:nvPr>
        </p:nvSpPr>
        <p:spPr>
          <a:xfrm>
            <a:off x="457200" y="1073150"/>
            <a:ext cx="8229600" cy="5178425"/>
          </a:xfrm>
        </p:spPr>
        <p:txBody>
          <a:bodyPr lIns="90488" tIns="44450" rIns="90488" bIns="44450"/>
          <a:lstStyle/>
          <a:p>
            <a:pPr marL="296863" indent="-296863" defTabSz="914400" eaLnBrk="1" hangingPunct="1">
              <a:lnSpc>
                <a:spcPct val="140000"/>
              </a:lnSpc>
              <a:buFont typeface="Arial" charset="0"/>
              <a:buNone/>
            </a:pPr>
            <a:r>
              <a:rPr i="1" smtClean="0">
                <a:latin typeface="Courier New" pitchFamily="49" charset="0"/>
                <a:cs typeface="Arial" charset="0"/>
              </a:rPr>
              <a:t>public class Pair&lt;F, S&gt; {</a:t>
            </a:r>
          </a:p>
          <a:p>
            <a:pPr marL="296863" indent="-296863" defTabSz="914400" eaLnBrk="1" hangingPunct="1">
              <a:lnSpc>
                <a:spcPct val="140000"/>
              </a:lnSpc>
              <a:buFont typeface="Arial" charset="0"/>
              <a:buNone/>
            </a:pPr>
            <a:r>
              <a:rPr i="1" smtClean="0">
                <a:latin typeface="Courier New" pitchFamily="49" charset="0"/>
                <a:cs typeface="Arial" charset="0"/>
              </a:rPr>
              <a:t>F first; S second;</a:t>
            </a:r>
          </a:p>
          <a:p>
            <a:pPr marL="296863" indent="-296863" defTabSz="914400" eaLnBrk="1" hangingPunct="1">
              <a:lnSpc>
                <a:spcPct val="140000"/>
              </a:lnSpc>
              <a:buFont typeface="Arial" charset="0"/>
              <a:buNone/>
            </a:pPr>
            <a:r>
              <a:rPr i="1" smtClean="0">
                <a:latin typeface="Courier New" pitchFamily="49" charset="0"/>
                <a:cs typeface="Arial" charset="0"/>
              </a:rPr>
              <a:t>public Pair(F f, S s) {</a:t>
            </a:r>
          </a:p>
          <a:p>
            <a:pPr marL="296863" indent="-296863" defTabSz="914400" eaLnBrk="1" hangingPunct="1">
              <a:lnSpc>
                <a:spcPct val="140000"/>
              </a:lnSpc>
              <a:buFont typeface="Arial" charset="0"/>
              <a:buNone/>
            </a:pPr>
            <a:r>
              <a:rPr i="1" smtClean="0">
                <a:latin typeface="Courier New" pitchFamily="49" charset="0"/>
                <a:cs typeface="Arial" charset="0"/>
              </a:rPr>
              <a:t>first = f; second = s;</a:t>
            </a:r>
          </a:p>
          <a:p>
            <a:pPr marL="296863" indent="-296863" defTabSz="914400" eaLnBrk="1" hangingPunct="1">
              <a:lnSpc>
                <a:spcPct val="140000"/>
              </a:lnSpc>
              <a:buFont typeface="Arial" charset="0"/>
              <a:buNone/>
            </a:pPr>
            <a:r>
              <a:rPr i="1" smtClean="0">
                <a:latin typeface="Courier New" pitchFamily="49" charset="0"/>
                <a:cs typeface="Arial" charset="0"/>
              </a:rPr>
              <a:t>}</a:t>
            </a:r>
          </a:p>
          <a:p>
            <a:pPr marL="296863" indent="-296863" defTabSz="914400" eaLnBrk="1" hangingPunct="1">
              <a:lnSpc>
                <a:spcPct val="140000"/>
              </a:lnSpc>
              <a:buFont typeface="Arial" charset="0"/>
              <a:buNone/>
            </a:pPr>
            <a:r>
              <a:rPr i="1" smtClean="0">
                <a:latin typeface="Courier New" pitchFamily="49" charset="0"/>
                <a:cs typeface="Arial" charset="0"/>
              </a:rPr>
              <a:t>public void setFirst(F f){ first = f;}</a:t>
            </a:r>
          </a:p>
          <a:p>
            <a:pPr marL="296863" indent="-296863" defTabSz="914400" eaLnBrk="1" hangingPunct="1">
              <a:lnSpc>
                <a:spcPct val="140000"/>
              </a:lnSpc>
              <a:buFont typeface="Arial" charset="0"/>
              <a:buNone/>
            </a:pPr>
            <a:r>
              <a:rPr i="1" smtClean="0">
                <a:latin typeface="Courier New" pitchFamily="49" charset="0"/>
                <a:cs typeface="Arial" charset="0"/>
              </a:rPr>
              <a:t>public F getFirst(){ return first;}</a:t>
            </a:r>
          </a:p>
          <a:p>
            <a:pPr marL="296863" indent="-296863" defTabSz="914400" eaLnBrk="1" hangingPunct="1">
              <a:lnSpc>
                <a:spcPct val="140000"/>
              </a:lnSpc>
              <a:buFont typeface="Arial" charset="0"/>
              <a:buNone/>
            </a:pPr>
            <a:r>
              <a:rPr i="1" smtClean="0">
                <a:latin typeface="Courier New" pitchFamily="49" charset="0"/>
                <a:cs typeface="Arial" charset="0"/>
              </a:rPr>
              <a:t>public void setSecond(S s){ second = s; }</a:t>
            </a:r>
          </a:p>
          <a:p>
            <a:pPr marL="296863" indent="-296863" defTabSz="914400" eaLnBrk="1" hangingPunct="1">
              <a:lnSpc>
                <a:spcPct val="140000"/>
              </a:lnSpc>
              <a:buFont typeface="Arial" charset="0"/>
              <a:buNone/>
            </a:pPr>
            <a:r>
              <a:rPr i="1" smtClean="0">
                <a:latin typeface="Courier New" pitchFamily="49" charset="0"/>
                <a:cs typeface="Arial" charset="0"/>
              </a:rPr>
              <a:t>public S getSecond(){ return second;}</a:t>
            </a:r>
          </a:p>
          <a:p>
            <a:pPr marL="296863" indent="-296863" defTabSz="914400" eaLnBrk="1" hangingPunct="1">
              <a:lnSpc>
                <a:spcPct val="140000"/>
              </a:lnSpc>
              <a:buFont typeface="Arial" charset="0"/>
              <a:buNone/>
            </a:pPr>
            <a:r>
              <a:rPr i="1"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88463" y="158001"/>
            <a:ext cx="8229600" cy="549275"/>
          </a:xfrm>
        </p:spPr>
        <p:txBody>
          <a:bodyPr lIns="90488" tIns="44450" rIns="90488" bIns="44450" anchor="ctr"/>
          <a:lstStyle/>
          <a:p>
            <a:pPr eaLnBrk="1" hangingPunct="1"/>
            <a:r>
              <a:rPr dirty="0" smtClean="0">
                <a:cs typeface="Arial" charset="0"/>
              </a:rPr>
              <a:t>Usage of the Generic Classes</a:t>
            </a:r>
          </a:p>
        </p:txBody>
      </p:sp>
      <p:sp>
        <p:nvSpPr>
          <p:cNvPr id="33795" name="Rectangle 3"/>
          <p:cNvSpPr>
            <a:spLocks noGrp="1" noChangeArrowheads="1"/>
          </p:cNvSpPr>
          <p:nvPr>
            <p:ph type="body" idx="4294967295"/>
          </p:nvPr>
        </p:nvSpPr>
        <p:spPr>
          <a:xfrm>
            <a:off x="457200" y="1014413"/>
            <a:ext cx="8229600" cy="5237162"/>
          </a:xfrm>
        </p:spPr>
        <p:txBody>
          <a:bodyPr lIns="90488" tIns="44450" rIns="90488" bIns="44450"/>
          <a:lstStyle/>
          <a:p>
            <a:pPr marL="296863" indent="-296863" defTabSz="914400" eaLnBrk="1" hangingPunct="1">
              <a:lnSpc>
                <a:spcPct val="120000"/>
              </a:lnSpc>
              <a:buFont typeface="Arial" charset="0"/>
              <a:buNone/>
            </a:pPr>
            <a:r>
              <a:rPr i="1" smtClean="0">
                <a:latin typeface="Courier New" pitchFamily="49" charset="0"/>
                <a:cs typeface="Arial" charset="0"/>
              </a:rPr>
              <a:t>// Create an instance of Pair &lt;F, S&gt; class.</a:t>
            </a:r>
          </a:p>
          <a:p>
            <a:pPr marL="296863" indent="-296863" defTabSz="914400" eaLnBrk="1" hangingPunct="1">
              <a:lnSpc>
                <a:spcPct val="120000"/>
              </a:lnSpc>
              <a:buFont typeface="Arial" charset="0"/>
              <a:buNone/>
            </a:pPr>
            <a:r>
              <a:rPr i="1" smtClean="0">
                <a:latin typeface="Courier New" pitchFamily="49" charset="0"/>
                <a:cs typeface="Arial" charset="0"/>
              </a:rPr>
              <a:t>// Let's call it p1.</a:t>
            </a:r>
          </a:p>
          <a:p>
            <a:pPr marL="296863" indent="-296863" defTabSz="914400" eaLnBrk="1" hangingPunct="1">
              <a:lnSpc>
                <a:spcPct val="120000"/>
              </a:lnSpc>
              <a:buFont typeface="Arial" charset="0"/>
              <a:buNone/>
            </a:pPr>
            <a:r>
              <a:rPr i="1" smtClean="0">
                <a:latin typeface="Courier New" pitchFamily="49" charset="0"/>
                <a:cs typeface="Arial" charset="0"/>
              </a:rPr>
              <a:t>Number n1 = new Integer(5);</a:t>
            </a:r>
          </a:p>
          <a:p>
            <a:pPr marL="296863" indent="-296863" defTabSz="914400" eaLnBrk="1" hangingPunct="1">
              <a:lnSpc>
                <a:spcPct val="120000"/>
              </a:lnSpc>
              <a:buFont typeface="Arial" charset="0"/>
              <a:buNone/>
            </a:pPr>
            <a:r>
              <a:rPr i="1" smtClean="0">
                <a:latin typeface="Courier New" pitchFamily="49" charset="0"/>
                <a:cs typeface="Arial" charset="0"/>
              </a:rPr>
              <a:t>String s1 = new String("Sun");</a:t>
            </a:r>
          </a:p>
          <a:p>
            <a:pPr marL="296863" indent="-296863" defTabSz="914400" eaLnBrk="1" hangingPunct="1">
              <a:lnSpc>
                <a:spcPct val="120000"/>
              </a:lnSpc>
              <a:buFont typeface="Arial" charset="0"/>
              <a:buNone/>
            </a:pPr>
            <a:r>
              <a:rPr i="1" smtClean="0">
                <a:latin typeface="Courier New" pitchFamily="49" charset="0"/>
                <a:cs typeface="Arial" charset="0"/>
              </a:rPr>
              <a:t>Pair&lt;Number,String&gt; p1 =</a:t>
            </a:r>
          </a:p>
          <a:p>
            <a:pPr marL="296863" indent="-296863" defTabSz="914400" eaLnBrk="1" hangingPunct="1">
              <a:lnSpc>
                <a:spcPct val="120000"/>
              </a:lnSpc>
              <a:buFont typeface="Arial" charset="0"/>
              <a:buNone/>
            </a:pPr>
            <a:r>
              <a:rPr i="1" smtClean="0">
                <a:latin typeface="Courier New" pitchFamily="49" charset="0"/>
                <a:cs typeface="Arial" charset="0"/>
              </a:rPr>
              <a:t>new Pair&lt;Number,String&gt;(n1, s1);</a:t>
            </a:r>
          </a:p>
          <a:p>
            <a:pPr marL="296863" indent="-296863" defTabSz="914400" eaLnBrk="1" hangingPunct="1">
              <a:lnSpc>
                <a:spcPct val="120000"/>
              </a:lnSpc>
              <a:buFont typeface="Arial" charset="0"/>
              <a:buNone/>
            </a:pPr>
            <a:r>
              <a:rPr i="1" smtClean="0">
                <a:latin typeface="Courier New" pitchFamily="49" charset="0"/>
                <a:cs typeface="Arial" charset="0"/>
              </a:rPr>
              <a:t>// Set internal variables of p1.</a:t>
            </a:r>
          </a:p>
          <a:p>
            <a:pPr marL="296863" indent="-296863" defTabSz="914400" eaLnBrk="1" hangingPunct="1">
              <a:lnSpc>
                <a:spcPct val="120000"/>
              </a:lnSpc>
              <a:buFont typeface="Arial" charset="0"/>
              <a:buNone/>
            </a:pPr>
            <a:r>
              <a:rPr i="1" smtClean="0">
                <a:latin typeface="Courier New" pitchFamily="49" charset="0"/>
                <a:cs typeface="Arial" charset="0"/>
              </a:rPr>
              <a:t>p1.setFirst(new Long(6L));</a:t>
            </a:r>
          </a:p>
          <a:p>
            <a:pPr marL="296863" indent="-296863" defTabSz="914400" eaLnBrk="1" hangingPunct="1">
              <a:lnSpc>
                <a:spcPct val="120000"/>
              </a:lnSpc>
              <a:buFont typeface="Arial" charset="0"/>
              <a:buNone/>
            </a:pPr>
            <a:r>
              <a:rPr i="1" smtClean="0">
                <a:latin typeface="Courier New" pitchFamily="49" charset="0"/>
                <a:cs typeface="Arial" charset="0"/>
              </a:rPr>
              <a:t>p1.setSecond(new String("rises"));</a:t>
            </a:r>
          </a:p>
          <a:p>
            <a:pPr marL="296863" indent="-296863" defTabSz="914400" eaLnBrk="1" hangingPunct="1">
              <a:lnSpc>
                <a:spcPct val="120000"/>
              </a:lnSpc>
              <a:buFont typeface="Arial" charset="0"/>
              <a:buNone/>
            </a:pPr>
            <a:endParaRPr i="1"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40222" y="198438"/>
            <a:ext cx="8229600" cy="549275"/>
          </a:xfrm>
        </p:spPr>
        <p:txBody>
          <a:bodyPr lIns="90488" tIns="44450" rIns="90488" bIns="44450" anchor="ctr"/>
          <a:lstStyle/>
          <a:p>
            <a:pPr eaLnBrk="1" hangingPunct="1"/>
            <a:r>
              <a:rPr dirty="0" smtClean="0">
                <a:cs typeface="Arial" charset="0"/>
              </a:rPr>
              <a:t>Extending the Generic Classes</a:t>
            </a:r>
          </a:p>
        </p:txBody>
      </p:sp>
      <p:sp>
        <p:nvSpPr>
          <p:cNvPr id="34819" name="Rectangle 3"/>
          <p:cNvSpPr>
            <a:spLocks noGrp="1" noChangeArrowheads="1"/>
          </p:cNvSpPr>
          <p:nvPr>
            <p:ph type="body" idx="4294967295"/>
          </p:nvPr>
        </p:nvSpPr>
        <p:spPr>
          <a:xfrm>
            <a:off x="669925" y="1243013"/>
            <a:ext cx="7966075" cy="4495800"/>
          </a:xfrm>
        </p:spPr>
        <p:txBody>
          <a:bodyPr lIns="90488" tIns="44450" rIns="90488" bIns="44450"/>
          <a:lstStyle/>
          <a:p>
            <a:pPr marL="296863" indent="-296863" defTabSz="914400" eaLnBrk="1" hangingPunct="1">
              <a:lnSpc>
                <a:spcPct val="130000"/>
              </a:lnSpc>
              <a:buFont typeface="Arial" charset="0"/>
              <a:buNone/>
            </a:pPr>
            <a:r>
              <a:rPr i="1" smtClean="0">
                <a:latin typeface="Courier New" pitchFamily="49" charset="0"/>
                <a:cs typeface="Arial" charset="0"/>
              </a:rPr>
              <a:t>public class PairExtended&lt;F, S, T&gt;</a:t>
            </a:r>
          </a:p>
          <a:p>
            <a:pPr marL="296863" indent="-296863" defTabSz="914400" eaLnBrk="1" hangingPunct="1">
              <a:lnSpc>
                <a:spcPct val="130000"/>
              </a:lnSpc>
              <a:buFont typeface="Arial" charset="0"/>
              <a:buNone/>
            </a:pPr>
            <a:r>
              <a:rPr i="1" smtClean="0">
                <a:latin typeface="Courier New" pitchFamily="49" charset="0"/>
                <a:cs typeface="Arial" charset="0"/>
              </a:rPr>
              <a:t>extends Pair&lt;F, S&gt; {</a:t>
            </a:r>
          </a:p>
          <a:p>
            <a:pPr marL="296863" indent="-296863" defTabSz="914400" eaLnBrk="1" hangingPunct="1">
              <a:lnSpc>
                <a:spcPct val="130000"/>
              </a:lnSpc>
              <a:buFont typeface="Arial" charset="0"/>
              <a:buNone/>
            </a:pPr>
            <a:r>
              <a:rPr i="1" smtClean="0">
                <a:latin typeface="Courier New" pitchFamily="49" charset="0"/>
                <a:cs typeface="Arial" charset="0"/>
              </a:rPr>
              <a:t>T third;</a:t>
            </a:r>
          </a:p>
          <a:p>
            <a:pPr marL="296863" indent="-296863" defTabSz="914400" eaLnBrk="1" hangingPunct="1">
              <a:lnSpc>
                <a:spcPct val="130000"/>
              </a:lnSpc>
              <a:buFont typeface="Arial" charset="0"/>
              <a:buNone/>
            </a:pPr>
            <a:r>
              <a:rPr i="1" smtClean="0">
                <a:latin typeface="Courier New" pitchFamily="49" charset="0"/>
                <a:cs typeface="Arial" charset="0"/>
              </a:rPr>
              <a:t>/** Creates a new instance of PairExtended */</a:t>
            </a:r>
          </a:p>
          <a:p>
            <a:pPr marL="296863" indent="-296863" defTabSz="914400" eaLnBrk="1" hangingPunct="1">
              <a:lnSpc>
                <a:spcPct val="130000"/>
              </a:lnSpc>
              <a:buFont typeface="Arial" charset="0"/>
              <a:buNone/>
            </a:pPr>
            <a:r>
              <a:rPr i="1" smtClean="0">
                <a:latin typeface="Courier New" pitchFamily="49" charset="0"/>
                <a:cs typeface="Arial" charset="0"/>
              </a:rPr>
              <a:t>PairExtended(F f, S s, T t){</a:t>
            </a:r>
          </a:p>
          <a:p>
            <a:pPr marL="296863" indent="-296863" defTabSz="914400" eaLnBrk="1" hangingPunct="1">
              <a:lnSpc>
                <a:spcPct val="130000"/>
              </a:lnSpc>
              <a:buFont typeface="Arial" charset="0"/>
              <a:buNone/>
            </a:pPr>
            <a:r>
              <a:rPr i="1" smtClean="0">
                <a:latin typeface="Courier New" pitchFamily="49" charset="0"/>
                <a:cs typeface="Arial" charset="0"/>
              </a:rPr>
              <a:t>super(f, s);</a:t>
            </a:r>
          </a:p>
          <a:p>
            <a:pPr marL="296863" indent="-296863" defTabSz="914400" eaLnBrk="1" hangingPunct="1">
              <a:lnSpc>
                <a:spcPct val="130000"/>
              </a:lnSpc>
              <a:buFont typeface="Arial" charset="0"/>
              <a:buNone/>
            </a:pPr>
            <a:r>
              <a:rPr i="1" smtClean="0">
                <a:latin typeface="Courier New" pitchFamily="49" charset="0"/>
                <a:cs typeface="Arial" charset="0"/>
              </a:rPr>
              <a:t>third = t;</a:t>
            </a:r>
          </a:p>
          <a:p>
            <a:pPr marL="296863" indent="-296863" defTabSz="914400" eaLnBrk="1" hangingPunct="1">
              <a:lnSpc>
                <a:spcPct val="130000"/>
              </a:lnSpc>
              <a:buFont typeface="Arial" charset="0"/>
              <a:buNone/>
            </a:pPr>
            <a:r>
              <a:rPr i="1" smtClean="0">
                <a:latin typeface="Courier New" pitchFamily="49" charset="0"/>
                <a:cs typeface="Arial" charset="0"/>
              </a:rPr>
              <a:t>}</a:t>
            </a:r>
          </a:p>
          <a:p>
            <a:pPr marL="296863" indent="-296863" defTabSz="914400" eaLnBrk="1" hangingPunct="1">
              <a:lnSpc>
                <a:spcPct val="130000"/>
              </a:lnSpc>
              <a:buFont typeface="Arial" charset="0"/>
              <a:buNone/>
            </a:pPr>
            <a:r>
              <a:rPr i="1" smtClean="0">
                <a:latin typeface="Courier New" pitchFamily="49" charset="0"/>
                <a:cs typeface="Arial" charset="0"/>
              </a:rPr>
              <a:t>public T getThird(){</a:t>
            </a:r>
          </a:p>
          <a:p>
            <a:pPr marL="296863" indent="-296863" defTabSz="914400" eaLnBrk="1" hangingPunct="1">
              <a:lnSpc>
                <a:spcPct val="130000"/>
              </a:lnSpc>
              <a:buFont typeface="Arial" charset="0"/>
              <a:buNone/>
            </a:pPr>
            <a:r>
              <a:rPr i="1" smtClean="0">
                <a:latin typeface="Courier New" pitchFamily="49" charset="0"/>
                <a:cs typeface="Arial" charset="0"/>
              </a:rPr>
              <a:t>return third;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207034" y="193675"/>
            <a:ext cx="8416266" cy="584775"/>
          </a:xfrm>
        </p:spPr>
        <p:txBody>
          <a:bodyPr/>
          <a:lstStyle/>
          <a:p>
            <a:r>
              <a:rPr sz="3200" dirty="0" smtClean="0">
                <a:cs typeface="Arial" charset="0"/>
              </a:rPr>
              <a:t>Objectives</a:t>
            </a:r>
          </a:p>
        </p:txBody>
      </p:sp>
      <p:sp>
        <p:nvSpPr>
          <p:cNvPr id="8195" name="Rectangle 3"/>
          <p:cNvSpPr>
            <a:spLocks noGrp="1"/>
          </p:cNvSpPr>
          <p:nvPr>
            <p:ph type="body" idx="1"/>
          </p:nvPr>
        </p:nvSpPr>
        <p:spPr>
          <a:xfrm>
            <a:off x="163901" y="991649"/>
            <a:ext cx="8980099" cy="5173662"/>
          </a:xfrm>
        </p:spPr>
        <p:txBody>
          <a:bodyPr/>
          <a:lstStyle/>
          <a:p>
            <a:pPr>
              <a:buFont typeface="Arial" charset="0"/>
              <a:buNone/>
            </a:pPr>
            <a:r>
              <a:rPr sz="2800" dirty="0" smtClean="0">
                <a:cs typeface="Arial" charset="0"/>
              </a:rPr>
              <a:t>At the end of this module, you will be able to:</a:t>
            </a:r>
          </a:p>
          <a:p>
            <a:pPr lvl="1"/>
            <a:endParaRPr lang="en-US" sz="2800" dirty="0" smtClean="0"/>
          </a:p>
          <a:p>
            <a:pPr lvl="1"/>
            <a:r>
              <a:rPr lang="en-US" sz="2800" dirty="0" smtClean="0"/>
              <a:t>Implement various Collection classes &amp; interfaces </a:t>
            </a:r>
          </a:p>
          <a:p>
            <a:pPr lvl="1"/>
            <a:r>
              <a:rPr lang="en-US" sz="2800" dirty="0" smtClean="0"/>
              <a:t>Explore Generics</a:t>
            </a:r>
          </a:p>
          <a:p>
            <a:pPr lvl="1"/>
            <a:r>
              <a:rPr lang="en-US" sz="2800" dirty="0" smtClean="0"/>
              <a:t>Apply Best practices in Collections</a:t>
            </a:r>
          </a:p>
          <a:p>
            <a:endParaRPr sz="2800" dirty="0" smtClean="0">
              <a:cs typeface="Arial" charset="0"/>
            </a:endParaRPr>
          </a:p>
          <a:p>
            <a:endParaRPr sz="2800" dirty="0" smtClean="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55274" y="163183"/>
            <a:ext cx="7913987" cy="546100"/>
          </a:xfrm>
        </p:spPr>
        <p:txBody>
          <a:bodyPr lIns="90488" tIns="44450" rIns="90488" bIns="44450" anchor="ctr"/>
          <a:lstStyle/>
          <a:p>
            <a:pPr eaLnBrk="1" hangingPunct="1"/>
            <a:r>
              <a:rPr smtClean="0">
                <a:cs typeface="Arial" charset="0"/>
              </a:rPr>
              <a:t>Usage of the Extended Generic Class</a:t>
            </a:r>
          </a:p>
        </p:txBody>
      </p:sp>
      <p:sp>
        <p:nvSpPr>
          <p:cNvPr id="35843" name="Rectangle 3"/>
          <p:cNvSpPr>
            <a:spLocks noGrp="1" noChangeArrowheads="1"/>
          </p:cNvSpPr>
          <p:nvPr>
            <p:ph type="body" idx="4294967295"/>
          </p:nvPr>
        </p:nvSpPr>
        <p:spPr>
          <a:xfrm>
            <a:off x="527050" y="1179513"/>
            <a:ext cx="7966075" cy="4902200"/>
          </a:xfrm>
        </p:spPr>
        <p:txBody>
          <a:bodyPr lIns="90488" tIns="44450" rIns="90488" bIns="44450"/>
          <a:lstStyle/>
          <a:p>
            <a:pPr marL="296863" indent="-296863" defTabSz="914400" eaLnBrk="1" hangingPunct="1">
              <a:buFont typeface="Arial" charset="0"/>
              <a:buNone/>
            </a:pPr>
            <a:r>
              <a:rPr i="1" smtClean="0">
                <a:latin typeface="Courier New" pitchFamily="49" charset="0"/>
                <a:cs typeface="Arial" charset="0"/>
              </a:rPr>
              <a:t>// Create an instance of PairExtended&lt;F, S, T&gt; class</a:t>
            </a:r>
          </a:p>
          <a:p>
            <a:pPr marL="296863" indent="-296863" defTabSz="914400" eaLnBrk="1" hangingPunct="1">
              <a:buFont typeface="Arial" charset="0"/>
              <a:buNone/>
            </a:pPr>
            <a:r>
              <a:rPr i="1" smtClean="0">
                <a:latin typeface="Courier New" pitchFamily="49" charset="0"/>
                <a:cs typeface="Arial" charset="0"/>
              </a:rPr>
              <a:t>// with concrete type arguments, &lt;Number, String, Integer&gt;</a:t>
            </a:r>
          </a:p>
          <a:p>
            <a:pPr marL="296863" indent="-296863" defTabSz="914400" eaLnBrk="1" hangingPunct="1">
              <a:buFont typeface="Arial" charset="0"/>
              <a:buNone/>
            </a:pPr>
            <a:r>
              <a:rPr i="1" smtClean="0">
                <a:latin typeface="Courier New" pitchFamily="49" charset="0"/>
                <a:cs typeface="Arial" charset="0"/>
              </a:rPr>
              <a:t>Number n4 = new Long(3000L);</a:t>
            </a:r>
          </a:p>
          <a:p>
            <a:pPr marL="296863" indent="-296863" defTabSz="914400" eaLnBrk="1" hangingPunct="1">
              <a:buFont typeface="Arial" charset="0"/>
              <a:buNone/>
            </a:pPr>
            <a:r>
              <a:rPr i="1" smtClean="0">
                <a:latin typeface="Courier New" pitchFamily="49" charset="0"/>
                <a:cs typeface="Arial" charset="0"/>
              </a:rPr>
              <a:t>String s4 = new String("james");</a:t>
            </a:r>
          </a:p>
          <a:p>
            <a:pPr marL="296863" indent="-296863" defTabSz="914400" eaLnBrk="1" hangingPunct="1">
              <a:buFont typeface="Arial" charset="0"/>
              <a:buNone/>
            </a:pPr>
            <a:r>
              <a:rPr i="1" smtClean="0">
                <a:latin typeface="Courier New" pitchFamily="49" charset="0"/>
                <a:cs typeface="Arial" charset="0"/>
              </a:rPr>
              <a:t>Integer i4 = new Integer(7);</a:t>
            </a:r>
          </a:p>
          <a:p>
            <a:pPr marL="296863" indent="-296863" defTabSz="914400" eaLnBrk="1" hangingPunct="1">
              <a:buFont typeface="Arial" charset="0"/>
              <a:buNone/>
            </a:pPr>
            <a:r>
              <a:rPr i="1" smtClean="0">
                <a:latin typeface="Courier New" pitchFamily="49" charset="0"/>
                <a:cs typeface="Arial" charset="0"/>
              </a:rPr>
              <a:t>PairExtended&lt;Number, String, Integer&gt; pe4</a:t>
            </a:r>
          </a:p>
          <a:p>
            <a:pPr marL="296863" indent="-296863" defTabSz="914400" eaLnBrk="1" hangingPunct="1">
              <a:buFont typeface="Arial" charset="0"/>
              <a:buNone/>
            </a:pPr>
            <a:r>
              <a:rPr i="1" smtClean="0">
                <a:latin typeface="Courier New" pitchFamily="49" charset="0"/>
                <a:cs typeface="Arial" charset="0"/>
              </a:rPr>
              <a:t>= new PairExtended&lt;Number, String, Integer&gt;(n4, s4, i4);</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79280" y="172289"/>
            <a:ext cx="8229600" cy="549275"/>
          </a:xfrm>
        </p:spPr>
        <p:txBody>
          <a:bodyPr lIns="90488" tIns="44450" rIns="90488" bIns="44450" anchor="ctr"/>
          <a:lstStyle/>
          <a:p>
            <a:pPr eaLnBrk="1" hangingPunct="1"/>
            <a:r>
              <a:rPr dirty="0" smtClean="0">
                <a:cs typeface="Arial" charset="0"/>
              </a:rPr>
              <a:t>Raw Type</a:t>
            </a:r>
          </a:p>
        </p:txBody>
      </p:sp>
      <p:sp>
        <p:nvSpPr>
          <p:cNvPr id="36867" name="Rectangle 3"/>
          <p:cNvSpPr>
            <a:spLocks noGrp="1" noChangeArrowheads="1"/>
          </p:cNvSpPr>
          <p:nvPr>
            <p:ph type="body" idx="4294967295"/>
          </p:nvPr>
        </p:nvSpPr>
        <p:spPr>
          <a:xfrm>
            <a:off x="457200" y="1101725"/>
            <a:ext cx="8229600" cy="5149850"/>
          </a:xfrm>
        </p:spPr>
        <p:txBody>
          <a:bodyPr lIns="90488" tIns="44450" rIns="90488" bIns="44450"/>
          <a:lstStyle/>
          <a:p>
            <a:pPr marL="296863" indent="-296863" defTabSz="914400" eaLnBrk="1" hangingPunct="1">
              <a:lnSpc>
                <a:spcPct val="120000"/>
              </a:lnSpc>
            </a:pPr>
            <a:r>
              <a:rPr dirty="0" smtClean="0">
                <a:cs typeface="Arial" charset="0"/>
              </a:rPr>
              <a:t>Generic type instantiated with no type arguments</a:t>
            </a:r>
          </a:p>
          <a:p>
            <a:pPr marL="296863" indent="-296863" algn="just" defTabSz="914400" eaLnBrk="1" hangingPunct="1">
              <a:lnSpc>
                <a:spcPct val="120000"/>
              </a:lnSpc>
            </a:pPr>
            <a:r>
              <a:rPr dirty="0" smtClean="0">
                <a:cs typeface="Arial" charset="0"/>
              </a:rPr>
              <a:t>Pre-</a:t>
            </a:r>
            <a:r>
              <a:rPr dirty="0" err="1" smtClean="0">
                <a:cs typeface="Arial" charset="0"/>
              </a:rPr>
              <a:t>J2SE</a:t>
            </a:r>
            <a:r>
              <a:rPr dirty="0" smtClean="0">
                <a:cs typeface="Arial" charset="0"/>
              </a:rPr>
              <a:t> 5.0 classes continue to function over </a:t>
            </a:r>
            <a:r>
              <a:rPr dirty="0" err="1" smtClean="0">
                <a:cs typeface="Arial" charset="0"/>
              </a:rPr>
              <a:t>J2SE</a:t>
            </a:r>
            <a:r>
              <a:rPr dirty="0" smtClean="0">
                <a:cs typeface="Arial" charset="0"/>
              </a:rPr>
              <a:t> 5.0 </a:t>
            </a:r>
            <a:r>
              <a:rPr dirty="0" err="1" smtClean="0">
                <a:cs typeface="Arial" charset="0"/>
              </a:rPr>
              <a:t>JVM</a:t>
            </a:r>
            <a:r>
              <a:rPr dirty="0" smtClean="0">
                <a:cs typeface="Arial" charset="0"/>
              </a:rPr>
              <a:t> as raw type</a:t>
            </a:r>
          </a:p>
          <a:p>
            <a:pPr marL="296863" indent="-296863" defTabSz="914400" eaLnBrk="1" hangingPunct="1">
              <a:lnSpc>
                <a:spcPct val="120000"/>
              </a:lnSpc>
              <a:buFont typeface="Arial" charset="0"/>
              <a:buNone/>
            </a:pPr>
            <a:endParaRPr dirty="0" smtClean="0">
              <a:cs typeface="Arial" charset="0"/>
            </a:endParaRPr>
          </a:p>
          <a:p>
            <a:pPr marL="296863" indent="-296863" defTabSz="914400" eaLnBrk="1" hangingPunct="1">
              <a:buFont typeface="Arial" charset="0"/>
              <a:buNone/>
            </a:pPr>
            <a:r>
              <a:rPr i="1" dirty="0" smtClean="0">
                <a:latin typeface="Courier New" pitchFamily="49" charset="0"/>
                <a:cs typeface="Arial" charset="0"/>
              </a:rPr>
              <a:t>     // Generic type instantiated with type argument</a:t>
            </a:r>
          </a:p>
          <a:p>
            <a:pPr marL="296863" indent="-296863" defTabSz="914400" eaLnBrk="1" hangingPunct="1">
              <a:buFont typeface="Arial" charset="0"/>
              <a:buNone/>
            </a:pPr>
            <a:r>
              <a:rPr i="1" dirty="0" smtClean="0">
                <a:latin typeface="Courier New" pitchFamily="49" charset="0"/>
                <a:cs typeface="Arial" charset="0"/>
              </a:rPr>
              <a:t>     List&lt;String&gt; </a:t>
            </a:r>
            <a:r>
              <a:rPr i="1" dirty="0" err="1" smtClean="0">
                <a:latin typeface="Courier New" pitchFamily="49" charset="0"/>
                <a:cs typeface="Arial" charset="0"/>
              </a:rPr>
              <a:t>ls</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&lt;String&gt;();</a:t>
            </a:r>
          </a:p>
          <a:p>
            <a:pPr marL="296863" indent="-296863" defTabSz="914400" eaLnBrk="1" hangingPunct="1">
              <a:buFont typeface="Arial" charset="0"/>
              <a:buNone/>
            </a:pPr>
            <a:r>
              <a:rPr i="1" dirty="0" smtClean="0">
                <a:latin typeface="Courier New" pitchFamily="49" charset="0"/>
                <a:cs typeface="Arial" charset="0"/>
              </a:rPr>
              <a:t>    // Generic type instantiated with no type</a:t>
            </a:r>
          </a:p>
          <a:p>
            <a:pPr marL="296863" indent="-296863" defTabSz="914400" eaLnBrk="1" hangingPunct="1">
              <a:buFont typeface="Arial" charset="0"/>
              <a:buNone/>
            </a:pPr>
            <a:r>
              <a:rPr i="1" dirty="0" smtClean="0">
                <a:latin typeface="Courier New" pitchFamily="49" charset="0"/>
                <a:cs typeface="Arial" charset="0"/>
              </a:rPr>
              <a:t>    // argument – Raw type</a:t>
            </a:r>
          </a:p>
          <a:p>
            <a:pPr marL="296863" indent="-296863" defTabSz="914400" eaLnBrk="1" hangingPunct="1">
              <a:buFont typeface="Arial" charset="0"/>
              <a:buNone/>
            </a:pPr>
            <a:r>
              <a:rPr i="1" dirty="0" smtClean="0">
                <a:latin typeface="Courier New" pitchFamily="49" charset="0"/>
                <a:cs typeface="Arial" charset="0"/>
              </a:rPr>
              <a:t>    List </a:t>
            </a:r>
            <a:r>
              <a:rPr i="1" dirty="0" err="1" smtClean="0">
                <a:latin typeface="Courier New" pitchFamily="49" charset="0"/>
                <a:cs typeface="Arial" charset="0"/>
              </a:rPr>
              <a:t>lraw</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469900" y="1058863"/>
            <a:ext cx="7966075" cy="5180012"/>
          </a:xfrm>
        </p:spPr>
        <p:txBody>
          <a:bodyPr lIns="90488" tIns="44450" rIns="90488" bIns="44450"/>
          <a:lstStyle/>
          <a:p>
            <a:pPr marL="296863" indent="-296863" algn="just" defTabSz="914400" eaLnBrk="1" hangingPunct="1">
              <a:lnSpc>
                <a:spcPct val="120000"/>
              </a:lnSpc>
            </a:pPr>
            <a:r>
              <a:rPr dirty="0" smtClean="0">
                <a:cs typeface="Arial" charset="0"/>
              </a:rPr>
              <a:t>Enables Java applications that use generics to maintain binary compatibility with Java libraries and applications that were created before generics</a:t>
            </a:r>
          </a:p>
          <a:p>
            <a:pPr marL="296863" indent="-296863" algn="just" defTabSz="914400" eaLnBrk="1" hangingPunct="1">
              <a:lnSpc>
                <a:spcPct val="120000"/>
              </a:lnSpc>
            </a:pPr>
            <a:r>
              <a:rPr dirty="0" smtClean="0">
                <a:cs typeface="Arial" charset="0"/>
              </a:rPr>
              <a:t>So generic type information does not exist during runtime</a:t>
            </a:r>
          </a:p>
          <a:p>
            <a:pPr marL="741363" lvl="1" indent="-284163" algn="just" defTabSz="914400" eaLnBrk="1" hangingPunct="1"/>
            <a:r>
              <a:rPr sz="2000" dirty="0" smtClean="0"/>
              <a:t>During runtime, the class that represents </a:t>
            </a:r>
            <a:r>
              <a:rPr sz="2000" dirty="0" err="1" smtClean="0"/>
              <a:t>ArrayList</a:t>
            </a:r>
            <a:r>
              <a:rPr sz="2000" dirty="0" smtClean="0"/>
              <a:t>&lt;String&gt;, </a:t>
            </a:r>
            <a:r>
              <a:rPr sz="2000" dirty="0" err="1" smtClean="0"/>
              <a:t>ArrayList</a:t>
            </a:r>
            <a:r>
              <a:rPr sz="2000" dirty="0" smtClean="0"/>
              <a:t>&lt;Integer&gt; is the same class that represents </a:t>
            </a:r>
            <a:r>
              <a:rPr sz="2000" dirty="0" err="1" smtClean="0"/>
              <a:t>ArrayList</a:t>
            </a:r>
            <a:endParaRPr sz="2000" dirty="0" smtClean="0"/>
          </a:p>
        </p:txBody>
      </p:sp>
      <p:sp>
        <p:nvSpPr>
          <p:cNvPr id="37891" name="Rectangle 5"/>
          <p:cNvSpPr>
            <a:spLocks noGrp="1" noChangeArrowheads="1"/>
          </p:cNvSpPr>
          <p:nvPr>
            <p:ph type="title" idx="4294967295"/>
          </p:nvPr>
        </p:nvSpPr>
        <p:spPr>
          <a:xfrm>
            <a:off x="121369" y="122866"/>
            <a:ext cx="8229600" cy="549275"/>
          </a:xfrm>
          <a:noFill/>
        </p:spPr>
        <p:txBody>
          <a:bodyPr lIns="90488" tIns="44450" rIns="90488" bIns="44450" anchor="ctr"/>
          <a:lstStyle/>
          <a:p>
            <a:pPr eaLnBrk="1" hangingPunct="1"/>
            <a:r>
              <a:rPr sz="1100" b="0" dirty="0" smtClean="0">
                <a:cs typeface="Arial" charset="0"/>
              </a:rPr>
              <a:t/>
            </a:r>
            <a:br>
              <a:rPr sz="1100" b="0" dirty="0" smtClean="0">
                <a:cs typeface="Arial" charset="0"/>
              </a:rPr>
            </a:br>
            <a:r>
              <a:rPr sz="1100" b="0" dirty="0" smtClean="0">
                <a:cs typeface="Arial" charset="0"/>
              </a:rPr>
              <a:t> </a:t>
            </a:r>
            <a:r>
              <a:rPr sz="2600" dirty="0" smtClean="0">
                <a:cs typeface="Arial" charset="0"/>
              </a:rPr>
              <a:t>Type Erasure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75985" y="186576"/>
            <a:ext cx="7948613" cy="515937"/>
          </a:xfrm>
        </p:spPr>
        <p:txBody>
          <a:bodyPr lIns="90488" tIns="44450" rIns="90488" bIns="44450" anchor="ctr"/>
          <a:lstStyle/>
          <a:p>
            <a:pPr eaLnBrk="1" hangingPunct="1"/>
            <a:r>
              <a:rPr sz="2800" dirty="0" smtClean="0">
                <a:cs typeface="Arial" charset="0"/>
              </a:rPr>
              <a:t>Type Erasure Example code: True / False</a:t>
            </a:r>
          </a:p>
        </p:txBody>
      </p:sp>
      <p:sp>
        <p:nvSpPr>
          <p:cNvPr id="38915" name="Rectangle 3"/>
          <p:cNvSpPr>
            <a:spLocks noGrp="1" noChangeArrowheads="1"/>
          </p:cNvSpPr>
          <p:nvPr>
            <p:ph type="body" idx="4294967295"/>
          </p:nvPr>
        </p:nvSpPr>
        <p:spPr>
          <a:xfrm>
            <a:off x="655638" y="1090613"/>
            <a:ext cx="7966075" cy="5062537"/>
          </a:xfrm>
        </p:spPr>
        <p:txBody>
          <a:bodyPr lIns="90488" tIns="44450" rIns="90488" bIns="44450"/>
          <a:lstStyle/>
          <a:p>
            <a:pPr marL="296863" indent="-296863" defTabSz="914400" eaLnBrk="1" hangingPunct="1">
              <a:buFont typeface="Arial" charset="0"/>
              <a:buNone/>
            </a:pPr>
            <a:r>
              <a:rPr i="1" dirty="0" err="1" smtClean="0">
                <a:latin typeface="Courier New" pitchFamily="49" charset="0"/>
                <a:cs typeface="Arial" charset="0"/>
              </a:rPr>
              <a:t>ArrayList</a:t>
            </a:r>
            <a:r>
              <a:rPr i="1" dirty="0" smtClean="0">
                <a:latin typeface="Courier New" pitchFamily="49" charset="0"/>
                <a:cs typeface="Arial" charset="0"/>
              </a:rPr>
              <a:t>&lt;Integer&gt; </a:t>
            </a:r>
            <a:r>
              <a:rPr i="1" dirty="0" err="1" smtClean="0">
                <a:latin typeface="Courier New" pitchFamily="49" charset="0"/>
                <a:cs typeface="Arial" charset="0"/>
              </a:rPr>
              <a:t>ai</a:t>
            </a:r>
            <a:r>
              <a:rPr i="1" dirty="0" smtClean="0">
                <a:latin typeface="Courier New" pitchFamily="49" charset="0"/>
                <a:cs typeface="Arial" charset="0"/>
              </a:rPr>
              <a:t> = new </a:t>
            </a:r>
            <a:r>
              <a:rPr i="1" dirty="0" err="1" smtClean="0">
                <a:latin typeface="Courier New" pitchFamily="49" charset="0"/>
                <a:cs typeface="Arial" charset="0"/>
              </a:rPr>
              <a:t>ArrayList</a:t>
            </a:r>
            <a:r>
              <a:rPr i="1" dirty="0" smtClean="0">
                <a:latin typeface="Courier New" pitchFamily="49" charset="0"/>
                <a:cs typeface="Arial" charset="0"/>
              </a:rPr>
              <a:t>&lt;Integer&gt;();</a:t>
            </a:r>
          </a:p>
          <a:p>
            <a:pPr marL="296863" indent="-296863" defTabSz="914400" eaLnBrk="1" hangingPunct="1">
              <a:buFont typeface="Arial" charset="0"/>
              <a:buNone/>
            </a:pPr>
            <a:r>
              <a:rPr i="1" dirty="0" err="1" smtClean="0">
                <a:latin typeface="Courier New" pitchFamily="49" charset="0"/>
                <a:cs typeface="Arial" charset="0"/>
              </a:rPr>
              <a:t>ArrayList</a:t>
            </a:r>
            <a:r>
              <a:rPr i="1" dirty="0" smtClean="0">
                <a:latin typeface="Courier New" pitchFamily="49" charset="0"/>
                <a:cs typeface="Arial" charset="0"/>
              </a:rPr>
              <a:t>&lt;String&gt; as = new </a:t>
            </a:r>
            <a:r>
              <a:rPr i="1" dirty="0" err="1" smtClean="0">
                <a:latin typeface="Courier New" pitchFamily="49" charset="0"/>
                <a:cs typeface="Arial" charset="0"/>
              </a:rPr>
              <a:t>ArrayList</a:t>
            </a:r>
            <a:r>
              <a:rPr i="1" dirty="0" smtClean="0">
                <a:latin typeface="Courier New" pitchFamily="49" charset="0"/>
                <a:cs typeface="Arial" charset="0"/>
              </a:rPr>
              <a:t>&lt;String&gt;();</a:t>
            </a:r>
          </a:p>
          <a:p>
            <a:pPr marL="296863" indent="-296863" defTabSz="914400" eaLnBrk="1" hangingPunct="1">
              <a:buFont typeface="Arial" charset="0"/>
              <a:buNone/>
            </a:pPr>
            <a:r>
              <a:rPr i="1" dirty="0" smtClean="0">
                <a:latin typeface="Courier New" pitchFamily="49" charset="0"/>
                <a:cs typeface="Arial" charset="0"/>
              </a:rPr>
              <a:t>Boolean </a:t>
            </a:r>
            <a:r>
              <a:rPr i="1" dirty="0" err="1" smtClean="0">
                <a:latin typeface="Courier New" pitchFamily="49" charset="0"/>
                <a:cs typeface="Arial" charset="0"/>
              </a:rPr>
              <a:t>b1</a:t>
            </a:r>
            <a:r>
              <a:rPr i="1" dirty="0" smtClean="0">
                <a:latin typeface="Courier New" pitchFamily="49" charset="0"/>
                <a:cs typeface="Arial" charset="0"/>
              </a:rPr>
              <a:t> = (</a:t>
            </a:r>
            <a:r>
              <a:rPr i="1" dirty="0" err="1" smtClean="0">
                <a:latin typeface="Courier New" pitchFamily="49" charset="0"/>
                <a:cs typeface="Arial" charset="0"/>
              </a:rPr>
              <a:t>ai.getClass</a:t>
            </a:r>
            <a:r>
              <a:rPr i="1" dirty="0" smtClean="0">
                <a:latin typeface="Courier New" pitchFamily="49" charset="0"/>
                <a:cs typeface="Arial" charset="0"/>
              </a:rPr>
              <a:t>() == </a:t>
            </a:r>
            <a:r>
              <a:rPr i="1" dirty="0" err="1" smtClean="0">
                <a:latin typeface="Courier New" pitchFamily="49" charset="0"/>
                <a:cs typeface="Arial" charset="0"/>
              </a:rPr>
              <a:t>as.getClass</a:t>
            </a:r>
            <a:r>
              <a:rPr i="1" dirty="0" smtClean="0">
                <a:latin typeface="Courier New" pitchFamily="49" charset="0"/>
                <a:cs typeface="Arial" charset="0"/>
              </a:rPr>
              <a:t>());</a:t>
            </a:r>
          </a:p>
          <a:p>
            <a:pPr marL="296863" indent="-296863" defTabSz="914400" eaLnBrk="1" hangingPunct="1">
              <a:buFont typeface="Arial" charset="0"/>
              <a:buNone/>
            </a:pPr>
            <a:r>
              <a:rPr i="1" dirty="0" err="1" smtClean="0">
                <a:latin typeface="Courier New" pitchFamily="49" charset="0"/>
                <a:cs typeface="Arial" charset="0"/>
              </a:rPr>
              <a:t>System.out.println</a:t>
            </a:r>
            <a:r>
              <a:rPr i="1" dirty="0" smtClean="0">
                <a:latin typeface="Courier New" pitchFamily="49" charset="0"/>
                <a:cs typeface="Arial" charset="0"/>
              </a:rPr>
              <a:t>(“ Do </a:t>
            </a:r>
            <a:r>
              <a:rPr i="1" dirty="0" err="1" smtClean="0">
                <a:latin typeface="Courier New" pitchFamily="49" charset="0"/>
                <a:cs typeface="Arial" charset="0"/>
              </a:rPr>
              <a:t>ArrayList</a:t>
            </a:r>
            <a:r>
              <a:rPr i="1" dirty="0" smtClean="0">
                <a:latin typeface="Courier New" pitchFamily="49" charset="0"/>
                <a:cs typeface="Arial" charset="0"/>
              </a:rPr>
              <a:t>&lt;Integer&gt; and </a:t>
            </a:r>
            <a:r>
              <a:rPr i="1" dirty="0" err="1" smtClean="0">
                <a:latin typeface="Courier New" pitchFamily="49" charset="0"/>
                <a:cs typeface="Arial" charset="0"/>
              </a:rPr>
              <a:t>ArrayList</a:t>
            </a:r>
            <a:r>
              <a:rPr i="1" dirty="0" smtClean="0">
                <a:latin typeface="Courier New" pitchFamily="49" charset="0"/>
                <a:cs typeface="Arial" charset="0"/>
              </a:rPr>
              <a:t>&lt;String&gt; </a:t>
            </a:r>
          </a:p>
          <a:p>
            <a:pPr marL="296863" indent="-296863" defTabSz="914400" eaLnBrk="1" hangingPunct="1">
              <a:buFont typeface="Arial" charset="0"/>
              <a:buNone/>
            </a:pPr>
            <a:r>
              <a:rPr i="1" dirty="0" smtClean="0">
                <a:latin typeface="Courier New" pitchFamily="49" charset="0"/>
                <a:cs typeface="Arial" charset="0"/>
              </a:rPr>
              <a:t>share same class?” + </a:t>
            </a:r>
            <a:r>
              <a:rPr i="1" dirty="0" err="1" smtClean="0">
                <a:latin typeface="Courier New" pitchFamily="49" charset="0"/>
                <a:cs typeface="Arial" charset="0"/>
              </a:rPr>
              <a:t>b1</a:t>
            </a:r>
            <a:r>
              <a:rPr i="1" dirty="0" smtClean="0">
                <a:latin typeface="Courier New" pitchFamily="49" charset="0"/>
                <a:cs typeface="Arial" charset="0"/>
              </a:rPr>
              <a:t>);</a:t>
            </a:r>
            <a:r>
              <a:rPr sz="1800" i="1" dirty="0" smtClean="0">
                <a:latin typeface="Courier New" pitchFamily="49" charset="0"/>
                <a:cs typeface="Arial" charset="0"/>
              </a:rPr>
              <a:t> </a:t>
            </a:r>
          </a:p>
          <a:p>
            <a:pPr marL="296863" indent="-296863" defTabSz="914400" eaLnBrk="1" hangingPunct="1">
              <a:buFont typeface="Arial" charset="0"/>
              <a:buNone/>
            </a:pPr>
            <a:endParaRPr sz="1800" i="1" dirty="0" smtClean="0">
              <a:latin typeface="Courier New" pitchFamily="49" charset="0"/>
              <a:cs typeface="Arial" charset="0"/>
            </a:endParaRPr>
          </a:p>
          <a:p>
            <a:pPr marL="296863" indent="-296863" defTabSz="914400" eaLnBrk="1" hangingPunct="1">
              <a:buFont typeface="Arial" charset="0"/>
              <a:buNone/>
            </a:pPr>
            <a:endParaRPr sz="1800" i="1" dirty="0" smtClean="0">
              <a:cs typeface="Arial" charset="0"/>
            </a:endParaRPr>
          </a:p>
          <a:p>
            <a:pPr marL="296863" indent="-296863" defTabSz="914400" eaLnBrk="1" hangingPunct="1">
              <a:buFont typeface="Arial" charset="0"/>
              <a:buNone/>
            </a:pPr>
            <a:r>
              <a:rPr sz="1800" i="1" dirty="0" smtClean="0">
                <a:cs typeface="Arial" charset="0"/>
              </a:rPr>
              <a:t>O/P:</a:t>
            </a:r>
          </a:p>
          <a:p>
            <a:pPr marL="296863" indent="-296863" defTabSz="914400" eaLnBrk="1" hangingPunct="1">
              <a:buFont typeface="Arial" charset="0"/>
              <a:buNone/>
            </a:pPr>
            <a:r>
              <a:rPr sz="1800" i="1" dirty="0" smtClean="0">
                <a:latin typeface="Courier New" pitchFamily="49" charset="0"/>
                <a:cs typeface="Arial" charset="0"/>
              </a:rPr>
              <a:t>Do </a:t>
            </a:r>
            <a:r>
              <a:rPr sz="1800" i="1" dirty="0" err="1" smtClean="0">
                <a:latin typeface="Courier New" pitchFamily="49" charset="0"/>
                <a:cs typeface="Arial" charset="0"/>
              </a:rPr>
              <a:t>ArrayList</a:t>
            </a:r>
            <a:r>
              <a:rPr sz="1800" i="1" dirty="0" smtClean="0">
                <a:latin typeface="Courier New" pitchFamily="49" charset="0"/>
                <a:cs typeface="Arial" charset="0"/>
              </a:rPr>
              <a:t>&lt;Integer&gt; and </a:t>
            </a:r>
            <a:r>
              <a:rPr sz="1800" i="1" dirty="0" err="1" smtClean="0">
                <a:latin typeface="Courier New" pitchFamily="49" charset="0"/>
                <a:cs typeface="Arial" charset="0"/>
              </a:rPr>
              <a:t>ArrayList</a:t>
            </a:r>
            <a:r>
              <a:rPr sz="1800" i="1" dirty="0" smtClean="0">
                <a:latin typeface="Courier New" pitchFamily="49" charset="0"/>
                <a:cs typeface="Arial" charset="0"/>
              </a:rPr>
              <a:t>&lt;String&gt; share same      </a:t>
            </a:r>
            <a:r>
              <a:rPr sz="1800" i="1" dirty="0" err="1" smtClean="0">
                <a:latin typeface="Courier New" pitchFamily="49" charset="0"/>
                <a:cs typeface="Arial" charset="0"/>
              </a:rPr>
              <a:t>class?true</a:t>
            </a:r>
            <a:endParaRPr sz="1800" i="1" dirty="0"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71750" y="176842"/>
            <a:ext cx="8229600" cy="546100"/>
          </a:xfrm>
        </p:spPr>
        <p:txBody>
          <a:bodyPr lIns="90488" tIns="44450" rIns="90488" bIns="44450" anchor="ctr"/>
          <a:lstStyle/>
          <a:p>
            <a:pPr eaLnBrk="1" hangingPunct="1"/>
            <a:r>
              <a:rPr sz="1300" b="0" dirty="0" smtClean="0">
                <a:cs typeface="Arial" charset="0"/>
              </a:rPr>
              <a:t> </a:t>
            </a:r>
            <a:r>
              <a:rPr dirty="0" smtClean="0">
                <a:cs typeface="Arial" charset="0"/>
              </a:rPr>
              <a:t>Interoperability with pre </a:t>
            </a:r>
            <a:r>
              <a:rPr dirty="0" err="1" smtClean="0">
                <a:cs typeface="Arial" charset="0"/>
              </a:rPr>
              <a:t>J2SE</a:t>
            </a:r>
            <a:r>
              <a:rPr dirty="0" smtClean="0">
                <a:cs typeface="Arial" charset="0"/>
              </a:rPr>
              <a:t> 5 code</a:t>
            </a:r>
          </a:p>
        </p:txBody>
      </p:sp>
      <p:sp>
        <p:nvSpPr>
          <p:cNvPr id="39939" name="Rectangle 3"/>
          <p:cNvSpPr>
            <a:spLocks noGrp="1" noChangeArrowheads="1"/>
          </p:cNvSpPr>
          <p:nvPr>
            <p:ph type="body" idx="4294967295"/>
          </p:nvPr>
        </p:nvSpPr>
        <p:spPr>
          <a:xfrm>
            <a:off x="457200" y="1101725"/>
            <a:ext cx="8229600" cy="5149850"/>
          </a:xfrm>
        </p:spPr>
        <p:txBody>
          <a:bodyPr lIns="90488" tIns="44450" rIns="90488" bIns="44450"/>
          <a:lstStyle/>
          <a:p>
            <a:pPr marL="296863" indent="-296863" defTabSz="914400" eaLnBrk="1" hangingPunct="1">
              <a:lnSpc>
                <a:spcPct val="140000"/>
              </a:lnSpc>
            </a:pPr>
            <a:r>
              <a:rPr dirty="0" smtClean="0">
                <a:cs typeface="Arial" charset="0"/>
              </a:rPr>
              <a:t>For raw type, compiler does not have enough type information (for type checking) so it just generates “unchecked” or “unsafe” warning</a:t>
            </a:r>
          </a:p>
          <a:p>
            <a:pPr marL="296863" indent="-296863" defTabSz="914400" eaLnBrk="1" hangingPunct="1">
              <a:lnSpc>
                <a:spcPct val="140000"/>
              </a:lnSpc>
            </a:pPr>
            <a:r>
              <a:rPr dirty="0" smtClean="0">
                <a:cs typeface="Arial" charset="0"/>
              </a:rPr>
              <a:t>If you ignore them, </a:t>
            </a:r>
            <a:r>
              <a:rPr dirty="0" err="1" smtClean="0">
                <a:cs typeface="Arial" charset="0"/>
              </a:rPr>
              <a:t>ClassCastException</a:t>
            </a:r>
            <a:r>
              <a:rPr dirty="0" smtClean="0">
                <a:cs typeface="Arial" charset="0"/>
              </a:rPr>
              <a:t> can still occur during runtime</a:t>
            </a:r>
          </a:p>
          <a:p>
            <a:pPr marL="296863" indent="-296863" defTabSz="914400" eaLnBrk="1" hangingPunct="1">
              <a:lnSpc>
                <a:spcPct val="140000"/>
              </a:lnSpc>
              <a:buFont typeface="Arial" charset="0"/>
              <a:buNone/>
            </a:pPr>
            <a:r>
              <a:rPr sz="1800" i="1" dirty="0" smtClean="0">
                <a:cs typeface="Arial" charset="0"/>
              </a:rPr>
              <a:t>     </a:t>
            </a:r>
            <a:r>
              <a:rPr i="1" dirty="0" smtClean="0">
                <a:latin typeface="Courier New" pitchFamily="49" charset="0"/>
                <a:cs typeface="Arial" charset="0"/>
              </a:rPr>
              <a:t>List&lt;String&gt; </a:t>
            </a:r>
            <a:r>
              <a:rPr i="1" dirty="0" err="1" smtClean="0">
                <a:latin typeface="Courier New" pitchFamily="49" charset="0"/>
                <a:cs typeface="Arial" charset="0"/>
              </a:rPr>
              <a:t>ls</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&lt;String&gt;();</a:t>
            </a:r>
          </a:p>
          <a:p>
            <a:pPr marL="296863" indent="-296863" defTabSz="914400" eaLnBrk="1" hangingPunct="1">
              <a:lnSpc>
                <a:spcPct val="140000"/>
              </a:lnSpc>
              <a:buFont typeface="Arial" charset="0"/>
              <a:buNone/>
            </a:pPr>
            <a:r>
              <a:rPr i="1" dirty="0" smtClean="0">
                <a:latin typeface="Courier New" pitchFamily="49" charset="0"/>
                <a:cs typeface="Arial" charset="0"/>
              </a:rPr>
              <a:t>  List </a:t>
            </a:r>
            <a:r>
              <a:rPr i="1" dirty="0" err="1" smtClean="0">
                <a:latin typeface="Courier New" pitchFamily="49" charset="0"/>
                <a:cs typeface="Arial" charset="0"/>
              </a:rPr>
              <a:t>lraw</a:t>
            </a:r>
            <a:r>
              <a:rPr i="1" dirty="0" smtClean="0">
                <a:latin typeface="Courier New" pitchFamily="49" charset="0"/>
                <a:cs typeface="Arial" charset="0"/>
              </a:rPr>
              <a:t> = </a:t>
            </a:r>
            <a:r>
              <a:rPr i="1" dirty="0" err="1" smtClean="0">
                <a:latin typeface="Courier New" pitchFamily="49" charset="0"/>
                <a:cs typeface="Arial" charset="0"/>
              </a:rPr>
              <a:t>ls</a:t>
            </a:r>
            <a:r>
              <a:rPr i="1" dirty="0" smtClean="0">
                <a:latin typeface="Courier New" pitchFamily="49" charset="0"/>
                <a:cs typeface="Arial" charset="0"/>
              </a:rPr>
              <a:t>;</a:t>
            </a:r>
          </a:p>
          <a:p>
            <a:pPr marL="296863" indent="-296863" defTabSz="914400" eaLnBrk="1" hangingPunct="1">
              <a:lnSpc>
                <a:spcPct val="140000"/>
              </a:lnSpc>
              <a:buFont typeface="Arial" charset="0"/>
              <a:buNone/>
            </a:pPr>
            <a:r>
              <a:rPr i="1" dirty="0" smtClean="0">
                <a:latin typeface="Courier New" pitchFamily="49" charset="0"/>
                <a:cs typeface="Arial" charset="0"/>
              </a:rPr>
              <a:t>  </a:t>
            </a:r>
            <a:r>
              <a:rPr i="1" dirty="0" err="1" smtClean="0">
                <a:latin typeface="Courier New" pitchFamily="49" charset="0"/>
                <a:cs typeface="Arial" charset="0"/>
              </a:rPr>
              <a:t>lraw.add</a:t>
            </a:r>
            <a:r>
              <a:rPr i="1" dirty="0" smtClean="0">
                <a:latin typeface="Courier New" pitchFamily="49" charset="0"/>
                <a:cs typeface="Arial" charset="0"/>
              </a:rPr>
              <a:t>(new Integer(4)); // Compiler Warning</a:t>
            </a:r>
          </a:p>
          <a:p>
            <a:pPr marL="296863" indent="-296863" defTabSz="914400" eaLnBrk="1" hangingPunct="1">
              <a:lnSpc>
                <a:spcPct val="140000"/>
              </a:lnSpc>
              <a:buFont typeface="Arial" charset="0"/>
              <a:buNone/>
            </a:pPr>
            <a:r>
              <a:rPr i="1" dirty="0" smtClean="0">
                <a:latin typeface="Courier New" pitchFamily="49" charset="0"/>
                <a:cs typeface="Arial" charset="0"/>
              </a:rPr>
              <a:t>  String s = </a:t>
            </a:r>
            <a:r>
              <a:rPr i="1" dirty="0" err="1" smtClean="0">
                <a:latin typeface="Courier New" pitchFamily="49" charset="0"/>
                <a:cs typeface="Arial" charset="0"/>
              </a:rPr>
              <a:t>ls.iterator</a:t>
            </a:r>
            <a:r>
              <a:rPr i="1" dirty="0" smtClean="0">
                <a:latin typeface="Courier New" pitchFamily="49" charset="0"/>
                <a:cs typeface="Arial" charset="0"/>
              </a:rPr>
              <a:t>().next(); // Runtime error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20543" y="175255"/>
            <a:ext cx="8229600" cy="549275"/>
          </a:xfrm>
        </p:spPr>
        <p:txBody>
          <a:bodyPr lIns="90488" tIns="44450" rIns="90488" bIns="44450" anchor="ctr"/>
          <a:lstStyle/>
          <a:p>
            <a:pPr eaLnBrk="1" hangingPunct="1"/>
            <a:r>
              <a:rPr smtClean="0">
                <a:cs typeface="Arial" charset="0"/>
              </a:rPr>
              <a:t>Recommendations</a:t>
            </a:r>
          </a:p>
        </p:txBody>
      </p:sp>
      <p:sp>
        <p:nvSpPr>
          <p:cNvPr id="40963" name="Rectangle 3"/>
          <p:cNvSpPr>
            <a:spLocks noGrp="1" noChangeArrowheads="1"/>
          </p:cNvSpPr>
          <p:nvPr>
            <p:ph type="body" idx="4294967295"/>
          </p:nvPr>
        </p:nvSpPr>
        <p:spPr>
          <a:xfrm>
            <a:off x="457200" y="985838"/>
            <a:ext cx="8229600" cy="5265737"/>
          </a:xfrm>
        </p:spPr>
        <p:txBody>
          <a:bodyPr lIns="90488" tIns="44450" rIns="90488" bIns="44450"/>
          <a:lstStyle/>
          <a:p>
            <a:pPr marL="296863" indent="-296863" defTabSz="914400" eaLnBrk="1" hangingPunct="1">
              <a:lnSpc>
                <a:spcPct val="120000"/>
              </a:lnSpc>
            </a:pPr>
            <a:r>
              <a:rPr dirty="0" smtClean="0">
                <a:cs typeface="Arial" charset="0"/>
              </a:rPr>
              <a:t>Do not use raw type whenever possible</a:t>
            </a:r>
          </a:p>
          <a:p>
            <a:pPr marL="296863" indent="-296863" algn="just" defTabSz="914400" eaLnBrk="1" hangingPunct="1">
              <a:lnSpc>
                <a:spcPct val="120000"/>
              </a:lnSpc>
            </a:pPr>
            <a:r>
              <a:rPr dirty="0" smtClean="0">
                <a:cs typeface="Arial" charset="0"/>
              </a:rPr>
              <a:t>If you have to use raw type or have to use pre-</a:t>
            </a:r>
            <a:r>
              <a:rPr dirty="0" err="1" smtClean="0">
                <a:cs typeface="Arial" charset="0"/>
              </a:rPr>
              <a:t>J2SE</a:t>
            </a:r>
            <a:r>
              <a:rPr dirty="0" smtClean="0">
                <a:cs typeface="Arial" charset="0"/>
              </a:rPr>
              <a:t> 5.0 compiled classes or libraries, make sure the “unsafe” compile warnings are really just warnings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p:cNvSpPr>
          <p:nvPr>
            <p:ph type="body" idx="1"/>
          </p:nvPr>
        </p:nvSpPr>
        <p:spPr>
          <a:xfrm>
            <a:off x="457200" y="1057275"/>
            <a:ext cx="8229600" cy="5194300"/>
          </a:xfrm>
        </p:spPr>
        <p:txBody>
          <a:bodyPr/>
          <a:lstStyle/>
          <a:p>
            <a:pPr algn="just"/>
            <a:r>
              <a:rPr dirty="0" smtClean="0">
                <a:cs typeface="Arial" charset="0"/>
              </a:rPr>
              <a:t> Boxing conversion converts primitive values to objects of corresponding wrapper types</a:t>
            </a:r>
          </a:p>
          <a:p>
            <a:pPr>
              <a:buFont typeface="Arial" charset="0"/>
              <a:buNone/>
            </a:pPr>
            <a:r>
              <a:rPr sz="1800" dirty="0" smtClean="0">
                <a:cs typeface="Arial" charset="0"/>
              </a:rPr>
              <a:t>       </a:t>
            </a:r>
            <a:r>
              <a:rPr dirty="0" smtClean="0">
                <a:latin typeface="Courier New" pitchFamily="49" charset="0"/>
                <a:cs typeface="Arial" charset="0"/>
              </a:rPr>
              <a:t>// prior to Java 5, Explicit Boxing </a:t>
            </a:r>
          </a:p>
          <a:p>
            <a:pPr>
              <a:buFont typeface="Arial" charset="0"/>
              <a:buNone/>
            </a:pPr>
            <a:r>
              <a:rPr dirty="0" smtClean="0">
                <a:latin typeface="Courier New" pitchFamily="49" charset="0"/>
                <a:cs typeface="Arial" charset="0"/>
              </a:rPr>
              <a:t>   </a:t>
            </a:r>
            <a:r>
              <a:rPr dirty="0" err="1" smtClean="0">
                <a:latin typeface="Courier New" pitchFamily="49" charset="0"/>
                <a:cs typeface="Arial" charset="0"/>
              </a:rPr>
              <a:t>int</a:t>
            </a:r>
            <a:r>
              <a:rPr dirty="0" smtClean="0">
                <a:latin typeface="Courier New" pitchFamily="49" charset="0"/>
                <a:cs typeface="Arial" charset="0"/>
              </a:rPr>
              <a:t> i = 11;</a:t>
            </a:r>
          </a:p>
          <a:p>
            <a:pPr lvl="1">
              <a:buFont typeface="Arial" charset="0"/>
              <a:buNone/>
            </a:pPr>
            <a:r>
              <a:rPr dirty="0" smtClean="0">
                <a:latin typeface="Courier New" pitchFamily="49" charset="0"/>
              </a:rPr>
              <a:t>Integer </a:t>
            </a:r>
            <a:r>
              <a:rPr dirty="0" err="1" smtClean="0">
                <a:latin typeface="Courier New" pitchFamily="49" charset="0"/>
              </a:rPr>
              <a:t>iReference</a:t>
            </a:r>
            <a:r>
              <a:rPr dirty="0" smtClean="0">
                <a:latin typeface="Courier New" pitchFamily="49" charset="0"/>
              </a:rPr>
              <a:t> = new Integer(i); </a:t>
            </a:r>
          </a:p>
          <a:p>
            <a:pPr lvl="1">
              <a:buFont typeface="Arial" charset="0"/>
              <a:buNone/>
            </a:pPr>
            <a:r>
              <a:rPr dirty="0" smtClean="0">
                <a:latin typeface="Courier New" pitchFamily="49" charset="0"/>
              </a:rPr>
              <a:t>// In Java </a:t>
            </a:r>
            <a:r>
              <a:rPr dirty="0" err="1" smtClean="0">
                <a:latin typeface="Courier New" pitchFamily="49" charset="0"/>
              </a:rPr>
              <a:t>5,Automatic</a:t>
            </a:r>
            <a:r>
              <a:rPr dirty="0" smtClean="0">
                <a:latin typeface="Courier New" pitchFamily="49" charset="0"/>
              </a:rPr>
              <a:t> Boxing</a:t>
            </a:r>
          </a:p>
          <a:p>
            <a:pPr lvl="1">
              <a:buFont typeface="Arial" charset="0"/>
              <a:buNone/>
            </a:pPr>
            <a:r>
              <a:rPr dirty="0" err="1" smtClean="0">
                <a:latin typeface="Courier New" pitchFamily="49" charset="0"/>
              </a:rPr>
              <a:t>iReference</a:t>
            </a:r>
            <a:r>
              <a:rPr dirty="0" smtClean="0">
                <a:latin typeface="Courier New" pitchFamily="49" charset="0"/>
              </a:rPr>
              <a:t> = i; </a:t>
            </a:r>
          </a:p>
          <a:p>
            <a:r>
              <a:rPr dirty="0" smtClean="0">
                <a:cs typeface="Arial" charset="0"/>
              </a:rPr>
              <a:t> Unboxing conversion converts objects of wrapper types to values of corresponding primitive types</a:t>
            </a:r>
          </a:p>
          <a:p>
            <a:pPr>
              <a:buFont typeface="Arial" charset="0"/>
              <a:buNone/>
            </a:pPr>
            <a:r>
              <a:rPr dirty="0" smtClean="0">
                <a:latin typeface="Courier New" pitchFamily="49" charset="0"/>
                <a:cs typeface="Arial" charset="0"/>
              </a:rPr>
              <a:t>   </a:t>
            </a:r>
          </a:p>
          <a:p>
            <a:pPr>
              <a:buFont typeface="Arial" charset="0"/>
              <a:buNone/>
            </a:pPr>
            <a:r>
              <a:rPr dirty="0" smtClean="0">
                <a:latin typeface="Courier New" pitchFamily="49" charset="0"/>
                <a:cs typeface="Arial" charset="0"/>
              </a:rPr>
              <a:t>   // prior to Java </a:t>
            </a:r>
            <a:r>
              <a:rPr dirty="0" err="1" smtClean="0">
                <a:latin typeface="Courier New" pitchFamily="49" charset="0"/>
                <a:cs typeface="Arial" charset="0"/>
              </a:rPr>
              <a:t>5,Explicit</a:t>
            </a:r>
            <a:r>
              <a:rPr dirty="0" smtClean="0">
                <a:latin typeface="Courier New" pitchFamily="49" charset="0"/>
                <a:cs typeface="Arial" charset="0"/>
              </a:rPr>
              <a:t> Unboxing</a:t>
            </a:r>
          </a:p>
          <a:p>
            <a:pPr>
              <a:buFont typeface="Arial" charset="0"/>
              <a:buNone/>
            </a:pPr>
            <a:r>
              <a:rPr dirty="0" smtClean="0">
                <a:latin typeface="Courier New" pitchFamily="49" charset="0"/>
                <a:cs typeface="Arial" charset="0"/>
              </a:rPr>
              <a:t>   </a:t>
            </a:r>
            <a:r>
              <a:rPr dirty="0" err="1" smtClean="0">
                <a:latin typeface="Courier New" pitchFamily="49" charset="0"/>
                <a:cs typeface="Arial" charset="0"/>
              </a:rPr>
              <a:t>int</a:t>
            </a:r>
            <a:r>
              <a:rPr dirty="0" smtClean="0">
                <a:latin typeface="Courier New" pitchFamily="49" charset="0"/>
                <a:cs typeface="Arial" charset="0"/>
              </a:rPr>
              <a:t> j = </a:t>
            </a:r>
            <a:r>
              <a:rPr dirty="0" err="1" smtClean="0">
                <a:latin typeface="Courier New" pitchFamily="49" charset="0"/>
                <a:cs typeface="Arial" charset="0"/>
              </a:rPr>
              <a:t>iReference.intValue</a:t>
            </a:r>
            <a:r>
              <a:rPr dirty="0" smtClean="0">
                <a:latin typeface="Courier New" pitchFamily="49" charset="0"/>
                <a:cs typeface="Arial" charset="0"/>
              </a:rPr>
              <a:t>(); </a:t>
            </a:r>
          </a:p>
          <a:p>
            <a:pPr lvl="1">
              <a:buFont typeface="Arial" charset="0"/>
              <a:buNone/>
            </a:pPr>
            <a:r>
              <a:rPr dirty="0" smtClean="0">
                <a:latin typeface="Courier New" pitchFamily="49" charset="0"/>
              </a:rPr>
              <a:t>j = </a:t>
            </a:r>
            <a:r>
              <a:rPr dirty="0" err="1" smtClean="0">
                <a:latin typeface="Courier New" pitchFamily="49" charset="0"/>
              </a:rPr>
              <a:t>iReference</a:t>
            </a:r>
            <a:r>
              <a:rPr dirty="0" smtClean="0">
                <a:latin typeface="Courier New" pitchFamily="49" charset="0"/>
              </a:rPr>
              <a:t>; // In Java 5, Automatic Unboxing</a:t>
            </a:r>
          </a:p>
        </p:txBody>
      </p:sp>
      <p:sp>
        <p:nvSpPr>
          <p:cNvPr id="41987" name="Rectangle 5"/>
          <p:cNvSpPr>
            <a:spLocks noGrp="1" noChangeArrowheads="1"/>
          </p:cNvSpPr>
          <p:nvPr>
            <p:ph type="title"/>
          </p:nvPr>
        </p:nvSpPr>
        <p:spPr>
          <a:xfrm>
            <a:off x="132901" y="208172"/>
            <a:ext cx="8229600" cy="433388"/>
          </a:xfrm>
          <a:noFill/>
        </p:spPr>
        <p:txBody>
          <a:bodyPr lIns="90488" tIns="44450" rIns="90488" bIns="44450" anchor="ctr"/>
          <a:lstStyle/>
          <a:p>
            <a:pPr eaLnBrk="1" hangingPunct="1"/>
            <a:r>
              <a:rPr sz="1100" b="0" dirty="0" smtClean="0">
                <a:cs typeface="Arial" charset="0"/>
              </a:rPr>
              <a:t/>
            </a:r>
            <a:br>
              <a:rPr sz="1100" b="0" dirty="0" smtClean="0">
                <a:cs typeface="Arial" charset="0"/>
              </a:rPr>
            </a:br>
            <a:r>
              <a:rPr sz="2600" dirty="0" err="1" smtClean="0">
                <a:cs typeface="Arial" charset="0"/>
              </a:rPr>
              <a:t>AutoBoxing</a:t>
            </a:r>
            <a:r>
              <a:rPr sz="2600" dirty="0" smtClean="0">
                <a:cs typeface="Arial" charset="0"/>
              </a:rPr>
              <a:t> with Collections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52910" y="149645"/>
            <a:ext cx="8229600" cy="549275"/>
          </a:xfrm>
        </p:spPr>
        <p:txBody>
          <a:bodyPr/>
          <a:lstStyle/>
          <a:p>
            <a:r>
              <a:rPr dirty="0" smtClean="0">
                <a:cs typeface="Arial" charset="0"/>
              </a:rPr>
              <a:t>Quiz</a:t>
            </a:r>
          </a:p>
        </p:txBody>
      </p:sp>
      <p:sp>
        <p:nvSpPr>
          <p:cNvPr id="374787" name="Rectangle 3"/>
          <p:cNvSpPr>
            <a:spLocks noGrp="1"/>
          </p:cNvSpPr>
          <p:nvPr>
            <p:ph type="body" idx="1"/>
          </p:nvPr>
        </p:nvSpPr>
        <p:spPr>
          <a:xfrm>
            <a:off x="457200" y="1189038"/>
            <a:ext cx="8229600" cy="5062537"/>
          </a:xfrm>
        </p:spPr>
        <p:txBody>
          <a:bodyPr/>
          <a:lstStyle/>
          <a:p>
            <a:pPr algn="just">
              <a:buFont typeface="Arial" charset="0"/>
              <a:buNone/>
            </a:pPr>
            <a:r>
              <a:rPr dirty="0" smtClean="0">
                <a:cs typeface="Arial" charset="0"/>
              </a:rPr>
              <a:t>1. Which of the following are true regarding Generics?</a:t>
            </a:r>
          </a:p>
          <a:p>
            <a:pPr algn="just">
              <a:buFont typeface="Arial" charset="0"/>
              <a:buNone/>
            </a:pPr>
            <a:r>
              <a:rPr dirty="0" smtClean="0">
                <a:cs typeface="Arial" charset="0"/>
              </a:rPr>
              <a:t>a. It lets you enforce compile-time safety on collections</a:t>
            </a:r>
          </a:p>
          <a:p>
            <a:pPr algn="just">
              <a:buFont typeface="Arial" charset="0"/>
              <a:buNone/>
            </a:pPr>
            <a:r>
              <a:rPr dirty="0" smtClean="0">
                <a:cs typeface="Arial" charset="0"/>
              </a:rPr>
              <a:t>b. When using collections, a cast is needed to get elements out of the Collection</a:t>
            </a:r>
          </a:p>
          <a:p>
            <a:pPr>
              <a:buFont typeface="Arial" charset="0"/>
              <a:buNone/>
            </a:pPr>
            <a:r>
              <a:rPr dirty="0" smtClean="0">
                <a:cs typeface="Arial" charset="0"/>
              </a:rPr>
              <a:t>c. Both option a and option b are true</a:t>
            </a:r>
          </a:p>
          <a:p>
            <a:pPr>
              <a:buFont typeface="Arial" charset="0"/>
              <a:buNone/>
            </a:pPr>
            <a:r>
              <a:rPr dirty="0" smtClean="0">
                <a:cs typeface="Arial" charset="0"/>
              </a:rPr>
              <a:t>d. None of the above are true</a:t>
            </a:r>
          </a:p>
          <a:p>
            <a:endParaRPr dirty="0" smtClean="0">
              <a:cs typeface="Arial" charset="0"/>
            </a:endParaRPr>
          </a:p>
          <a:p>
            <a:pPr>
              <a:buFont typeface="Arial" charset="0"/>
              <a:buNone/>
            </a:pPr>
            <a:r>
              <a:rPr dirty="0" smtClean="0">
                <a:cs typeface="Arial" charset="0"/>
              </a:rPr>
              <a:t>2. Will the following code compile?</a:t>
            </a:r>
          </a:p>
          <a:p>
            <a:pPr>
              <a:buFont typeface="Arial" charset="0"/>
              <a:buNone/>
            </a:pPr>
            <a:r>
              <a:rPr dirty="0" smtClean="0">
                <a:cs typeface="Arial" charset="0"/>
              </a:rPr>
              <a:t>List&lt;Animal&gt; </a:t>
            </a:r>
            <a:r>
              <a:rPr dirty="0" err="1" smtClean="0">
                <a:cs typeface="Arial" charset="0"/>
              </a:rPr>
              <a:t>aList</a:t>
            </a:r>
            <a:r>
              <a:rPr dirty="0" smtClean="0">
                <a:cs typeface="Arial" charset="0"/>
              </a:rPr>
              <a:t> = new </a:t>
            </a:r>
            <a:r>
              <a:rPr dirty="0" err="1" smtClean="0">
                <a:cs typeface="Arial" charset="0"/>
              </a:rPr>
              <a:t>ArrayList</a:t>
            </a:r>
            <a:r>
              <a:rPr dirty="0" smtClean="0">
                <a:cs typeface="Arial" charset="0"/>
              </a:rPr>
              <a:t>&lt;Animal&gt;();</a:t>
            </a:r>
          </a:p>
          <a:p>
            <a:pPr>
              <a:buFont typeface="Arial" charset="0"/>
              <a:buNone/>
            </a:pPr>
            <a:r>
              <a:rPr dirty="0" smtClean="0">
                <a:cs typeface="Arial" charset="0"/>
              </a:rPr>
              <a:t>a. True</a:t>
            </a:r>
          </a:p>
          <a:p>
            <a:pPr>
              <a:buFont typeface="Arial" charset="0"/>
              <a:buNone/>
            </a:pPr>
            <a:r>
              <a:rPr dirty="0" smtClean="0">
                <a:cs typeface="Arial" charset="0"/>
              </a:rPr>
              <a:t>b. False</a:t>
            </a:r>
          </a:p>
          <a:p>
            <a:endParaRPr dirty="0" smtClean="0">
              <a:cs typeface="Arial" charset="0"/>
            </a:endParaRPr>
          </a:p>
        </p:txBody>
      </p:sp>
      <p:sp>
        <p:nvSpPr>
          <p:cNvPr id="374788" name="Text Box 4"/>
          <p:cNvSpPr txBox="1">
            <a:spLocks noChangeArrowheads="1"/>
          </p:cNvSpPr>
          <p:nvPr/>
        </p:nvSpPr>
        <p:spPr bwMode="auto">
          <a:xfrm>
            <a:off x="5538788" y="2508250"/>
            <a:ext cx="2695575" cy="7016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Both option a and option b are true</a:t>
            </a:r>
          </a:p>
        </p:txBody>
      </p:sp>
      <p:sp>
        <p:nvSpPr>
          <p:cNvPr id="374789" name="Text Box 5"/>
          <p:cNvSpPr txBox="1">
            <a:spLocks noChangeArrowheads="1"/>
          </p:cNvSpPr>
          <p:nvPr/>
        </p:nvSpPr>
        <p:spPr bwMode="auto">
          <a:xfrm>
            <a:off x="5532438" y="4532313"/>
            <a:ext cx="765175" cy="396875"/>
          </a:xfrm>
          <a:prstGeom prst="rect">
            <a:avLst/>
          </a:prstGeom>
          <a:solidFill>
            <a:srgbClr val="FF99CC"/>
          </a:solidFill>
          <a:ln w="9525">
            <a:noFill/>
            <a:miter lim="800000"/>
            <a:headEnd/>
            <a:tailEnd/>
          </a:ln>
        </p:spPr>
        <p:txBody>
          <a:bodyPr>
            <a:spAutoFit/>
          </a:bodyPr>
          <a:lstStyle/>
          <a:p>
            <a:r>
              <a:rPr lang="en-US">
                <a:solidFill>
                  <a:schemeClr val="tx1"/>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4787">
                                            <p:txEl>
                                              <p:pRg st="1" end="1"/>
                                            </p:txEl>
                                          </p:spTgt>
                                        </p:tgtEl>
                                        <p:attrNameLst>
                                          <p:attrName>style.visibility</p:attrName>
                                        </p:attrNameLst>
                                      </p:cBhvr>
                                      <p:to>
                                        <p:strVal val="visible"/>
                                      </p:to>
                                    </p:set>
                                    <p:anim calcmode="lin" valueType="num">
                                      <p:cBhvr additive="base">
                                        <p:cTn id="11" dur="500" fill="hold"/>
                                        <p:tgtEl>
                                          <p:spTgt spid="374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4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4787">
                                            <p:txEl>
                                              <p:pRg st="2" end="2"/>
                                            </p:txEl>
                                          </p:spTgt>
                                        </p:tgtEl>
                                        <p:attrNameLst>
                                          <p:attrName>style.visibility</p:attrName>
                                        </p:attrNameLst>
                                      </p:cBhvr>
                                      <p:to>
                                        <p:strVal val="visible"/>
                                      </p:to>
                                    </p:set>
                                    <p:anim calcmode="lin" valueType="num">
                                      <p:cBhvr additive="base">
                                        <p:cTn id="15" dur="500" fill="hold"/>
                                        <p:tgtEl>
                                          <p:spTgt spid="374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47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4787">
                                            <p:txEl>
                                              <p:pRg st="3" end="3"/>
                                            </p:txEl>
                                          </p:spTgt>
                                        </p:tgtEl>
                                        <p:attrNameLst>
                                          <p:attrName>style.visibility</p:attrName>
                                        </p:attrNameLst>
                                      </p:cBhvr>
                                      <p:to>
                                        <p:strVal val="visible"/>
                                      </p:to>
                                    </p:set>
                                    <p:anim calcmode="lin" valueType="num">
                                      <p:cBhvr additive="base">
                                        <p:cTn id="19" dur="500" fill="hold"/>
                                        <p:tgtEl>
                                          <p:spTgt spid="374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7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4787">
                                            <p:txEl>
                                              <p:pRg st="4" end="4"/>
                                            </p:txEl>
                                          </p:spTgt>
                                        </p:tgtEl>
                                        <p:attrNameLst>
                                          <p:attrName>style.visibility</p:attrName>
                                        </p:attrNameLst>
                                      </p:cBhvr>
                                      <p:to>
                                        <p:strVal val="visible"/>
                                      </p:to>
                                    </p:set>
                                    <p:anim calcmode="lin" valueType="num">
                                      <p:cBhvr additive="base">
                                        <p:cTn id="23" dur="500" fill="hold"/>
                                        <p:tgtEl>
                                          <p:spTgt spid="3747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4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4788"/>
                                        </p:tgtEl>
                                        <p:attrNameLst>
                                          <p:attrName>style.visibility</p:attrName>
                                        </p:attrNameLst>
                                      </p:cBhvr>
                                      <p:to>
                                        <p:strVal val="visible"/>
                                      </p:to>
                                    </p:set>
                                    <p:anim calcmode="lin" valueType="num">
                                      <p:cBhvr additive="base">
                                        <p:cTn id="29" dur="500" fill="hold"/>
                                        <p:tgtEl>
                                          <p:spTgt spid="374788"/>
                                        </p:tgtEl>
                                        <p:attrNameLst>
                                          <p:attrName>ppt_x</p:attrName>
                                        </p:attrNameLst>
                                      </p:cBhvr>
                                      <p:tavLst>
                                        <p:tav tm="0">
                                          <p:val>
                                            <p:strVal val="#ppt_x"/>
                                          </p:val>
                                        </p:tav>
                                        <p:tav tm="100000">
                                          <p:val>
                                            <p:strVal val="#ppt_x"/>
                                          </p:val>
                                        </p:tav>
                                      </p:tavLst>
                                    </p:anim>
                                    <p:anim calcmode="lin" valueType="num">
                                      <p:cBhvr additive="base">
                                        <p:cTn id="30" dur="500" fill="hold"/>
                                        <p:tgtEl>
                                          <p:spTgt spid="37478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4787">
                                            <p:txEl>
                                              <p:pRg st="6" end="6"/>
                                            </p:txEl>
                                          </p:spTgt>
                                        </p:tgtEl>
                                        <p:attrNameLst>
                                          <p:attrName>style.visibility</p:attrName>
                                        </p:attrNameLst>
                                      </p:cBhvr>
                                      <p:to>
                                        <p:strVal val="visible"/>
                                      </p:to>
                                    </p:set>
                                    <p:anim calcmode="lin" valueType="num">
                                      <p:cBhvr additive="base">
                                        <p:cTn id="35" dur="500" fill="hold"/>
                                        <p:tgtEl>
                                          <p:spTgt spid="3747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47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4787">
                                            <p:txEl>
                                              <p:pRg st="7" end="7"/>
                                            </p:txEl>
                                          </p:spTgt>
                                        </p:tgtEl>
                                        <p:attrNameLst>
                                          <p:attrName>style.visibility</p:attrName>
                                        </p:attrNameLst>
                                      </p:cBhvr>
                                      <p:to>
                                        <p:strVal val="visible"/>
                                      </p:to>
                                    </p:set>
                                    <p:anim calcmode="lin" valueType="num">
                                      <p:cBhvr additive="base">
                                        <p:cTn id="39" dur="500" fill="hold"/>
                                        <p:tgtEl>
                                          <p:spTgt spid="37478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478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4787">
                                            <p:txEl>
                                              <p:pRg st="8" end="8"/>
                                            </p:txEl>
                                          </p:spTgt>
                                        </p:tgtEl>
                                        <p:attrNameLst>
                                          <p:attrName>style.visibility</p:attrName>
                                        </p:attrNameLst>
                                      </p:cBhvr>
                                      <p:to>
                                        <p:strVal val="visible"/>
                                      </p:to>
                                    </p:set>
                                    <p:anim calcmode="lin" valueType="num">
                                      <p:cBhvr additive="base">
                                        <p:cTn id="43" dur="500" fill="hold"/>
                                        <p:tgtEl>
                                          <p:spTgt spid="37478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478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74787">
                                            <p:txEl>
                                              <p:pRg st="9" end="9"/>
                                            </p:txEl>
                                          </p:spTgt>
                                        </p:tgtEl>
                                        <p:attrNameLst>
                                          <p:attrName>style.visibility</p:attrName>
                                        </p:attrNameLst>
                                      </p:cBhvr>
                                      <p:to>
                                        <p:strVal val="visible"/>
                                      </p:to>
                                    </p:set>
                                    <p:anim calcmode="lin" valueType="num">
                                      <p:cBhvr additive="base">
                                        <p:cTn id="47" dur="500" fill="hold"/>
                                        <p:tgtEl>
                                          <p:spTgt spid="37478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47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4789"/>
                                        </p:tgtEl>
                                        <p:attrNameLst>
                                          <p:attrName>style.visibility</p:attrName>
                                        </p:attrNameLst>
                                      </p:cBhvr>
                                      <p:to>
                                        <p:strVal val="visible"/>
                                      </p:to>
                                    </p:set>
                                    <p:anim calcmode="lin" valueType="num">
                                      <p:cBhvr additive="base">
                                        <p:cTn id="53" dur="500" fill="hold"/>
                                        <p:tgtEl>
                                          <p:spTgt spid="374789"/>
                                        </p:tgtEl>
                                        <p:attrNameLst>
                                          <p:attrName>ppt_x</p:attrName>
                                        </p:attrNameLst>
                                      </p:cBhvr>
                                      <p:tavLst>
                                        <p:tav tm="0">
                                          <p:val>
                                            <p:strVal val="#ppt_x"/>
                                          </p:val>
                                        </p:tav>
                                        <p:tav tm="100000">
                                          <p:val>
                                            <p:strVal val="#ppt_x"/>
                                          </p:val>
                                        </p:tav>
                                      </p:tavLst>
                                    </p:anim>
                                    <p:anim calcmode="lin" valueType="num">
                                      <p:cBhvr additive="base">
                                        <p:cTn id="54"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Placeholder 1"/>
          <p:cNvSpPr>
            <a:spLocks noGrp="1"/>
          </p:cNvSpPr>
          <p:nvPr>
            <p:ph type="body" sz="quarter" idx="11"/>
          </p:nvPr>
        </p:nvSpPr>
        <p:spPr/>
        <p:txBody>
          <a:bodyPr/>
          <a:lstStyle/>
          <a:p>
            <a:pPr algn="ctr" eaLnBrk="1" hangingPunct="1">
              <a:buFont typeface="Arial" charset="0"/>
              <a:buNone/>
            </a:pPr>
            <a:r>
              <a:rPr lang="en-US" sz="3400" b="1" dirty="0" smtClean="0"/>
              <a:t>Understanding List, Set and Map</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p:cNvSpPr>
          <p:nvPr>
            <p:ph type="body" idx="1"/>
          </p:nvPr>
        </p:nvSpPr>
        <p:spPr>
          <a:xfrm>
            <a:off x="457200" y="1146175"/>
            <a:ext cx="8229600" cy="5105400"/>
          </a:xfrm>
        </p:spPr>
        <p:txBody>
          <a:bodyPr/>
          <a:lstStyle/>
          <a:p>
            <a:r>
              <a:rPr dirty="0" smtClean="0">
                <a:cs typeface="Arial" charset="0"/>
              </a:rPr>
              <a:t>It can grow dynamically</a:t>
            </a:r>
          </a:p>
          <a:p>
            <a:r>
              <a:rPr dirty="0" smtClean="0">
                <a:cs typeface="Arial" charset="0"/>
              </a:rPr>
              <a:t>Array Lists are synchronized</a:t>
            </a:r>
          </a:p>
          <a:p>
            <a:pPr algn="just"/>
            <a:r>
              <a:rPr dirty="0" smtClean="0">
                <a:cs typeface="Arial" charset="0"/>
              </a:rPr>
              <a:t>It provides more powerful insertion and search mechanisms than arrays</a:t>
            </a:r>
          </a:p>
          <a:p>
            <a:r>
              <a:rPr dirty="0" smtClean="0">
                <a:cs typeface="Arial" charset="0"/>
              </a:rPr>
              <a:t>Gives faster Iteration and fast random access</a:t>
            </a:r>
          </a:p>
          <a:p>
            <a:r>
              <a:rPr dirty="0" smtClean="0">
                <a:cs typeface="Arial" charset="0"/>
              </a:rPr>
              <a:t>Ordered Collection (by index), but not Sorted</a:t>
            </a:r>
          </a:p>
          <a:p>
            <a:pPr lvl="2">
              <a:buFont typeface="Arial" charset="0"/>
              <a:buNone/>
            </a:pPr>
            <a:endParaRPr sz="1200" dirty="0" smtClean="0"/>
          </a:p>
          <a:p>
            <a:pPr lvl="2">
              <a:buFont typeface="Arial" charset="0"/>
              <a:buNone/>
            </a:pPr>
            <a:r>
              <a:rPr sz="2000" dirty="0" err="1" smtClean="0">
                <a:latin typeface="Courier New" pitchFamily="49" charset="0"/>
              </a:rPr>
              <a:t>ArrayList</a:t>
            </a:r>
            <a:r>
              <a:rPr sz="2000" dirty="0" smtClean="0">
                <a:latin typeface="Courier New" pitchFamily="49" charset="0"/>
              </a:rPr>
              <a:t>&lt;Integer&gt; list = new </a:t>
            </a:r>
            <a:r>
              <a:rPr sz="2000" dirty="0" err="1" smtClean="0">
                <a:latin typeface="Courier New" pitchFamily="49" charset="0"/>
              </a:rPr>
              <a:t>ArrayList</a:t>
            </a:r>
            <a:r>
              <a:rPr sz="2000" dirty="0" smtClean="0">
                <a:latin typeface="Courier New" pitchFamily="49" charset="0"/>
              </a:rPr>
              <a:t>&lt;Integer&gt;();</a:t>
            </a:r>
          </a:p>
          <a:p>
            <a:pPr lvl="2">
              <a:buFont typeface="Arial" charset="0"/>
              <a:buNone/>
            </a:pPr>
            <a:r>
              <a:rPr sz="2000" dirty="0" err="1" smtClean="0">
                <a:latin typeface="Courier New" pitchFamily="49" charset="0"/>
              </a:rPr>
              <a:t>list.add</a:t>
            </a:r>
            <a:r>
              <a:rPr sz="2000" dirty="0" smtClean="0">
                <a:latin typeface="Courier New" pitchFamily="49" charset="0"/>
              </a:rPr>
              <a:t>(0, new Integer(42));</a:t>
            </a:r>
          </a:p>
          <a:p>
            <a:pPr lvl="2">
              <a:buFont typeface="Arial" charset="0"/>
              <a:buNone/>
            </a:pPr>
            <a:r>
              <a:rPr sz="2000" dirty="0" err="1" smtClean="0">
                <a:latin typeface="Courier New" pitchFamily="49" charset="0"/>
              </a:rPr>
              <a:t>int</a:t>
            </a:r>
            <a:r>
              <a:rPr sz="2000" dirty="0" smtClean="0">
                <a:latin typeface="Courier New" pitchFamily="49" charset="0"/>
              </a:rPr>
              <a:t> total = </a:t>
            </a:r>
            <a:r>
              <a:rPr sz="2000" dirty="0" err="1" smtClean="0">
                <a:latin typeface="Courier New" pitchFamily="49" charset="0"/>
              </a:rPr>
              <a:t>list.get</a:t>
            </a:r>
            <a:r>
              <a:rPr sz="2000" dirty="0" smtClean="0">
                <a:latin typeface="Courier New" pitchFamily="49" charset="0"/>
              </a:rPr>
              <a:t>(0).</a:t>
            </a:r>
            <a:r>
              <a:rPr sz="2000" dirty="0" err="1" smtClean="0">
                <a:latin typeface="Courier New" pitchFamily="49" charset="0"/>
              </a:rPr>
              <a:t>intValue</a:t>
            </a:r>
            <a:r>
              <a:rPr sz="2000" dirty="0" smtClean="0">
                <a:latin typeface="Courier New" pitchFamily="49" charset="0"/>
              </a:rPr>
              <a:t>(); </a:t>
            </a:r>
          </a:p>
          <a:p>
            <a:endParaRPr dirty="0" smtClean="0">
              <a:latin typeface="Courier New" pitchFamily="49" charset="0"/>
              <a:cs typeface="Arial" charset="0"/>
            </a:endParaRPr>
          </a:p>
        </p:txBody>
      </p:sp>
      <p:sp>
        <p:nvSpPr>
          <p:cNvPr id="45059" name="Rectangle 5"/>
          <p:cNvSpPr>
            <a:spLocks noGrp="1" noChangeArrowheads="1"/>
          </p:cNvSpPr>
          <p:nvPr>
            <p:ph type="title"/>
          </p:nvPr>
        </p:nvSpPr>
        <p:spPr>
          <a:xfrm>
            <a:off x="232913" y="189541"/>
            <a:ext cx="8229600"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ArrayList</a:t>
            </a:r>
            <a:r>
              <a:rPr sz="2600" dirty="0" smtClean="0">
                <a:cs typeface="Arial" charset="0"/>
              </a:rPr>
              <a:t> Class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Placeholder 1"/>
          <p:cNvSpPr>
            <a:spLocks noGrp="1"/>
          </p:cNvSpPr>
          <p:nvPr>
            <p:ph type="body" sz="quarter" idx="11"/>
          </p:nvPr>
        </p:nvSpPr>
        <p:spPr/>
        <p:txBody>
          <a:bodyPr/>
          <a:lstStyle/>
          <a:p>
            <a:pPr algn="ctr" eaLnBrk="1" hangingPunct="1">
              <a:buFont typeface="Arial" charset="0"/>
              <a:buNone/>
            </a:pPr>
            <a:r>
              <a:rPr lang="en-US" sz="3400" b="1" dirty="0" smtClean="0">
                <a:solidFill>
                  <a:schemeClr val="tx1"/>
                </a:solidFill>
              </a:rPr>
              <a:t>Introduction to Collection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3"/>
          <p:cNvSpPr>
            <a:spLocks noGrp="1"/>
          </p:cNvSpPr>
          <p:nvPr>
            <p:ph type="title"/>
          </p:nvPr>
        </p:nvSpPr>
        <p:spPr>
          <a:xfrm>
            <a:off x="215900" y="178220"/>
            <a:ext cx="8229600" cy="549275"/>
          </a:xfrm>
        </p:spPr>
        <p:txBody>
          <a:bodyPr/>
          <a:lstStyle/>
          <a:p>
            <a:r>
              <a:rPr dirty="0" smtClean="0">
                <a:cs typeface="Arial" charset="0"/>
              </a:rPr>
              <a:t>Iterator</a:t>
            </a:r>
          </a:p>
        </p:txBody>
      </p:sp>
      <p:sp>
        <p:nvSpPr>
          <p:cNvPr id="46083" name="Rectangle 4"/>
          <p:cNvSpPr>
            <a:spLocks noGrp="1"/>
          </p:cNvSpPr>
          <p:nvPr>
            <p:ph type="body" idx="1"/>
          </p:nvPr>
        </p:nvSpPr>
        <p:spPr>
          <a:xfrm>
            <a:off x="457200" y="1073150"/>
            <a:ext cx="8229600" cy="5178425"/>
          </a:xfrm>
        </p:spPr>
        <p:txBody>
          <a:bodyPr/>
          <a:lstStyle/>
          <a:p>
            <a:pPr algn="just" eaLnBrk="1" hangingPunct="1">
              <a:lnSpc>
                <a:spcPct val="120000"/>
              </a:lnSpc>
            </a:pPr>
            <a:r>
              <a:rPr dirty="0" smtClean="0">
                <a:cs typeface="Arial" charset="0"/>
              </a:rPr>
              <a:t>Iterator is an object that enables you to traverse through a collection</a:t>
            </a:r>
          </a:p>
          <a:p>
            <a:pPr eaLnBrk="1" hangingPunct="1"/>
            <a:r>
              <a:rPr dirty="0" smtClean="0">
                <a:cs typeface="Arial" charset="0"/>
              </a:rPr>
              <a:t>Can be used to remove elements from the collection selectively, if desired</a:t>
            </a:r>
          </a:p>
          <a:p>
            <a:pPr eaLnBrk="1" hangingPunct="1"/>
            <a:endParaRPr dirty="0" smtClean="0">
              <a:cs typeface="Arial" charset="0"/>
            </a:endParaRPr>
          </a:p>
          <a:p>
            <a:pPr eaLnBrk="1" hangingPunct="1"/>
            <a:endParaRPr dirty="0" smtClean="0">
              <a:cs typeface="Arial" charset="0"/>
            </a:endParaRPr>
          </a:p>
          <a:p>
            <a:pPr eaLnBrk="1" hangingPunct="1">
              <a:buFont typeface="Arial" charset="0"/>
              <a:buNone/>
            </a:pPr>
            <a:endParaRPr dirty="0" smtClean="0">
              <a:latin typeface="Courier New" pitchFamily="49" charset="0"/>
              <a:cs typeface="Arial" charset="0"/>
            </a:endParaRPr>
          </a:p>
        </p:txBody>
      </p:sp>
      <p:sp>
        <p:nvSpPr>
          <p:cNvPr id="46084" name="Text Box 8"/>
          <p:cNvSpPr txBox="1">
            <a:spLocks noChangeArrowheads="1"/>
          </p:cNvSpPr>
          <p:nvPr/>
        </p:nvSpPr>
        <p:spPr bwMode="auto">
          <a:xfrm>
            <a:off x="519113" y="4710113"/>
            <a:ext cx="7623175" cy="1320800"/>
          </a:xfrm>
          <a:prstGeom prst="rect">
            <a:avLst/>
          </a:prstGeom>
          <a:noFill/>
          <a:ln w="9525">
            <a:solidFill>
              <a:schemeClr val="tx1"/>
            </a:solidFill>
            <a:miter lim="800000"/>
            <a:headEnd/>
            <a:tailEnd/>
          </a:ln>
        </p:spPr>
        <p:txBody>
          <a:bodyPr>
            <a:spAutoFit/>
          </a:bodyPr>
          <a:lstStyle/>
          <a:p>
            <a:pPr defTabSz="914400"/>
            <a:r>
              <a:rPr lang="en-US">
                <a:solidFill>
                  <a:schemeClr val="tx1"/>
                </a:solidFill>
                <a:latin typeface="Courier New" pitchFamily="49" charset="0"/>
              </a:rPr>
              <a:t>ArrayList&lt;Integer&gt; ai=new ArrayList&lt;Integer&gt;();</a:t>
            </a:r>
          </a:p>
          <a:p>
            <a:pPr defTabSz="914400"/>
            <a:r>
              <a:rPr lang="en-US">
                <a:solidFill>
                  <a:schemeClr val="tx1"/>
                </a:solidFill>
                <a:latin typeface="Courier New" pitchFamily="49" charset="0"/>
              </a:rPr>
              <a:t>Iterator i=ai.iterator();</a:t>
            </a:r>
          </a:p>
          <a:p>
            <a:pPr defTabSz="914400"/>
            <a:r>
              <a:rPr lang="en-US">
                <a:solidFill>
                  <a:schemeClr val="tx1"/>
                </a:solidFill>
                <a:latin typeface="Courier New" pitchFamily="49" charset="0"/>
              </a:rPr>
              <a:t>while (i.hasNext())</a:t>
            </a:r>
          </a:p>
          <a:p>
            <a:pPr defTabSz="914400"/>
            <a:r>
              <a:rPr lang="en-US">
                <a:solidFill>
                  <a:schemeClr val="tx1"/>
                </a:solidFill>
                <a:latin typeface="Courier New" pitchFamily="49" charset="0"/>
              </a:rPr>
              <a:t>System.out.println(i.next());</a:t>
            </a:r>
          </a:p>
        </p:txBody>
      </p:sp>
      <p:sp>
        <p:nvSpPr>
          <p:cNvPr id="46085" name="Text Box 9"/>
          <p:cNvSpPr txBox="1">
            <a:spLocks noChangeArrowheads="1"/>
          </p:cNvSpPr>
          <p:nvPr/>
        </p:nvSpPr>
        <p:spPr bwMode="auto">
          <a:xfrm>
            <a:off x="2171700" y="2081213"/>
            <a:ext cx="4625975" cy="2298700"/>
          </a:xfrm>
          <a:prstGeom prst="rect">
            <a:avLst/>
          </a:prstGeom>
          <a:noFill/>
          <a:ln w="9525">
            <a:solidFill>
              <a:schemeClr val="tx1"/>
            </a:solidFill>
            <a:miter lim="800000"/>
            <a:headEnd/>
            <a:tailEnd/>
          </a:ln>
        </p:spPr>
        <p:txBody>
          <a:bodyPr>
            <a:spAutoFit/>
          </a:bodyPr>
          <a:lstStyle/>
          <a:p>
            <a:pPr defTabSz="914400"/>
            <a:r>
              <a:rPr lang="en-US" sz="1800">
                <a:solidFill>
                  <a:schemeClr val="tx1"/>
                </a:solidFill>
                <a:latin typeface="Courier New" pitchFamily="49" charset="0"/>
              </a:rPr>
              <a:t>public interface Iterator&lt;E&gt;	</a:t>
            </a:r>
          </a:p>
          <a:p>
            <a:pPr defTabSz="914400"/>
            <a:r>
              <a:rPr lang="en-US" sz="1800">
                <a:solidFill>
                  <a:schemeClr val="tx1"/>
                </a:solidFill>
                <a:latin typeface="Courier New" pitchFamily="49" charset="0"/>
              </a:rPr>
              <a:t> {</a:t>
            </a:r>
          </a:p>
          <a:p>
            <a:pPr defTabSz="914400"/>
            <a:r>
              <a:rPr lang="en-US" sz="1800">
                <a:solidFill>
                  <a:schemeClr val="tx1"/>
                </a:solidFill>
                <a:latin typeface="Courier New" pitchFamily="49" charset="0"/>
              </a:rPr>
              <a:t> boolean hasNext();</a:t>
            </a:r>
          </a:p>
          <a:p>
            <a:pPr defTabSz="914400"/>
            <a:r>
              <a:rPr lang="en-US" sz="1800">
                <a:solidFill>
                  <a:schemeClr val="tx1"/>
                </a:solidFill>
                <a:latin typeface="Courier New" pitchFamily="49" charset="0"/>
              </a:rPr>
              <a:t> E next(); </a:t>
            </a:r>
          </a:p>
          <a:p>
            <a:pPr defTabSz="914400"/>
            <a:r>
              <a:rPr lang="en-US" sz="1800">
                <a:solidFill>
                  <a:schemeClr val="tx1"/>
                </a:solidFill>
                <a:latin typeface="Courier New" pitchFamily="49" charset="0"/>
              </a:rPr>
              <a:t> void remove(); </a:t>
            </a:r>
          </a:p>
          <a:p>
            <a:pPr defTabSz="914400"/>
            <a:r>
              <a:rPr lang="en-US" sz="1800">
                <a:solidFill>
                  <a:schemeClr val="tx1"/>
                </a:solidFill>
                <a:latin typeface="Courier New" pitchFamily="49" charset="0"/>
              </a:rPr>
              <a:t> } </a:t>
            </a:r>
          </a:p>
          <a:p>
            <a:pPr defTabSz="914400"/>
            <a:endParaRPr lang="en-US" sz="180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230487" y="205207"/>
            <a:ext cx="8229600" cy="549275"/>
          </a:xfrm>
        </p:spPr>
        <p:txBody>
          <a:bodyPr/>
          <a:lstStyle/>
          <a:p>
            <a:r>
              <a:rPr dirty="0" err="1" smtClean="0">
                <a:cs typeface="Arial" charset="0"/>
              </a:rPr>
              <a:t>ListIterator</a:t>
            </a:r>
            <a:endParaRPr dirty="0" smtClean="0">
              <a:cs typeface="Arial" charset="0"/>
            </a:endParaRPr>
          </a:p>
        </p:txBody>
      </p:sp>
      <p:sp>
        <p:nvSpPr>
          <p:cNvPr id="47107" name="Rectangle 3"/>
          <p:cNvSpPr>
            <a:spLocks noGrp="1"/>
          </p:cNvSpPr>
          <p:nvPr>
            <p:ph type="body" idx="1"/>
          </p:nvPr>
        </p:nvSpPr>
        <p:spPr>
          <a:xfrm>
            <a:off x="457200" y="1146175"/>
            <a:ext cx="8229600" cy="5105400"/>
          </a:xfrm>
        </p:spPr>
        <p:txBody>
          <a:bodyPr/>
          <a:lstStyle/>
          <a:p>
            <a:pPr algn="just"/>
            <a:r>
              <a:rPr sz="2400" dirty="0" smtClean="0">
                <a:cs typeface="Arial" charset="0"/>
              </a:rPr>
              <a:t>Used for obtaining a iterator for collections that implement List</a:t>
            </a:r>
          </a:p>
          <a:p>
            <a:pPr algn="just"/>
            <a:r>
              <a:rPr sz="2400" dirty="0" err="1" smtClean="0">
                <a:cs typeface="Arial" charset="0"/>
              </a:rPr>
              <a:t>ListIterator</a:t>
            </a:r>
            <a:r>
              <a:rPr sz="2400" dirty="0" smtClean="0">
                <a:cs typeface="Arial" charset="0"/>
              </a:rPr>
              <a:t> gives us the ability to access the collection in either forward or backward direction</a:t>
            </a:r>
          </a:p>
          <a:p>
            <a:pPr algn="just">
              <a:buFont typeface="Arial" charset="0"/>
              <a:buNone/>
            </a:pPr>
            <a:endParaRPr sz="2400" dirty="0" smtClean="0">
              <a:cs typeface="Arial" charset="0"/>
            </a:endParaRPr>
          </a:p>
          <a:p>
            <a:pPr algn="just"/>
            <a:endParaRPr sz="2400" dirty="0" smtClean="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250166" y="203829"/>
            <a:ext cx="8229600" cy="549275"/>
          </a:xfrm>
        </p:spPr>
        <p:txBody>
          <a:bodyPr/>
          <a:lstStyle/>
          <a:p>
            <a:r>
              <a:rPr dirty="0" smtClean="0">
                <a:cs typeface="Arial" charset="0"/>
              </a:rPr>
              <a:t>Advantage of Iterator over for-each method</a:t>
            </a:r>
          </a:p>
        </p:txBody>
      </p:sp>
      <p:sp>
        <p:nvSpPr>
          <p:cNvPr id="48131" name="Rectangle 3"/>
          <p:cNvSpPr>
            <a:spLocks noGrp="1"/>
          </p:cNvSpPr>
          <p:nvPr>
            <p:ph type="body" idx="1"/>
          </p:nvPr>
        </p:nvSpPr>
        <p:spPr>
          <a:xfrm>
            <a:off x="457200" y="1146175"/>
            <a:ext cx="8229600" cy="5105400"/>
          </a:xfrm>
        </p:spPr>
        <p:txBody>
          <a:bodyPr/>
          <a:lstStyle/>
          <a:p>
            <a:pPr algn="just" eaLnBrk="1" hangingPunct="1">
              <a:lnSpc>
                <a:spcPct val="120000"/>
              </a:lnSpc>
            </a:pPr>
            <a:r>
              <a:rPr dirty="0" smtClean="0">
                <a:cs typeface="Arial" charset="0"/>
              </a:rPr>
              <a:t>for-each construct can also be used for iterating through the Collection</a:t>
            </a:r>
          </a:p>
          <a:p>
            <a:pPr algn="just" eaLnBrk="1" hangingPunct="1">
              <a:lnSpc>
                <a:spcPct val="120000"/>
              </a:lnSpc>
            </a:pPr>
            <a:r>
              <a:rPr dirty="0" smtClean="0">
                <a:cs typeface="Arial" charset="0"/>
              </a:rPr>
              <a:t>Use Iterator instead of the for-each construct when you need to: </a:t>
            </a:r>
          </a:p>
          <a:p>
            <a:pPr lvl="1" algn="just" eaLnBrk="1" hangingPunct="1">
              <a:lnSpc>
                <a:spcPct val="120000"/>
              </a:lnSpc>
            </a:pPr>
            <a:r>
              <a:rPr sz="2000" dirty="0" smtClean="0"/>
              <a:t>Remove the current element</a:t>
            </a:r>
          </a:p>
          <a:p>
            <a:pPr lvl="2" algn="just" eaLnBrk="1" hangingPunct="1">
              <a:lnSpc>
                <a:spcPct val="120000"/>
              </a:lnSpc>
            </a:pPr>
            <a:r>
              <a:rPr sz="2000" dirty="0" smtClean="0"/>
              <a:t>The for-each construct hides the iterator, so you cannot call remove</a:t>
            </a:r>
          </a:p>
          <a:p>
            <a:pPr lvl="1" eaLnBrk="1" hangingPunct="1">
              <a:lnSpc>
                <a:spcPct val="120000"/>
              </a:lnSpc>
            </a:pPr>
            <a:r>
              <a:rPr sz="2000" dirty="0" smtClean="0"/>
              <a:t> Iterate over multiple collections in parallel</a:t>
            </a:r>
          </a:p>
          <a:p>
            <a:pPr lvl="2" eaLnBrk="1" hangingPunct="1">
              <a:buFont typeface="Arial" charset="0"/>
              <a:buNone/>
            </a:pPr>
            <a:endParaRPr sz="2000" dirty="0" smtClean="0">
              <a:latin typeface="Courier New" pitchFamily="49" charset="0"/>
            </a:endParaRPr>
          </a:p>
          <a:p>
            <a:pPr lvl="2" eaLnBrk="1" hangingPunct="1">
              <a:buFont typeface="Arial" charset="0"/>
              <a:buNone/>
            </a:pPr>
            <a:r>
              <a:rPr sz="2000" dirty="0" smtClean="0">
                <a:latin typeface="Courier New" pitchFamily="49" charset="0"/>
              </a:rPr>
              <a:t>for(Object o : </a:t>
            </a:r>
            <a:r>
              <a:rPr sz="2000" dirty="0" err="1" smtClean="0">
                <a:latin typeface="Courier New" pitchFamily="49" charset="0"/>
              </a:rPr>
              <a:t>oa</a:t>
            </a:r>
            <a:r>
              <a:rPr sz="2000" dirty="0" smtClean="0">
                <a:latin typeface="Courier New" pitchFamily="49" charset="0"/>
              </a:rPr>
              <a:t>) {</a:t>
            </a:r>
          </a:p>
          <a:p>
            <a:pPr lvl="2" eaLnBrk="1" hangingPunct="1">
              <a:buFont typeface="Arial" charset="0"/>
              <a:buNone/>
            </a:pPr>
            <a:r>
              <a:rPr sz="2000" dirty="0" smtClean="0">
                <a:latin typeface="Courier New" pitchFamily="49" charset="0"/>
              </a:rPr>
              <a:t>Fruit </a:t>
            </a:r>
            <a:r>
              <a:rPr sz="2000" dirty="0" err="1" smtClean="0">
                <a:latin typeface="Courier New" pitchFamily="49" charset="0"/>
              </a:rPr>
              <a:t>d2</a:t>
            </a:r>
            <a:r>
              <a:rPr sz="2000" dirty="0" smtClean="0">
                <a:latin typeface="Courier New" pitchFamily="49" charset="0"/>
              </a:rPr>
              <a:t> = (Fruit)o;  </a:t>
            </a:r>
          </a:p>
          <a:p>
            <a:pPr lvl="2" eaLnBrk="1" hangingPunct="1">
              <a:buFont typeface="Arial" charset="0"/>
              <a:buNone/>
            </a:pPr>
            <a:r>
              <a:rPr sz="2000" dirty="0" err="1" smtClean="0">
                <a:latin typeface="Courier New" pitchFamily="49" charset="0"/>
              </a:rPr>
              <a:t>System.out.println</a:t>
            </a:r>
            <a:r>
              <a:rPr sz="2000" dirty="0" smtClean="0">
                <a:latin typeface="Courier New" pitchFamily="49" charset="0"/>
              </a:rPr>
              <a:t>(</a:t>
            </a:r>
            <a:r>
              <a:rPr sz="2000" dirty="0" err="1" smtClean="0">
                <a:latin typeface="Courier New" pitchFamily="49" charset="0"/>
              </a:rPr>
              <a:t>d2.name</a:t>
            </a:r>
            <a:r>
              <a:rPr sz="2000" dirty="0" smtClean="0">
                <a:latin typeface="Courier New" pitchFamily="49" charset="0"/>
              </a:rPr>
              <a:t>); }</a:t>
            </a:r>
          </a:p>
          <a:p>
            <a:endParaRPr dirty="0" smtClean="0">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body" idx="1"/>
          </p:nvPr>
        </p:nvSpPr>
        <p:spPr>
          <a:xfrm>
            <a:off x="457200" y="1073150"/>
            <a:ext cx="8229600" cy="5178425"/>
          </a:xfrm>
        </p:spPr>
        <p:txBody>
          <a:bodyPr/>
          <a:lstStyle/>
          <a:p>
            <a:pPr>
              <a:buFontTx/>
              <a:buChar char="•"/>
            </a:pPr>
            <a:r>
              <a:rPr smtClean="0">
                <a:cs typeface="Arial" charset="0"/>
              </a:rPr>
              <a:t>Iterating over collections looks cluttered</a:t>
            </a:r>
          </a:p>
          <a:p>
            <a:pPr>
              <a:buFontTx/>
              <a:buNone/>
            </a:pPr>
            <a:endParaRPr smtClean="0">
              <a:cs typeface="Arial" charset="0"/>
            </a:endParaRPr>
          </a:p>
          <a:p>
            <a:pPr lvl="2">
              <a:buFont typeface="Arial" charset="0"/>
              <a:buNone/>
            </a:pPr>
            <a:r>
              <a:rPr sz="2000" smtClean="0">
                <a:latin typeface="Courier New" pitchFamily="49" charset="0"/>
              </a:rPr>
              <a:t>void printAll(Collection&lt;emp&gt; e) {</a:t>
            </a:r>
          </a:p>
          <a:p>
            <a:pPr lvl="2">
              <a:buFont typeface="Arial" charset="0"/>
              <a:buNone/>
            </a:pPr>
            <a:r>
              <a:rPr sz="2000" smtClean="0">
                <a:latin typeface="Courier New" pitchFamily="49" charset="0"/>
              </a:rPr>
              <a:t> for (Iterator&lt;emp&gt; i = e.iterator(); i.hasNext(); ) </a:t>
            </a:r>
          </a:p>
          <a:p>
            <a:pPr lvl="2">
              <a:buFont typeface="Arial" charset="0"/>
              <a:buNone/>
            </a:pPr>
            <a:r>
              <a:rPr sz="2000" smtClean="0">
                <a:latin typeface="Courier New" pitchFamily="49" charset="0"/>
              </a:rPr>
              <a:t> System.out.println(i.next()); } }</a:t>
            </a:r>
          </a:p>
          <a:p>
            <a:pPr lvl="2">
              <a:buFont typeface="Arial" charset="0"/>
              <a:buNone/>
            </a:pPr>
            <a:endParaRPr sz="2000" smtClean="0">
              <a:latin typeface="Courier New" pitchFamily="49" charset="0"/>
            </a:endParaRPr>
          </a:p>
          <a:p>
            <a:r>
              <a:rPr smtClean="0">
                <a:cs typeface="Arial" charset="0"/>
              </a:rPr>
              <a:t>Using enhanced for loop we can do the same thing as</a:t>
            </a:r>
          </a:p>
          <a:p>
            <a:pPr>
              <a:buFont typeface="Arial" charset="0"/>
              <a:buNone/>
            </a:pPr>
            <a:endParaRPr smtClean="0">
              <a:cs typeface="Arial" charset="0"/>
            </a:endParaRPr>
          </a:p>
          <a:p>
            <a:pPr lvl="2">
              <a:buFont typeface="Arial" charset="0"/>
              <a:buNone/>
            </a:pPr>
            <a:r>
              <a:rPr sz="2000" smtClean="0">
                <a:latin typeface="Courier New" pitchFamily="49" charset="0"/>
              </a:rPr>
              <a:t>void printAll(Collection&lt;emp&gt; e) {</a:t>
            </a:r>
          </a:p>
          <a:p>
            <a:pPr lvl="2">
              <a:buFont typeface="Arial" charset="0"/>
              <a:buNone/>
            </a:pPr>
            <a:r>
              <a:rPr sz="2000" smtClean="0">
                <a:latin typeface="Courier New" pitchFamily="49" charset="0"/>
              </a:rPr>
              <a:t> </a:t>
            </a:r>
            <a:r>
              <a:rPr sz="2000" b="1" smtClean="0">
                <a:latin typeface="Courier New" pitchFamily="49" charset="0"/>
              </a:rPr>
              <a:t>for (emp t: e) ) </a:t>
            </a:r>
          </a:p>
          <a:p>
            <a:pPr lvl="2">
              <a:buFont typeface="Arial" charset="0"/>
              <a:buNone/>
            </a:pPr>
            <a:r>
              <a:rPr sz="2000" smtClean="0">
                <a:latin typeface="Courier New" pitchFamily="49" charset="0"/>
              </a:rPr>
              <a:t> System.out.println(t); }}</a:t>
            </a:r>
          </a:p>
          <a:p>
            <a:r>
              <a:rPr smtClean="0">
                <a:cs typeface="Arial" charset="0"/>
              </a:rPr>
              <a:t>The loop above reads as “for each emp t in e.”</a:t>
            </a:r>
            <a:r>
              <a:rPr sz="2800" smtClean="0">
                <a:latin typeface="Courier New" pitchFamily="49" charset="0"/>
                <a:cs typeface="Arial" charset="0"/>
              </a:rPr>
              <a:t> </a:t>
            </a:r>
          </a:p>
        </p:txBody>
      </p:sp>
      <p:sp>
        <p:nvSpPr>
          <p:cNvPr id="49155" name="Rectangle 2"/>
          <p:cNvSpPr>
            <a:spLocks noGrp="1" noChangeArrowheads="1"/>
          </p:cNvSpPr>
          <p:nvPr>
            <p:ph type="title"/>
          </p:nvPr>
        </p:nvSpPr>
        <p:spPr>
          <a:xfrm>
            <a:off x="355600" y="225425"/>
            <a:ext cx="8229600" cy="549275"/>
          </a:xfrm>
          <a:noFill/>
        </p:spPr>
        <p:txBody>
          <a:bodyPr lIns="90488" tIns="44450" rIns="90488" bIns="44450" anchor="ctr"/>
          <a:lstStyle/>
          <a:p>
            <a:pPr eaLnBrk="1" hangingPunct="1"/>
            <a:r>
              <a:rPr smtClean="0">
                <a:cs typeface="Arial" charset="0"/>
              </a:rPr>
              <a:t>Enhanced for loop</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277694" y="193555"/>
            <a:ext cx="8229600" cy="549275"/>
          </a:xfrm>
        </p:spPr>
        <p:txBody>
          <a:bodyPr/>
          <a:lstStyle/>
          <a:p>
            <a:r>
              <a:rPr dirty="0" smtClean="0">
                <a:cs typeface="Arial" charset="0"/>
              </a:rPr>
              <a:t>Linked List</a:t>
            </a:r>
          </a:p>
        </p:txBody>
      </p:sp>
      <p:sp>
        <p:nvSpPr>
          <p:cNvPr id="50179" name="Rectangle 3"/>
          <p:cNvSpPr>
            <a:spLocks noGrp="1"/>
          </p:cNvSpPr>
          <p:nvPr>
            <p:ph type="body" idx="1"/>
          </p:nvPr>
        </p:nvSpPr>
        <p:spPr>
          <a:xfrm>
            <a:off x="457200" y="1146175"/>
            <a:ext cx="8229600" cy="5105400"/>
          </a:xfrm>
        </p:spPr>
        <p:txBody>
          <a:bodyPr/>
          <a:lstStyle/>
          <a:p>
            <a:r>
              <a:rPr sz="2800" smtClean="0">
                <a:cs typeface="Arial" charset="0"/>
              </a:rPr>
              <a:t>Implements the List interface</a:t>
            </a:r>
          </a:p>
          <a:p>
            <a:r>
              <a:rPr sz="2800" smtClean="0">
                <a:cs typeface="Arial" charset="0"/>
              </a:rPr>
              <a:t>Some Useful Methods</a:t>
            </a:r>
          </a:p>
          <a:p>
            <a:pPr lvl="1"/>
            <a:r>
              <a:rPr smtClean="0"/>
              <a:t>void addFirst(Object x)</a:t>
            </a:r>
          </a:p>
          <a:p>
            <a:pPr lvl="1"/>
            <a:r>
              <a:rPr smtClean="0"/>
              <a:t>void addLast(Object x)</a:t>
            </a:r>
          </a:p>
          <a:p>
            <a:pPr lvl="1"/>
            <a:r>
              <a:rPr smtClean="0"/>
              <a:t>Object getFirst()</a:t>
            </a:r>
          </a:p>
          <a:p>
            <a:pPr lvl="1"/>
            <a:r>
              <a:rPr smtClean="0"/>
              <a:t>Object getLast()</a:t>
            </a:r>
          </a:p>
          <a:p>
            <a:pPr lvl="1"/>
            <a:r>
              <a:rPr smtClean="0"/>
              <a:t>Object removeFirst()</a:t>
            </a:r>
          </a:p>
          <a:p>
            <a:pPr lvl="1"/>
            <a:r>
              <a:rPr smtClean="0"/>
              <a:t>Object removeLast()</a:t>
            </a:r>
          </a:p>
          <a:p>
            <a:endParaRPr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p:cNvSpPr>
          <p:nvPr>
            <p:ph type="body" idx="1"/>
          </p:nvPr>
        </p:nvSpPr>
        <p:spPr>
          <a:xfrm>
            <a:off x="457200" y="1087438"/>
            <a:ext cx="8229600" cy="5164137"/>
          </a:xfrm>
        </p:spPr>
        <p:txBody>
          <a:bodyPr/>
          <a:lstStyle/>
          <a:p>
            <a:pPr>
              <a:lnSpc>
                <a:spcPct val="120000"/>
              </a:lnSpc>
            </a:pPr>
            <a:r>
              <a:rPr dirty="0" smtClean="0">
                <a:cs typeface="Arial" charset="0"/>
              </a:rPr>
              <a:t>No duplicates allowed</a:t>
            </a:r>
          </a:p>
          <a:p>
            <a:pPr>
              <a:lnSpc>
                <a:spcPct val="120000"/>
              </a:lnSpc>
            </a:pPr>
            <a:r>
              <a:rPr dirty="0" smtClean="0">
                <a:cs typeface="Arial" charset="0"/>
              </a:rPr>
              <a:t>A </a:t>
            </a:r>
            <a:r>
              <a:rPr dirty="0" err="1" smtClean="0">
                <a:cs typeface="Arial" charset="0"/>
              </a:rPr>
              <a:t>HashSet</a:t>
            </a:r>
            <a:r>
              <a:rPr dirty="0" smtClean="0">
                <a:cs typeface="Arial" charset="0"/>
              </a:rPr>
              <a:t> is an unsorted, unordered Set </a:t>
            </a:r>
          </a:p>
          <a:p>
            <a:pPr>
              <a:lnSpc>
                <a:spcPct val="120000"/>
              </a:lnSpc>
            </a:pPr>
            <a:r>
              <a:rPr dirty="0" smtClean="0">
                <a:cs typeface="Arial" charset="0"/>
              </a:rPr>
              <a:t>Can be used when you want a collection with no duplicates and you don't care about the order when you iterate through it</a:t>
            </a:r>
          </a:p>
          <a:p>
            <a:pPr>
              <a:lnSpc>
                <a:spcPct val="120000"/>
              </a:lnSpc>
            </a:pPr>
            <a:r>
              <a:rPr dirty="0" smtClean="0">
                <a:cs typeface="Arial" charset="0"/>
              </a:rPr>
              <a:t>Uses </a:t>
            </a:r>
            <a:r>
              <a:rPr dirty="0" err="1" smtClean="0">
                <a:cs typeface="Arial" charset="0"/>
              </a:rPr>
              <a:t>HashTable</a:t>
            </a:r>
            <a:r>
              <a:rPr dirty="0" smtClean="0">
                <a:cs typeface="Arial" charset="0"/>
              </a:rPr>
              <a:t> for storage</a:t>
            </a:r>
          </a:p>
          <a:p>
            <a:pPr>
              <a:lnSpc>
                <a:spcPct val="120000"/>
              </a:lnSpc>
            </a:pPr>
            <a:endParaRPr dirty="0" smtClean="0">
              <a:cs typeface="Arial" charset="0"/>
            </a:endParaRPr>
          </a:p>
          <a:p>
            <a:pPr>
              <a:buFont typeface="Arial" charset="0"/>
              <a:buNone/>
            </a:pPr>
            <a:r>
              <a:rPr dirty="0" smtClean="0">
                <a:latin typeface="Courier New" pitchFamily="49" charset="0"/>
                <a:cs typeface="Arial" charset="0"/>
              </a:rPr>
              <a:t>Set&lt;Integer&gt; s = new </a:t>
            </a:r>
            <a:r>
              <a:rPr dirty="0" err="1" smtClean="0">
                <a:latin typeface="Courier New" pitchFamily="49" charset="0"/>
                <a:cs typeface="Arial" charset="0"/>
              </a:rPr>
              <a:t>HashSet</a:t>
            </a:r>
            <a:r>
              <a:rPr dirty="0" smtClean="0">
                <a:latin typeface="Courier New" pitchFamily="49" charset="0"/>
                <a:cs typeface="Arial" charset="0"/>
              </a:rPr>
              <a:t>&lt;Integer&gt;();</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[0] = </a:t>
            </a:r>
            <a:r>
              <a:rPr dirty="0" err="1" smtClean="0">
                <a:latin typeface="Courier New" pitchFamily="49" charset="0"/>
                <a:cs typeface="Arial" charset="0"/>
              </a:rPr>
              <a:t>s.add</a:t>
            </a:r>
            <a:r>
              <a:rPr dirty="0" smtClean="0">
                <a:latin typeface="Courier New" pitchFamily="49" charset="0"/>
                <a:cs typeface="Arial" charset="0"/>
              </a:rPr>
              <a:t>(1);</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[1] = </a:t>
            </a:r>
            <a:r>
              <a:rPr dirty="0" err="1" smtClean="0">
                <a:latin typeface="Courier New" pitchFamily="49" charset="0"/>
                <a:cs typeface="Arial" charset="0"/>
              </a:rPr>
              <a:t>s.add</a:t>
            </a:r>
            <a:r>
              <a:rPr dirty="0" smtClean="0">
                <a:latin typeface="Courier New" pitchFamily="49" charset="0"/>
                <a:cs typeface="Arial" charset="0"/>
              </a:rPr>
              <a:t>(2);</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[2] = </a:t>
            </a:r>
            <a:r>
              <a:rPr dirty="0" err="1" smtClean="0">
                <a:latin typeface="Courier New" pitchFamily="49" charset="0"/>
                <a:cs typeface="Arial" charset="0"/>
              </a:rPr>
              <a:t>s.add</a:t>
            </a:r>
            <a:r>
              <a:rPr dirty="0" smtClean="0">
                <a:latin typeface="Courier New" pitchFamily="49" charset="0"/>
                <a:cs typeface="Arial" charset="0"/>
              </a:rPr>
              <a:t>(3);</a:t>
            </a:r>
          </a:p>
          <a:p>
            <a:pPr>
              <a:lnSpc>
                <a:spcPct val="120000"/>
              </a:lnSpc>
            </a:pPr>
            <a:endParaRPr dirty="0" smtClean="0">
              <a:latin typeface="Courier New" pitchFamily="49" charset="0"/>
              <a:cs typeface="Arial" charset="0"/>
            </a:endParaRPr>
          </a:p>
          <a:p>
            <a:endParaRPr dirty="0" smtClean="0">
              <a:cs typeface="Arial" charset="0"/>
            </a:endParaRPr>
          </a:p>
        </p:txBody>
      </p:sp>
      <p:sp>
        <p:nvSpPr>
          <p:cNvPr id="51203" name="Rectangle 5"/>
          <p:cNvSpPr>
            <a:spLocks noGrp="1" noChangeArrowheads="1"/>
          </p:cNvSpPr>
          <p:nvPr>
            <p:ph type="title"/>
          </p:nvPr>
        </p:nvSpPr>
        <p:spPr>
          <a:xfrm>
            <a:off x="250166" y="179597"/>
            <a:ext cx="8229600"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HashSet</a:t>
            </a:r>
            <a:r>
              <a:rPr sz="2600" dirty="0" smtClean="0">
                <a:cs typeface="Arial" charset="0"/>
              </a:rPr>
              <a:t> Class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p:cNvSpPr>
          <p:nvPr>
            <p:ph type="body" idx="1"/>
          </p:nvPr>
        </p:nvSpPr>
        <p:spPr>
          <a:xfrm>
            <a:off x="457200" y="957263"/>
            <a:ext cx="8229600" cy="5294312"/>
          </a:xfrm>
        </p:spPr>
        <p:txBody>
          <a:bodyPr/>
          <a:lstStyle/>
          <a:p>
            <a:pPr>
              <a:lnSpc>
                <a:spcPct val="120000"/>
              </a:lnSpc>
            </a:pPr>
            <a:r>
              <a:rPr dirty="0" smtClean="0">
                <a:cs typeface="Arial" charset="0"/>
              </a:rPr>
              <a:t>No duplicates allowed</a:t>
            </a:r>
          </a:p>
          <a:p>
            <a:pPr>
              <a:lnSpc>
                <a:spcPct val="120000"/>
              </a:lnSpc>
            </a:pPr>
            <a:r>
              <a:rPr dirty="0" smtClean="0">
                <a:cs typeface="Arial" charset="0"/>
              </a:rPr>
              <a:t>Iterates in sorted order</a:t>
            </a:r>
          </a:p>
          <a:p>
            <a:pPr>
              <a:lnSpc>
                <a:spcPct val="120000"/>
              </a:lnSpc>
            </a:pPr>
            <a:r>
              <a:rPr dirty="0" smtClean="0">
                <a:cs typeface="Arial" charset="0"/>
              </a:rPr>
              <a:t>Sorted Collection </a:t>
            </a:r>
          </a:p>
          <a:p>
            <a:pPr lvl="1">
              <a:lnSpc>
                <a:spcPct val="120000"/>
              </a:lnSpc>
            </a:pPr>
            <a:r>
              <a:rPr dirty="0" smtClean="0"/>
              <a:t>By default elements will be in ascending order</a:t>
            </a:r>
          </a:p>
          <a:p>
            <a:pPr>
              <a:lnSpc>
                <a:spcPct val="120000"/>
              </a:lnSpc>
            </a:pPr>
            <a:r>
              <a:rPr dirty="0" smtClean="0">
                <a:cs typeface="Arial" charset="0"/>
              </a:rPr>
              <a:t>Not synchronized</a:t>
            </a:r>
          </a:p>
          <a:p>
            <a:pPr lvl="1">
              <a:lnSpc>
                <a:spcPct val="120000"/>
              </a:lnSpc>
            </a:pPr>
            <a:r>
              <a:rPr dirty="0" smtClean="0"/>
              <a:t>If more than one thread wants to access it at the same time then it must be synchronized externally</a:t>
            </a:r>
          </a:p>
          <a:p>
            <a:pPr lvl="1">
              <a:lnSpc>
                <a:spcPct val="120000"/>
              </a:lnSpc>
            </a:pPr>
            <a:endParaRPr dirty="0" smtClean="0"/>
          </a:p>
          <a:p>
            <a:pPr>
              <a:buFont typeface="Arial" charset="0"/>
              <a:buNone/>
            </a:pPr>
            <a:r>
              <a:rPr dirty="0" err="1" smtClean="0">
                <a:latin typeface="Courier New" pitchFamily="49" charset="0"/>
                <a:cs typeface="Arial" charset="0"/>
              </a:rPr>
              <a:t>TreeSet</a:t>
            </a:r>
            <a:r>
              <a:rPr dirty="0" smtClean="0">
                <a:latin typeface="Courier New" pitchFamily="49" charset="0"/>
                <a:cs typeface="Arial" charset="0"/>
              </a:rPr>
              <a:t>&lt;String&gt; </a:t>
            </a:r>
            <a:r>
              <a:rPr dirty="0" err="1" smtClean="0">
                <a:latin typeface="Courier New" pitchFamily="49" charset="0"/>
                <a:cs typeface="Arial" charset="0"/>
              </a:rPr>
              <a:t>t1</a:t>
            </a:r>
            <a:r>
              <a:rPr dirty="0" smtClean="0">
                <a:latin typeface="Courier New" pitchFamily="49" charset="0"/>
                <a:cs typeface="Arial" charset="0"/>
              </a:rPr>
              <a:t> = new </a:t>
            </a:r>
            <a:r>
              <a:rPr dirty="0" err="1" smtClean="0">
                <a:latin typeface="Courier New" pitchFamily="49" charset="0"/>
                <a:cs typeface="Arial" charset="0"/>
              </a:rPr>
              <a:t>TreeSet</a:t>
            </a:r>
            <a:r>
              <a:rPr dirty="0" smtClean="0">
                <a:latin typeface="Courier New" pitchFamily="49" charset="0"/>
                <a:cs typeface="Arial" charset="0"/>
              </a:rPr>
              <a:t>&lt;String&gt;();</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("One");</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("Two");</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("Three");</a:t>
            </a:r>
          </a:p>
          <a:p>
            <a:pPr>
              <a:lnSpc>
                <a:spcPct val="120000"/>
              </a:lnSpc>
            </a:pPr>
            <a:endParaRPr dirty="0" smtClean="0">
              <a:latin typeface="Courier New" pitchFamily="49" charset="0"/>
              <a:cs typeface="Arial" charset="0"/>
            </a:endParaRPr>
          </a:p>
        </p:txBody>
      </p:sp>
      <p:sp>
        <p:nvSpPr>
          <p:cNvPr id="52227" name="Rectangle 5"/>
          <p:cNvSpPr>
            <a:spLocks noGrp="1" noChangeArrowheads="1"/>
          </p:cNvSpPr>
          <p:nvPr>
            <p:ph type="title"/>
          </p:nvPr>
        </p:nvSpPr>
        <p:spPr>
          <a:xfrm>
            <a:off x="193016" y="177680"/>
            <a:ext cx="8229600" cy="549275"/>
          </a:xfrm>
          <a:noFill/>
        </p:spPr>
        <p:txBody>
          <a:bodyPr lIns="90488" tIns="44450" rIns="90488" bIns="44450" anchor="ctr"/>
          <a:lstStyle/>
          <a:p>
            <a:pPr eaLnBrk="1" hangingPunct="1"/>
            <a:r>
              <a:rPr sz="2600" dirty="0" err="1" smtClean="0">
                <a:cs typeface="Arial" charset="0"/>
              </a:rPr>
              <a:t>TreeSet</a:t>
            </a:r>
            <a:endParaRPr sz="2600" dirty="0"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p:cNvSpPr>
          <p:nvPr>
            <p:ph type="body" idx="1"/>
          </p:nvPr>
        </p:nvSpPr>
        <p:spPr>
          <a:xfrm>
            <a:off x="457200" y="1189038"/>
            <a:ext cx="8229600" cy="5062537"/>
          </a:xfrm>
        </p:spPr>
        <p:txBody>
          <a:bodyPr/>
          <a:lstStyle/>
          <a:p>
            <a:pPr algn="just">
              <a:lnSpc>
                <a:spcPct val="120000"/>
              </a:lnSpc>
            </a:pPr>
            <a:r>
              <a:rPr dirty="0" err="1" smtClean="0">
                <a:cs typeface="Arial" charset="0"/>
              </a:rPr>
              <a:t>HashMap</a:t>
            </a:r>
            <a:r>
              <a:rPr dirty="0" smtClean="0">
                <a:cs typeface="Arial" charset="0"/>
              </a:rPr>
              <a:t> uses the </a:t>
            </a:r>
            <a:r>
              <a:rPr dirty="0" err="1" smtClean="0">
                <a:cs typeface="Arial" charset="0"/>
              </a:rPr>
              <a:t>hashcode</a:t>
            </a:r>
            <a:r>
              <a:rPr dirty="0" smtClean="0">
                <a:cs typeface="Arial" charset="0"/>
              </a:rPr>
              <a:t> value of an object to determine how the object should be stored in the collection</a:t>
            </a:r>
          </a:p>
          <a:p>
            <a:pPr algn="just">
              <a:lnSpc>
                <a:spcPct val="120000"/>
              </a:lnSpc>
            </a:pPr>
            <a:r>
              <a:rPr dirty="0" err="1" smtClean="0">
                <a:cs typeface="Arial" charset="0"/>
              </a:rPr>
              <a:t>Hashcode</a:t>
            </a:r>
            <a:r>
              <a:rPr dirty="0" smtClean="0">
                <a:cs typeface="Arial" charset="0"/>
              </a:rPr>
              <a:t> is used again to help locate the object in the collection</a:t>
            </a:r>
          </a:p>
          <a:p>
            <a:pPr algn="just">
              <a:lnSpc>
                <a:spcPct val="120000"/>
              </a:lnSpc>
            </a:pPr>
            <a:r>
              <a:rPr dirty="0" smtClean="0">
                <a:cs typeface="Arial" charset="0"/>
              </a:rPr>
              <a:t>Gives you an unsorted and unordered Map</a:t>
            </a:r>
          </a:p>
          <a:p>
            <a:pPr algn="just">
              <a:lnSpc>
                <a:spcPct val="120000"/>
              </a:lnSpc>
            </a:pPr>
            <a:r>
              <a:rPr dirty="0" smtClean="0">
                <a:cs typeface="Arial" charset="0"/>
              </a:rPr>
              <a:t>Allows one null key and multiple null values in a collection</a:t>
            </a:r>
          </a:p>
          <a:p>
            <a:pPr>
              <a:lnSpc>
                <a:spcPct val="120000"/>
              </a:lnSpc>
            </a:pPr>
            <a:r>
              <a:rPr dirty="0" err="1" smtClean="0">
                <a:cs typeface="Arial" charset="0"/>
              </a:rPr>
              <a:t>HashMap</a:t>
            </a:r>
            <a:r>
              <a:rPr dirty="0" smtClean="0">
                <a:cs typeface="Arial" charset="0"/>
              </a:rPr>
              <a:t> are not synchronized</a:t>
            </a:r>
          </a:p>
          <a:p>
            <a:pPr>
              <a:lnSpc>
                <a:spcPct val="120000"/>
              </a:lnSpc>
            </a:pPr>
            <a:endParaRPr dirty="0" smtClean="0">
              <a:cs typeface="Arial" charset="0"/>
            </a:endParaRPr>
          </a:p>
          <a:p>
            <a:pPr>
              <a:buFont typeface="Arial" charset="0"/>
              <a:buNone/>
            </a:pPr>
            <a:r>
              <a:rPr dirty="0" err="1" smtClean="0">
                <a:latin typeface="Courier New" pitchFamily="49" charset="0"/>
                <a:cs typeface="Arial" charset="0"/>
              </a:rPr>
              <a:t>HashMap</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 hm = new 		</a:t>
            </a:r>
            <a:r>
              <a:rPr dirty="0" err="1" smtClean="0">
                <a:latin typeface="Courier New" pitchFamily="49" charset="0"/>
                <a:cs typeface="Arial" charset="0"/>
              </a:rPr>
              <a:t>HashMap</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a:t>
            </a:r>
          </a:p>
          <a:p>
            <a:pPr>
              <a:buFont typeface="Arial" charset="0"/>
              <a:buNone/>
            </a:pPr>
            <a:r>
              <a:rPr dirty="0" err="1" smtClean="0">
                <a:latin typeface="Courier New" pitchFamily="49" charset="0"/>
                <a:cs typeface="Arial" charset="0"/>
              </a:rPr>
              <a:t>hm.put</a:t>
            </a:r>
            <a:r>
              <a:rPr dirty="0" smtClean="0">
                <a:latin typeface="Courier New" pitchFamily="49" charset="0"/>
                <a:cs typeface="Arial" charset="0"/>
              </a:rPr>
              <a:t>("John Doe", new Double(3434.34));</a:t>
            </a:r>
          </a:p>
          <a:p>
            <a:pPr>
              <a:buFont typeface="Arial" charset="0"/>
              <a:buNone/>
            </a:pPr>
            <a:r>
              <a:rPr dirty="0" err="1" smtClean="0">
                <a:latin typeface="Courier New" pitchFamily="49" charset="0"/>
                <a:cs typeface="Arial" charset="0"/>
              </a:rPr>
              <a:t>hm.put</a:t>
            </a:r>
            <a:r>
              <a:rPr dirty="0" smtClean="0">
                <a:latin typeface="Courier New" pitchFamily="49" charset="0"/>
                <a:cs typeface="Arial" charset="0"/>
              </a:rPr>
              <a:t>("Tom Smith", new Double(123.22));</a:t>
            </a:r>
          </a:p>
          <a:p>
            <a:pPr>
              <a:lnSpc>
                <a:spcPct val="120000"/>
              </a:lnSpc>
            </a:pPr>
            <a:endParaRPr dirty="0" smtClean="0">
              <a:latin typeface="Courier New" pitchFamily="49" charset="0"/>
              <a:cs typeface="Arial" charset="0"/>
            </a:endParaRPr>
          </a:p>
        </p:txBody>
      </p:sp>
      <p:sp>
        <p:nvSpPr>
          <p:cNvPr id="53251" name="Rectangle 5"/>
          <p:cNvSpPr>
            <a:spLocks noGrp="1" noChangeArrowheads="1"/>
          </p:cNvSpPr>
          <p:nvPr>
            <p:ph type="title"/>
          </p:nvPr>
        </p:nvSpPr>
        <p:spPr>
          <a:xfrm>
            <a:off x="398463" y="255588"/>
            <a:ext cx="8229600" cy="549275"/>
          </a:xfrm>
          <a:noFill/>
        </p:spPr>
        <p:txBody>
          <a:bodyPr lIns="90488" tIns="44450" rIns="90488" bIns="44450" anchor="ctr"/>
          <a:lstStyle/>
          <a:p>
            <a:pPr eaLnBrk="1" hangingPunct="1"/>
            <a:r>
              <a:rPr sz="2600" smtClean="0">
                <a:cs typeface="Arial" charset="0"/>
              </a:rPr>
              <a:t>The HashMap class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p:cNvSpPr>
          <p:nvPr>
            <p:ph type="body" idx="1"/>
          </p:nvPr>
        </p:nvSpPr>
        <p:spPr>
          <a:xfrm>
            <a:off x="546100" y="1101725"/>
            <a:ext cx="8229600" cy="5076825"/>
          </a:xfrm>
        </p:spPr>
        <p:txBody>
          <a:bodyPr/>
          <a:lstStyle/>
          <a:p>
            <a:pPr>
              <a:lnSpc>
                <a:spcPct val="120000"/>
              </a:lnSpc>
            </a:pPr>
            <a:r>
              <a:rPr dirty="0" smtClean="0">
                <a:cs typeface="Arial" charset="0"/>
              </a:rPr>
              <a:t>Part of </a:t>
            </a:r>
            <a:r>
              <a:rPr dirty="0" err="1" smtClean="0">
                <a:cs typeface="Arial" charset="0"/>
              </a:rPr>
              <a:t>java.util</a:t>
            </a:r>
            <a:r>
              <a:rPr dirty="0" smtClean="0">
                <a:cs typeface="Arial" charset="0"/>
              </a:rPr>
              <a:t> package</a:t>
            </a:r>
          </a:p>
          <a:p>
            <a:pPr>
              <a:lnSpc>
                <a:spcPct val="120000"/>
              </a:lnSpc>
            </a:pPr>
            <a:r>
              <a:rPr dirty="0" smtClean="0">
                <a:cs typeface="Arial" charset="0"/>
              </a:rPr>
              <a:t>Implements a </a:t>
            </a:r>
            <a:r>
              <a:rPr dirty="0" err="1" smtClean="0">
                <a:cs typeface="Arial" charset="0"/>
              </a:rPr>
              <a:t>hashtable</a:t>
            </a:r>
            <a:r>
              <a:rPr dirty="0" smtClean="0">
                <a:cs typeface="Arial" charset="0"/>
              </a:rPr>
              <a:t>, which maps keys to values</a:t>
            </a:r>
          </a:p>
          <a:p>
            <a:pPr lvl="1">
              <a:lnSpc>
                <a:spcPct val="120000"/>
              </a:lnSpc>
            </a:pPr>
            <a:r>
              <a:rPr sz="2000" dirty="0" smtClean="0"/>
              <a:t>Any non-null object can be used as a key or as a value</a:t>
            </a:r>
          </a:p>
          <a:p>
            <a:pPr lvl="1">
              <a:lnSpc>
                <a:spcPct val="120000"/>
              </a:lnSpc>
            </a:pPr>
            <a:r>
              <a:rPr sz="2000" dirty="0" smtClean="0"/>
              <a:t>The Objects used as keys must implement the </a:t>
            </a:r>
            <a:r>
              <a:rPr sz="2000" dirty="0" err="1" smtClean="0"/>
              <a:t>hashcode</a:t>
            </a:r>
            <a:r>
              <a:rPr sz="2000" dirty="0" smtClean="0"/>
              <a:t> and the equals method</a:t>
            </a:r>
          </a:p>
          <a:p>
            <a:pPr>
              <a:lnSpc>
                <a:spcPct val="120000"/>
              </a:lnSpc>
            </a:pPr>
            <a:r>
              <a:rPr dirty="0" smtClean="0">
                <a:cs typeface="Arial" charset="0"/>
              </a:rPr>
              <a:t>Synchronized class</a:t>
            </a:r>
          </a:p>
          <a:p>
            <a:pPr>
              <a:lnSpc>
                <a:spcPct val="120000"/>
              </a:lnSpc>
              <a:buFont typeface="Arial" charset="0"/>
              <a:buNone/>
            </a:pPr>
            <a:endParaRPr dirty="0" smtClean="0">
              <a:latin typeface="Courier New" pitchFamily="49" charset="0"/>
              <a:cs typeface="Arial" charset="0"/>
            </a:endParaRPr>
          </a:p>
          <a:p>
            <a:pPr>
              <a:buFont typeface="Arial" charset="0"/>
              <a:buNone/>
            </a:pPr>
            <a:r>
              <a:rPr dirty="0" err="1" smtClean="0">
                <a:latin typeface="Courier New" pitchFamily="49" charset="0"/>
                <a:cs typeface="Arial" charset="0"/>
              </a:rPr>
              <a:t>Hashtable</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 balance = new </a:t>
            </a:r>
            <a:r>
              <a:rPr dirty="0" err="1" smtClean="0">
                <a:latin typeface="Courier New" pitchFamily="49" charset="0"/>
                <a:cs typeface="Arial" charset="0"/>
              </a:rPr>
              <a:t>Hashtable</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a:t>
            </a:r>
          </a:p>
          <a:p>
            <a:pPr>
              <a:buFont typeface="Arial" charset="0"/>
              <a:buNone/>
            </a:pPr>
            <a:r>
              <a:rPr dirty="0" err="1" smtClean="0">
                <a:latin typeface="Courier New" pitchFamily="49" charset="0"/>
                <a:cs typeface="Arial" charset="0"/>
              </a:rPr>
              <a:t>balance.put</a:t>
            </a:r>
            <a:r>
              <a:rPr dirty="0" smtClean="0">
                <a:latin typeface="Courier New" pitchFamily="49" charset="0"/>
                <a:cs typeface="Arial" charset="0"/>
              </a:rPr>
              <a:t>("Arun", new Double(3434.34));</a:t>
            </a:r>
          </a:p>
          <a:p>
            <a:pPr>
              <a:buFont typeface="Arial" charset="0"/>
              <a:buNone/>
            </a:pPr>
            <a:r>
              <a:rPr dirty="0" err="1" smtClean="0">
                <a:latin typeface="Courier New" pitchFamily="49" charset="0"/>
                <a:cs typeface="Arial" charset="0"/>
              </a:rPr>
              <a:t>balance.put</a:t>
            </a:r>
            <a:r>
              <a:rPr dirty="0" smtClean="0">
                <a:latin typeface="Courier New" pitchFamily="49" charset="0"/>
                <a:cs typeface="Arial" charset="0"/>
              </a:rPr>
              <a:t>("Radha", new Double(123.22));</a:t>
            </a:r>
          </a:p>
          <a:p>
            <a:pPr>
              <a:lnSpc>
                <a:spcPct val="120000"/>
              </a:lnSpc>
            </a:pPr>
            <a:endParaRPr dirty="0" smtClean="0">
              <a:latin typeface="Courier New" pitchFamily="49" charset="0"/>
              <a:cs typeface="Arial" charset="0"/>
            </a:endParaRPr>
          </a:p>
        </p:txBody>
      </p:sp>
      <p:sp>
        <p:nvSpPr>
          <p:cNvPr id="55299" name="Rectangle 5"/>
          <p:cNvSpPr>
            <a:spLocks noGrp="1" noChangeArrowheads="1"/>
          </p:cNvSpPr>
          <p:nvPr>
            <p:ph type="title"/>
          </p:nvPr>
        </p:nvSpPr>
        <p:spPr>
          <a:xfrm>
            <a:off x="224287" y="227013"/>
            <a:ext cx="8448226"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Hashtable</a:t>
            </a:r>
            <a:r>
              <a:rPr sz="2600" dirty="0" smtClean="0">
                <a:cs typeface="Arial" charset="0"/>
              </a:rPr>
              <a:t>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8792" y="144463"/>
            <a:ext cx="8431183" cy="549275"/>
          </a:xfrm>
        </p:spPr>
        <p:txBody>
          <a:bodyPr/>
          <a:lstStyle/>
          <a:p>
            <a:pPr>
              <a:defRPr/>
            </a:pPr>
            <a:r>
              <a:rPr lang="en-IN" dirty="0">
                <a:solidFill>
                  <a:schemeClr val="tx1"/>
                </a:solidFill>
                <a:cs typeface="Arial" charset="0"/>
              </a:rPr>
              <a:t>Introduction</a:t>
            </a:r>
          </a:p>
        </p:txBody>
      </p:sp>
      <p:sp>
        <p:nvSpPr>
          <p:cNvPr id="10243" name="Text Placeholder 7"/>
          <p:cNvSpPr>
            <a:spLocks noGrp="1"/>
          </p:cNvSpPr>
          <p:nvPr>
            <p:ph type="body" sz="quarter" idx="16"/>
          </p:nvPr>
        </p:nvSpPr>
        <p:spPr>
          <a:xfrm>
            <a:off x="457200" y="1293813"/>
            <a:ext cx="8240713" cy="4540250"/>
          </a:xfrm>
        </p:spPr>
        <p:txBody>
          <a:bodyPr/>
          <a:lstStyle/>
          <a:p>
            <a:pPr eaLnBrk="1" hangingPunct="1">
              <a:lnSpc>
                <a:spcPct val="120000"/>
              </a:lnSpc>
              <a:buClrTx/>
            </a:pPr>
            <a:r>
              <a:rPr sz="2000" dirty="0" smtClean="0">
                <a:solidFill>
                  <a:schemeClr val="tx1"/>
                </a:solidFill>
                <a:cs typeface="Arial" charset="0"/>
              </a:rPr>
              <a:t>A Collection is a group of objects</a:t>
            </a:r>
          </a:p>
          <a:p>
            <a:pPr algn="just" eaLnBrk="1" hangingPunct="1">
              <a:lnSpc>
                <a:spcPct val="120000"/>
              </a:lnSpc>
              <a:buClrTx/>
            </a:pPr>
            <a:r>
              <a:rPr sz="2000" dirty="0" smtClean="0">
                <a:solidFill>
                  <a:schemeClr val="tx1"/>
                </a:solidFill>
                <a:cs typeface="Arial" charset="0"/>
              </a:rPr>
              <a:t>Collections framework provide a a set of standard utility classes to manage collections</a:t>
            </a:r>
          </a:p>
          <a:p>
            <a:pPr algn="just" eaLnBrk="1" hangingPunct="1">
              <a:lnSpc>
                <a:spcPct val="120000"/>
              </a:lnSpc>
              <a:buClrTx/>
            </a:pPr>
            <a:r>
              <a:rPr sz="2000" dirty="0" smtClean="0">
                <a:solidFill>
                  <a:schemeClr val="tx1"/>
                </a:solidFill>
                <a:cs typeface="Arial" charset="0"/>
              </a:rPr>
              <a:t>Collections Framework consists of three parts:</a:t>
            </a:r>
          </a:p>
          <a:p>
            <a:pPr lvl="1" algn="just" eaLnBrk="1" hangingPunct="1">
              <a:lnSpc>
                <a:spcPct val="120000"/>
              </a:lnSpc>
              <a:buClrTx/>
              <a:buFont typeface="Arial" charset="0"/>
              <a:buChar char="–"/>
            </a:pPr>
            <a:r>
              <a:rPr sz="2000" dirty="0" smtClean="0">
                <a:solidFill>
                  <a:schemeClr val="tx1"/>
                </a:solidFill>
              </a:rPr>
              <a:t>Core Interfaces</a:t>
            </a:r>
          </a:p>
          <a:p>
            <a:pPr lvl="1" algn="just" eaLnBrk="1" hangingPunct="1">
              <a:lnSpc>
                <a:spcPct val="120000"/>
              </a:lnSpc>
              <a:buClrTx/>
              <a:buFont typeface="Arial" charset="0"/>
              <a:buChar char="–"/>
            </a:pPr>
            <a:r>
              <a:rPr sz="2000" dirty="0" smtClean="0">
                <a:solidFill>
                  <a:schemeClr val="tx1"/>
                </a:solidFill>
              </a:rPr>
              <a:t>Concrete Implementation</a:t>
            </a:r>
          </a:p>
          <a:p>
            <a:pPr lvl="1" algn="just" eaLnBrk="1" hangingPunct="1">
              <a:lnSpc>
                <a:spcPct val="120000"/>
              </a:lnSpc>
              <a:buClrTx/>
              <a:buFont typeface="Arial" charset="0"/>
              <a:buChar char="–"/>
            </a:pPr>
            <a:r>
              <a:rPr sz="2000" dirty="0" smtClean="0">
                <a:solidFill>
                  <a:schemeClr val="tx1"/>
                </a:solidFill>
              </a:rPr>
              <a:t>Algorithms such as searching and sorting</a:t>
            </a:r>
          </a:p>
          <a:p>
            <a:pPr>
              <a:buClrTx/>
            </a:pPr>
            <a:endParaRPr lang="en-IN" sz="20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89781" y="196850"/>
            <a:ext cx="8423994" cy="549275"/>
          </a:xfrm>
        </p:spPr>
        <p:txBody>
          <a:bodyPr/>
          <a:lstStyle/>
          <a:p>
            <a:r>
              <a:rPr dirty="0" smtClean="0">
                <a:cs typeface="Arial" charset="0"/>
              </a:rPr>
              <a:t>Properties</a:t>
            </a:r>
          </a:p>
        </p:txBody>
      </p:sp>
      <p:sp>
        <p:nvSpPr>
          <p:cNvPr id="56323" name="Rectangle 3"/>
          <p:cNvSpPr>
            <a:spLocks noGrp="1"/>
          </p:cNvSpPr>
          <p:nvPr>
            <p:ph type="body" idx="1"/>
          </p:nvPr>
        </p:nvSpPr>
        <p:spPr>
          <a:xfrm>
            <a:off x="457200" y="1189038"/>
            <a:ext cx="8229600" cy="5062537"/>
          </a:xfrm>
        </p:spPr>
        <p:txBody>
          <a:bodyPr/>
          <a:lstStyle/>
          <a:p>
            <a:r>
              <a:rPr dirty="0" smtClean="0">
                <a:cs typeface="Arial" charset="0"/>
              </a:rPr>
              <a:t>Extends </a:t>
            </a:r>
            <a:r>
              <a:rPr dirty="0" err="1" smtClean="0">
                <a:cs typeface="Arial" charset="0"/>
              </a:rPr>
              <a:t>Hashtable</a:t>
            </a:r>
            <a:r>
              <a:rPr dirty="0" smtClean="0">
                <a:cs typeface="Arial" charset="0"/>
              </a:rPr>
              <a:t>.</a:t>
            </a:r>
          </a:p>
          <a:p>
            <a:pPr algn="just"/>
            <a:r>
              <a:rPr dirty="0" smtClean="0">
                <a:cs typeface="Arial" charset="0"/>
              </a:rPr>
              <a:t>Used to maintain lists of key value pairs in which both the key and the value are Strings</a:t>
            </a:r>
          </a:p>
          <a:p>
            <a:r>
              <a:rPr dirty="0" smtClean="0">
                <a:cs typeface="Arial" charset="0"/>
              </a:rPr>
              <a:t>Useful method</a:t>
            </a:r>
          </a:p>
          <a:p>
            <a:pPr>
              <a:buFont typeface="Arial" charset="0"/>
              <a:buNone/>
            </a:pPr>
            <a:endParaRPr dirty="0" smtClean="0">
              <a:cs typeface="Arial" charset="0"/>
            </a:endParaRPr>
          </a:p>
          <a:p>
            <a:pPr>
              <a:buFont typeface="Arial" charset="0"/>
              <a:buNone/>
            </a:pPr>
            <a:r>
              <a:rPr dirty="0" smtClean="0">
                <a:latin typeface="Courier New" pitchFamily="49" charset="0"/>
                <a:cs typeface="Arial" charset="0"/>
              </a:rPr>
              <a:t>//Used to print all the system properties</a:t>
            </a:r>
          </a:p>
          <a:p>
            <a:pPr>
              <a:buFont typeface="Arial" charset="0"/>
              <a:buNone/>
            </a:pPr>
            <a:r>
              <a:rPr dirty="0" smtClean="0">
                <a:latin typeface="Courier New" pitchFamily="49" charset="0"/>
                <a:cs typeface="Arial" charset="0"/>
              </a:rPr>
              <a:t>Properties p=</a:t>
            </a:r>
            <a:r>
              <a:rPr dirty="0" err="1" smtClean="0">
                <a:latin typeface="Courier New" pitchFamily="49" charset="0"/>
                <a:cs typeface="Arial" charset="0"/>
              </a:rPr>
              <a:t>System.getProperties</a:t>
            </a:r>
            <a:r>
              <a:rPr dirty="0" smtClean="0">
                <a:latin typeface="Courier New" pitchFamily="49" charset="0"/>
                <a:cs typeface="Arial" charset="0"/>
              </a:rPr>
              <a:t>();</a:t>
            </a:r>
          </a:p>
          <a:p>
            <a:pPr>
              <a:buFont typeface="Arial" charset="0"/>
              <a:buNone/>
            </a:pPr>
            <a:r>
              <a:rPr dirty="0" err="1" smtClean="0">
                <a:latin typeface="Courier New" pitchFamily="49" charset="0"/>
                <a:cs typeface="Arial" charset="0"/>
              </a:rPr>
              <a:t>p.list</a:t>
            </a:r>
            <a:r>
              <a:rPr dirty="0" smtClean="0">
                <a:latin typeface="Courier New" pitchFamily="49" charset="0"/>
                <a:cs typeface="Arial" charset="0"/>
              </a:rPr>
              <a:t>(</a:t>
            </a:r>
            <a:r>
              <a:rPr dirty="0" err="1" smtClean="0">
                <a:latin typeface="Courier New" pitchFamily="49" charset="0"/>
                <a:cs typeface="Arial" charset="0"/>
              </a:rPr>
              <a:t>System.out</a:t>
            </a:r>
            <a:r>
              <a:rPr dirty="0" smtClean="0">
                <a:latin typeface="Courier New" pitchFamily="49" charset="0"/>
                <a:cs typeface="Arial" charset="0"/>
              </a:rPr>
              <a:t>);</a:t>
            </a:r>
          </a:p>
          <a:p>
            <a:pPr>
              <a:buFont typeface="Arial" charset="0"/>
              <a:buNone/>
            </a:pPr>
            <a:endParaRPr dirty="0" smtClean="0">
              <a:latin typeface="Courier New" pitchFamily="49" charset="0"/>
              <a:cs typeface="Arial" charset="0"/>
            </a:endParaRPr>
          </a:p>
          <a:p>
            <a:pPr>
              <a:buFont typeface="Arial" charset="0"/>
              <a:buNone/>
            </a:pPr>
            <a:r>
              <a:rPr dirty="0" smtClean="0">
                <a:latin typeface="Courier New" pitchFamily="49" charset="0"/>
                <a:cs typeface="Arial" charset="0"/>
              </a:rPr>
              <a:t>//Used to get a system property </a:t>
            </a:r>
            <a:r>
              <a:rPr dirty="0" err="1" smtClean="0">
                <a:latin typeface="Courier New" pitchFamily="49" charset="0"/>
                <a:cs typeface="Arial" charset="0"/>
              </a:rPr>
              <a:t>user.name</a:t>
            </a:r>
            <a:endParaRPr dirty="0" smtClean="0">
              <a:latin typeface="Courier New" pitchFamily="49" charset="0"/>
              <a:cs typeface="Arial" charset="0"/>
            </a:endParaRPr>
          </a:p>
          <a:p>
            <a:pPr>
              <a:buFont typeface="Arial" charset="0"/>
              <a:buNone/>
            </a:pPr>
            <a:r>
              <a:rPr dirty="0" err="1" smtClean="0">
                <a:latin typeface="Courier New" pitchFamily="49" charset="0"/>
                <a:cs typeface="Arial" charset="0"/>
              </a:rPr>
              <a:t>System.out.println</a:t>
            </a:r>
            <a:r>
              <a:rPr dirty="0" smtClean="0">
                <a:latin typeface="Courier New" pitchFamily="49" charset="0"/>
                <a:cs typeface="Arial" charset="0"/>
              </a:rPr>
              <a:t>(</a:t>
            </a:r>
            <a:r>
              <a:rPr dirty="0" err="1" smtClean="0">
                <a:latin typeface="Courier New" pitchFamily="49" charset="0"/>
                <a:cs typeface="Arial" charset="0"/>
              </a:rPr>
              <a:t>p.getProperty</a:t>
            </a:r>
            <a:r>
              <a:rPr dirty="0" smtClean="0">
                <a:latin typeface="Courier New" pitchFamily="49" charset="0"/>
                <a:cs typeface="Arial" charset="0"/>
              </a:rPr>
              <a:t>("</a:t>
            </a:r>
            <a:r>
              <a:rPr dirty="0" err="1" smtClean="0">
                <a:latin typeface="Courier New" pitchFamily="49" charset="0"/>
                <a:cs typeface="Arial" charset="0"/>
              </a:rPr>
              <a:t>user.name</a:t>
            </a:r>
            <a:r>
              <a:rPr dirty="0"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72528" y="211138"/>
            <a:ext cx="8457122" cy="549275"/>
          </a:xfrm>
        </p:spPr>
        <p:txBody>
          <a:bodyPr/>
          <a:lstStyle/>
          <a:p>
            <a:r>
              <a:rPr dirty="0" err="1" smtClean="0">
                <a:cs typeface="Arial" charset="0"/>
              </a:rPr>
              <a:t>TreeMap</a:t>
            </a:r>
            <a:endParaRPr dirty="0" smtClean="0">
              <a:cs typeface="Arial" charset="0"/>
            </a:endParaRPr>
          </a:p>
        </p:txBody>
      </p:sp>
      <p:sp>
        <p:nvSpPr>
          <p:cNvPr id="57347" name="Rectangle 3"/>
          <p:cNvSpPr>
            <a:spLocks noGrp="1"/>
          </p:cNvSpPr>
          <p:nvPr>
            <p:ph type="body" idx="1"/>
          </p:nvPr>
        </p:nvSpPr>
        <p:spPr>
          <a:xfrm>
            <a:off x="457200" y="1028700"/>
            <a:ext cx="8229600" cy="5222875"/>
          </a:xfrm>
        </p:spPr>
        <p:txBody>
          <a:bodyPr/>
          <a:lstStyle/>
          <a:p>
            <a:r>
              <a:rPr dirty="0" smtClean="0">
                <a:cs typeface="Arial" charset="0"/>
              </a:rPr>
              <a:t>Implements Map interface</a:t>
            </a:r>
          </a:p>
          <a:p>
            <a:pPr algn="just"/>
            <a:r>
              <a:rPr dirty="0" smtClean="0">
                <a:cs typeface="Arial" charset="0"/>
              </a:rPr>
              <a:t>Provides efficient means of storing key/value pairs in sorted order</a:t>
            </a:r>
          </a:p>
          <a:p>
            <a:pPr algn="just"/>
            <a:r>
              <a:rPr dirty="0" smtClean="0">
                <a:cs typeface="Arial" charset="0"/>
              </a:rPr>
              <a:t>Allows rapid retrieval</a:t>
            </a:r>
          </a:p>
          <a:p>
            <a:pPr algn="just"/>
            <a:r>
              <a:rPr dirty="0" smtClean="0">
                <a:cs typeface="Arial" charset="0"/>
              </a:rPr>
              <a:t>Guarantees that its elements will be sorted in ascending key order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p:cNvSpPr>
          <p:nvPr>
            <p:ph type="body" idx="1"/>
          </p:nvPr>
        </p:nvSpPr>
        <p:spPr>
          <a:xfrm>
            <a:off x="457200" y="1130300"/>
            <a:ext cx="8229600" cy="5121275"/>
          </a:xfrm>
        </p:spPr>
        <p:txBody>
          <a:bodyPr/>
          <a:lstStyle/>
          <a:p>
            <a:pPr algn="just">
              <a:lnSpc>
                <a:spcPct val="120000"/>
              </a:lnSpc>
            </a:pPr>
            <a:r>
              <a:rPr dirty="0" smtClean="0">
                <a:cs typeface="Arial" charset="0"/>
              </a:rPr>
              <a:t>The </a:t>
            </a:r>
            <a:r>
              <a:rPr dirty="0" err="1" smtClean="0">
                <a:cs typeface="Arial" charset="0"/>
              </a:rPr>
              <a:t>java.util.Vector</a:t>
            </a:r>
            <a:r>
              <a:rPr dirty="0" smtClean="0">
                <a:cs typeface="Arial" charset="0"/>
              </a:rPr>
              <a:t> class implements a </a:t>
            </a:r>
            <a:r>
              <a:rPr dirty="0" err="1" smtClean="0">
                <a:cs typeface="Arial" charset="0"/>
              </a:rPr>
              <a:t>growable</a:t>
            </a:r>
            <a:r>
              <a:rPr dirty="0" smtClean="0">
                <a:cs typeface="Arial" charset="0"/>
              </a:rPr>
              <a:t> array of Objects</a:t>
            </a:r>
          </a:p>
          <a:p>
            <a:pPr algn="just">
              <a:lnSpc>
                <a:spcPct val="120000"/>
              </a:lnSpc>
            </a:pPr>
            <a:r>
              <a:rPr dirty="0" smtClean="0">
                <a:cs typeface="Arial" charset="0"/>
              </a:rPr>
              <a:t>Same as </a:t>
            </a:r>
            <a:r>
              <a:rPr dirty="0" err="1" smtClean="0">
                <a:cs typeface="Arial" charset="0"/>
              </a:rPr>
              <a:t>ArrayList</a:t>
            </a:r>
            <a:r>
              <a:rPr dirty="0" smtClean="0">
                <a:cs typeface="Arial" charset="0"/>
              </a:rPr>
              <a:t>, but Vector methods are synchronized for thread safety</a:t>
            </a:r>
          </a:p>
          <a:p>
            <a:pPr>
              <a:lnSpc>
                <a:spcPct val="120000"/>
              </a:lnSpc>
            </a:pPr>
            <a:r>
              <a:rPr dirty="0" smtClean="0">
                <a:cs typeface="Arial" charset="0"/>
              </a:rPr>
              <a:t>New </a:t>
            </a:r>
            <a:r>
              <a:rPr dirty="0" err="1" smtClean="0">
                <a:cs typeface="Arial" charset="0"/>
              </a:rPr>
              <a:t>java.util.Vector</a:t>
            </a:r>
            <a:r>
              <a:rPr dirty="0" smtClean="0">
                <a:cs typeface="Arial" charset="0"/>
              </a:rPr>
              <a:t> is implemented from List Interface</a:t>
            </a:r>
          </a:p>
          <a:p>
            <a:pPr>
              <a:lnSpc>
                <a:spcPct val="120000"/>
              </a:lnSpc>
            </a:pPr>
            <a:r>
              <a:rPr dirty="0" smtClean="0">
                <a:cs typeface="Arial" charset="0"/>
              </a:rPr>
              <a:t>Creation of a Vector</a:t>
            </a:r>
          </a:p>
          <a:p>
            <a:pPr>
              <a:lnSpc>
                <a:spcPct val="120000"/>
              </a:lnSpc>
              <a:buFont typeface="Arial" charset="0"/>
              <a:buNone/>
            </a:pPr>
            <a:endParaRPr dirty="0" smtClean="0">
              <a:cs typeface="Arial" charset="0"/>
            </a:endParaRPr>
          </a:p>
          <a:p>
            <a:pPr lvl="1"/>
            <a:r>
              <a:rPr sz="2000" dirty="0" smtClean="0">
                <a:latin typeface="Courier New" pitchFamily="49" charset="0"/>
              </a:rPr>
              <a:t>Vector </a:t>
            </a:r>
            <a:r>
              <a:rPr sz="2000" dirty="0" err="1" smtClean="0">
                <a:latin typeface="Courier New" pitchFamily="49" charset="0"/>
              </a:rPr>
              <a:t>v1</a:t>
            </a:r>
            <a:r>
              <a:rPr sz="2000" dirty="0" smtClean="0">
                <a:latin typeface="Courier New" pitchFamily="49" charset="0"/>
              </a:rPr>
              <a:t> = new Vector(); // allows old or new 										 methods</a:t>
            </a:r>
          </a:p>
          <a:p>
            <a:pPr lvl="1"/>
            <a:r>
              <a:rPr sz="2000" dirty="0" smtClean="0">
                <a:latin typeface="Courier New" pitchFamily="49" charset="0"/>
              </a:rPr>
              <a:t>List </a:t>
            </a:r>
            <a:r>
              <a:rPr sz="2000" dirty="0" err="1" smtClean="0">
                <a:latin typeface="Courier New" pitchFamily="49" charset="0"/>
              </a:rPr>
              <a:t>v2</a:t>
            </a:r>
            <a:r>
              <a:rPr sz="2000" dirty="0" smtClean="0">
                <a:latin typeface="Courier New" pitchFamily="49" charset="0"/>
              </a:rPr>
              <a:t> = new Vector(); // allows only the new 										(List) methods. </a:t>
            </a:r>
          </a:p>
          <a:p>
            <a:pPr lvl="1">
              <a:buFont typeface="Arial" charset="0"/>
              <a:buNone/>
            </a:pPr>
            <a:endParaRPr sz="2000" dirty="0" smtClean="0">
              <a:latin typeface="Courier New" pitchFamily="49" charset="0"/>
            </a:endParaRPr>
          </a:p>
        </p:txBody>
      </p:sp>
      <p:sp>
        <p:nvSpPr>
          <p:cNvPr id="58371" name="Rectangle 5"/>
          <p:cNvSpPr>
            <a:spLocks noGrp="1" noChangeArrowheads="1"/>
          </p:cNvSpPr>
          <p:nvPr>
            <p:ph type="title"/>
          </p:nvPr>
        </p:nvSpPr>
        <p:spPr>
          <a:xfrm>
            <a:off x="189781" y="227013"/>
            <a:ext cx="8438282" cy="549275"/>
          </a:xfrm>
          <a:noFill/>
        </p:spPr>
        <p:txBody>
          <a:bodyPr lIns="90488" tIns="44450" rIns="90488" bIns="44450" anchor="ctr"/>
          <a:lstStyle/>
          <a:p>
            <a:pPr eaLnBrk="1" hangingPunct="1"/>
            <a:r>
              <a:rPr sz="2600" dirty="0" smtClean="0">
                <a:cs typeface="Arial" charset="0"/>
              </a:rPr>
              <a:t>The Vector Class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172528" y="198438"/>
            <a:ext cx="8353935" cy="488950"/>
          </a:xfrm>
        </p:spPr>
        <p:txBody>
          <a:bodyPr/>
          <a:lstStyle/>
          <a:p>
            <a:r>
              <a:rPr sz="2600" dirty="0" smtClean="0">
                <a:cs typeface="Arial" charset="0"/>
              </a:rPr>
              <a:t>Quiz</a:t>
            </a:r>
          </a:p>
        </p:txBody>
      </p:sp>
      <p:sp>
        <p:nvSpPr>
          <p:cNvPr id="277507" name="Rectangle 3"/>
          <p:cNvSpPr>
            <a:spLocks noGrp="1"/>
          </p:cNvSpPr>
          <p:nvPr>
            <p:ph type="body" idx="1"/>
          </p:nvPr>
        </p:nvSpPr>
        <p:spPr>
          <a:xfrm>
            <a:off x="457200" y="1087438"/>
            <a:ext cx="8229600" cy="5164137"/>
          </a:xfrm>
        </p:spPr>
        <p:txBody>
          <a:bodyPr/>
          <a:lstStyle/>
          <a:p>
            <a:pPr>
              <a:lnSpc>
                <a:spcPts val="2500"/>
              </a:lnSpc>
              <a:buFont typeface="Arial" charset="0"/>
              <a:buNone/>
            </a:pPr>
            <a:r>
              <a:rPr dirty="0" smtClean="0">
                <a:cs typeface="Arial" charset="0"/>
              </a:rPr>
              <a:t>1. </a:t>
            </a:r>
            <a:r>
              <a:rPr sz="1800" dirty="0" err="1" smtClean="0">
                <a:latin typeface="Courier New" pitchFamily="49" charset="0"/>
                <a:cs typeface="Arial" charset="0"/>
              </a:rPr>
              <a:t>TreeSet</a:t>
            </a:r>
            <a:r>
              <a:rPr sz="1800" dirty="0" smtClean="0">
                <a:latin typeface="Courier New" pitchFamily="49" charset="0"/>
                <a:cs typeface="Arial" charset="0"/>
              </a:rPr>
              <a:t> map = new </a:t>
            </a:r>
            <a:r>
              <a:rPr sz="1800" dirty="0" err="1" smtClean="0">
                <a:latin typeface="Courier New" pitchFamily="49" charset="0"/>
                <a:cs typeface="Arial" charset="0"/>
              </a:rPr>
              <a:t>TreeSet</a:t>
            </a:r>
            <a:r>
              <a:rPr sz="1800" dirty="0" smtClean="0">
                <a:latin typeface="Courier New" pitchFamily="49" charset="0"/>
                <a:cs typeface="Arial" charset="0"/>
              </a:rPr>
              <a:t>();</a:t>
            </a:r>
          </a:p>
          <a:p>
            <a:pPr>
              <a:lnSpc>
                <a:spcPts val="2500"/>
              </a:lnSpc>
              <a:buFont typeface="Arial" charset="0"/>
              <a:buNone/>
            </a:pPr>
            <a:r>
              <a:rPr sz="1800" dirty="0" err="1" smtClean="0">
                <a:latin typeface="Courier New" pitchFamily="49" charset="0"/>
                <a:cs typeface="Arial" charset="0"/>
              </a:rPr>
              <a:t>map.add</a:t>
            </a:r>
            <a:r>
              <a:rPr sz="1800" dirty="0" smtClean="0">
                <a:latin typeface="Courier New" pitchFamily="49" charset="0"/>
                <a:cs typeface="Arial" charset="0"/>
              </a:rPr>
              <a:t>("one");</a:t>
            </a:r>
          </a:p>
          <a:p>
            <a:pPr>
              <a:lnSpc>
                <a:spcPts val="2500"/>
              </a:lnSpc>
              <a:buFont typeface="Arial" charset="0"/>
              <a:buNone/>
            </a:pPr>
            <a:r>
              <a:rPr sz="1800" dirty="0" err="1" smtClean="0">
                <a:latin typeface="Courier New" pitchFamily="49" charset="0"/>
                <a:cs typeface="Arial" charset="0"/>
              </a:rPr>
              <a:t>map.add</a:t>
            </a:r>
            <a:r>
              <a:rPr sz="1800" dirty="0" smtClean="0">
                <a:latin typeface="Courier New" pitchFamily="49" charset="0"/>
                <a:cs typeface="Arial" charset="0"/>
              </a:rPr>
              <a:t>("two");</a:t>
            </a:r>
          </a:p>
          <a:p>
            <a:pPr>
              <a:lnSpc>
                <a:spcPts val="2500"/>
              </a:lnSpc>
              <a:buFont typeface="Arial" charset="0"/>
              <a:buNone/>
            </a:pPr>
            <a:r>
              <a:rPr sz="1800" dirty="0" err="1" smtClean="0">
                <a:latin typeface="Courier New" pitchFamily="49" charset="0"/>
                <a:cs typeface="Arial" charset="0"/>
              </a:rPr>
              <a:t>map.add</a:t>
            </a:r>
            <a:r>
              <a:rPr sz="1800" dirty="0" smtClean="0">
                <a:latin typeface="Courier New" pitchFamily="49" charset="0"/>
                <a:cs typeface="Arial" charset="0"/>
              </a:rPr>
              <a:t>("three");</a:t>
            </a:r>
          </a:p>
          <a:p>
            <a:pPr>
              <a:lnSpc>
                <a:spcPts val="2500"/>
              </a:lnSpc>
              <a:buFont typeface="Arial" charset="0"/>
              <a:buNone/>
            </a:pPr>
            <a:r>
              <a:rPr sz="1800" dirty="0" err="1" smtClean="0">
                <a:latin typeface="Courier New" pitchFamily="49" charset="0"/>
                <a:cs typeface="Arial" charset="0"/>
              </a:rPr>
              <a:t>map.add</a:t>
            </a:r>
            <a:r>
              <a:rPr sz="1800" dirty="0" smtClean="0">
                <a:latin typeface="Courier New" pitchFamily="49" charset="0"/>
                <a:cs typeface="Arial" charset="0"/>
              </a:rPr>
              <a:t>("one");</a:t>
            </a:r>
          </a:p>
          <a:p>
            <a:pPr>
              <a:lnSpc>
                <a:spcPts val="2500"/>
              </a:lnSpc>
              <a:buFont typeface="Arial" charset="0"/>
              <a:buNone/>
            </a:pPr>
            <a:r>
              <a:rPr sz="1800" dirty="0" err="1" smtClean="0">
                <a:latin typeface="Courier New" pitchFamily="49" charset="0"/>
                <a:cs typeface="Arial" charset="0"/>
              </a:rPr>
              <a:t>map.add</a:t>
            </a:r>
            <a:r>
              <a:rPr sz="1800" dirty="0" smtClean="0">
                <a:latin typeface="Courier New" pitchFamily="49" charset="0"/>
                <a:cs typeface="Arial" charset="0"/>
              </a:rPr>
              <a:t>("four");</a:t>
            </a:r>
          </a:p>
          <a:p>
            <a:pPr>
              <a:lnSpc>
                <a:spcPts val="2500"/>
              </a:lnSpc>
              <a:buFont typeface="Arial" charset="0"/>
              <a:buNone/>
            </a:pPr>
            <a:r>
              <a:rPr sz="1800" dirty="0" smtClean="0">
                <a:latin typeface="Courier New" pitchFamily="49" charset="0"/>
                <a:cs typeface="Arial" charset="0"/>
              </a:rPr>
              <a:t>Iterator it = </a:t>
            </a:r>
            <a:r>
              <a:rPr sz="1800" dirty="0" err="1" smtClean="0">
                <a:latin typeface="Courier New" pitchFamily="49" charset="0"/>
                <a:cs typeface="Arial" charset="0"/>
              </a:rPr>
              <a:t>map.iterator</a:t>
            </a:r>
            <a:r>
              <a:rPr sz="1800" dirty="0" smtClean="0">
                <a:latin typeface="Courier New" pitchFamily="49" charset="0"/>
                <a:cs typeface="Arial" charset="0"/>
              </a:rPr>
              <a:t>();</a:t>
            </a:r>
          </a:p>
          <a:p>
            <a:pPr>
              <a:lnSpc>
                <a:spcPts val="2500"/>
              </a:lnSpc>
              <a:buFont typeface="Arial" charset="0"/>
              <a:buNone/>
            </a:pPr>
            <a:r>
              <a:rPr sz="1800" dirty="0" smtClean="0">
                <a:latin typeface="Courier New" pitchFamily="49" charset="0"/>
                <a:cs typeface="Arial" charset="0"/>
              </a:rPr>
              <a:t>while (</a:t>
            </a:r>
            <a:r>
              <a:rPr sz="1800" dirty="0" err="1" smtClean="0">
                <a:latin typeface="Courier New" pitchFamily="49" charset="0"/>
                <a:cs typeface="Arial" charset="0"/>
              </a:rPr>
              <a:t>it.hasNext</a:t>
            </a:r>
            <a:r>
              <a:rPr sz="1800" dirty="0" smtClean="0">
                <a:latin typeface="Courier New" pitchFamily="49" charset="0"/>
                <a:cs typeface="Arial" charset="0"/>
              </a:rPr>
              <a:t>() ) {</a:t>
            </a:r>
          </a:p>
          <a:p>
            <a:pPr>
              <a:lnSpc>
                <a:spcPts val="2500"/>
              </a:lnSpc>
              <a:buFont typeface="Arial" charset="0"/>
              <a:buNone/>
            </a:pPr>
            <a:r>
              <a:rPr sz="1800" dirty="0" err="1" smtClean="0">
                <a:latin typeface="Courier New" pitchFamily="49" charset="0"/>
                <a:cs typeface="Arial" charset="0"/>
              </a:rPr>
              <a:t>System.out.print</a:t>
            </a:r>
            <a:r>
              <a:rPr sz="1800" dirty="0" smtClean="0">
                <a:latin typeface="Courier New" pitchFamily="49" charset="0"/>
                <a:cs typeface="Arial" charset="0"/>
              </a:rPr>
              <a:t>( </a:t>
            </a:r>
            <a:r>
              <a:rPr sz="1800" dirty="0" err="1" smtClean="0">
                <a:latin typeface="Courier New" pitchFamily="49" charset="0"/>
                <a:cs typeface="Arial" charset="0"/>
              </a:rPr>
              <a:t>it.next</a:t>
            </a:r>
            <a:r>
              <a:rPr sz="1800" dirty="0" smtClean="0">
                <a:latin typeface="Courier New" pitchFamily="49" charset="0"/>
                <a:cs typeface="Arial" charset="0"/>
              </a:rPr>
              <a:t>() + " " );</a:t>
            </a:r>
          </a:p>
          <a:p>
            <a:pPr>
              <a:lnSpc>
                <a:spcPts val="2500"/>
              </a:lnSpc>
              <a:buFont typeface="Arial" charset="0"/>
              <a:buNone/>
            </a:pPr>
            <a:r>
              <a:rPr sz="1800" dirty="0" smtClean="0">
                <a:latin typeface="Courier New" pitchFamily="49" charset="0"/>
                <a:cs typeface="Arial" charset="0"/>
              </a:rPr>
              <a:t>}</a:t>
            </a:r>
          </a:p>
          <a:p>
            <a:pPr>
              <a:lnSpc>
                <a:spcPts val="2500"/>
              </a:lnSpc>
              <a:buFont typeface="Arial" charset="0"/>
              <a:buNone/>
            </a:pPr>
            <a:r>
              <a:rPr sz="1600" dirty="0" smtClean="0">
                <a:cs typeface="Arial" charset="0"/>
              </a:rPr>
              <a:t> A. Compilation fails</a:t>
            </a:r>
          </a:p>
          <a:p>
            <a:pPr>
              <a:lnSpc>
                <a:spcPts val="2500"/>
              </a:lnSpc>
              <a:buFont typeface="Arial" charset="0"/>
              <a:buNone/>
            </a:pPr>
            <a:r>
              <a:rPr sz="1600" dirty="0" smtClean="0">
                <a:cs typeface="Arial" charset="0"/>
              </a:rPr>
              <a:t>B. four three two one</a:t>
            </a:r>
          </a:p>
          <a:p>
            <a:pPr>
              <a:lnSpc>
                <a:spcPts val="2500"/>
              </a:lnSpc>
              <a:buFont typeface="Arial" charset="0"/>
              <a:buNone/>
            </a:pPr>
            <a:r>
              <a:rPr sz="1600" dirty="0" smtClean="0">
                <a:cs typeface="Arial" charset="0"/>
              </a:rPr>
              <a:t>C. one two three four</a:t>
            </a:r>
          </a:p>
          <a:p>
            <a:pPr>
              <a:lnSpc>
                <a:spcPts val="2500"/>
              </a:lnSpc>
              <a:buFont typeface="Arial" charset="0"/>
              <a:buNone/>
            </a:pPr>
            <a:r>
              <a:rPr sz="1600" dirty="0" smtClean="0">
                <a:cs typeface="Arial" charset="0"/>
              </a:rPr>
              <a:t>D. four one three two</a:t>
            </a:r>
          </a:p>
        </p:txBody>
      </p:sp>
      <p:sp>
        <p:nvSpPr>
          <p:cNvPr id="277508" name="Rectangle 4"/>
          <p:cNvSpPr>
            <a:spLocks noChangeArrowheads="1"/>
          </p:cNvSpPr>
          <p:nvPr/>
        </p:nvSpPr>
        <p:spPr bwMode="auto">
          <a:xfrm>
            <a:off x="4521200" y="1858963"/>
            <a:ext cx="2336800" cy="3968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four three two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7507">
                                            <p:txEl>
                                              <p:pRg st="1" end="1"/>
                                            </p:txEl>
                                          </p:spTgt>
                                        </p:tgtEl>
                                        <p:attrNameLst>
                                          <p:attrName>style.visibility</p:attrName>
                                        </p:attrNameLst>
                                      </p:cBhvr>
                                      <p:to>
                                        <p:strVal val="visible"/>
                                      </p:to>
                                    </p:set>
                                    <p:anim calcmode="lin" valueType="num">
                                      <p:cBhvr additive="base">
                                        <p:cTn id="11"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7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 calcmode="lin" valueType="num">
                                      <p:cBhvr additive="base">
                                        <p:cTn id="15"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7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7507">
                                            <p:txEl>
                                              <p:pRg st="3" end="3"/>
                                            </p:txEl>
                                          </p:spTgt>
                                        </p:tgtEl>
                                        <p:attrNameLst>
                                          <p:attrName>style.visibility</p:attrName>
                                        </p:attrNameLst>
                                      </p:cBhvr>
                                      <p:to>
                                        <p:strVal val="visible"/>
                                      </p:to>
                                    </p:set>
                                    <p:anim calcmode="lin" valueType="num">
                                      <p:cBhvr additive="base">
                                        <p:cTn id="19" dur="5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7507">
                                            <p:txEl>
                                              <p:pRg st="4" end="4"/>
                                            </p:txEl>
                                          </p:spTgt>
                                        </p:tgtEl>
                                        <p:attrNameLst>
                                          <p:attrName>style.visibility</p:attrName>
                                        </p:attrNameLst>
                                      </p:cBhvr>
                                      <p:to>
                                        <p:strVal val="visible"/>
                                      </p:to>
                                    </p:set>
                                    <p:anim calcmode="lin" valueType="num">
                                      <p:cBhvr additive="base">
                                        <p:cTn id="23" dur="500" fill="hold"/>
                                        <p:tgtEl>
                                          <p:spTgt spid="277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7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7507">
                                            <p:txEl>
                                              <p:pRg st="5" end="5"/>
                                            </p:txEl>
                                          </p:spTgt>
                                        </p:tgtEl>
                                        <p:attrNameLst>
                                          <p:attrName>style.visibility</p:attrName>
                                        </p:attrNameLst>
                                      </p:cBhvr>
                                      <p:to>
                                        <p:strVal val="visible"/>
                                      </p:to>
                                    </p:set>
                                    <p:anim calcmode="lin" valueType="num">
                                      <p:cBhvr additive="base">
                                        <p:cTn id="27" dur="500" fill="hold"/>
                                        <p:tgtEl>
                                          <p:spTgt spid="2775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75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7507">
                                            <p:txEl>
                                              <p:pRg st="6" end="6"/>
                                            </p:txEl>
                                          </p:spTgt>
                                        </p:tgtEl>
                                        <p:attrNameLst>
                                          <p:attrName>style.visibility</p:attrName>
                                        </p:attrNameLst>
                                      </p:cBhvr>
                                      <p:to>
                                        <p:strVal val="visible"/>
                                      </p:to>
                                    </p:set>
                                    <p:anim calcmode="lin" valueType="num">
                                      <p:cBhvr additive="base">
                                        <p:cTn id="31" dur="500" fill="hold"/>
                                        <p:tgtEl>
                                          <p:spTgt spid="27750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750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7507">
                                            <p:txEl>
                                              <p:pRg st="7" end="7"/>
                                            </p:txEl>
                                          </p:spTgt>
                                        </p:tgtEl>
                                        <p:attrNameLst>
                                          <p:attrName>style.visibility</p:attrName>
                                        </p:attrNameLst>
                                      </p:cBhvr>
                                      <p:to>
                                        <p:strVal val="visible"/>
                                      </p:to>
                                    </p:set>
                                    <p:anim calcmode="lin" valueType="num">
                                      <p:cBhvr additive="base">
                                        <p:cTn id="35" dur="500" fill="hold"/>
                                        <p:tgtEl>
                                          <p:spTgt spid="27750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750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7507">
                                            <p:txEl>
                                              <p:pRg st="8" end="8"/>
                                            </p:txEl>
                                          </p:spTgt>
                                        </p:tgtEl>
                                        <p:attrNameLst>
                                          <p:attrName>style.visibility</p:attrName>
                                        </p:attrNameLst>
                                      </p:cBhvr>
                                      <p:to>
                                        <p:strVal val="visible"/>
                                      </p:to>
                                    </p:set>
                                    <p:anim calcmode="lin" valueType="num">
                                      <p:cBhvr additive="base">
                                        <p:cTn id="39" dur="500" fill="hold"/>
                                        <p:tgtEl>
                                          <p:spTgt spid="27750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750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7507">
                                            <p:txEl>
                                              <p:pRg st="9" end="9"/>
                                            </p:txEl>
                                          </p:spTgt>
                                        </p:tgtEl>
                                        <p:attrNameLst>
                                          <p:attrName>style.visibility</p:attrName>
                                        </p:attrNameLst>
                                      </p:cBhvr>
                                      <p:to>
                                        <p:strVal val="visible"/>
                                      </p:to>
                                    </p:set>
                                    <p:anim calcmode="lin" valueType="num">
                                      <p:cBhvr additive="base">
                                        <p:cTn id="43" dur="500" fill="hold"/>
                                        <p:tgtEl>
                                          <p:spTgt spid="27750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50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7507">
                                            <p:txEl>
                                              <p:pRg st="10" end="10"/>
                                            </p:txEl>
                                          </p:spTgt>
                                        </p:tgtEl>
                                        <p:attrNameLst>
                                          <p:attrName>style.visibility</p:attrName>
                                        </p:attrNameLst>
                                      </p:cBhvr>
                                      <p:to>
                                        <p:strVal val="visible"/>
                                      </p:to>
                                    </p:set>
                                    <p:anim calcmode="lin" valueType="num">
                                      <p:cBhvr additive="base">
                                        <p:cTn id="47" dur="500" fill="hold"/>
                                        <p:tgtEl>
                                          <p:spTgt spid="27750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750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7507">
                                            <p:txEl>
                                              <p:pRg st="11" end="11"/>
                                            </p:txEl>
                                          </p:spTgt>
                                        </p:tgtEl>
                                        <p:attrNameLst>
                                          <p:attrName>style.visibility</p:attrName>
                                        </p:attrNameLst>
                                      </p:cBhvr>
                                      <p:to>
                                        <p:strVal val="visible"/>
                                      </p:to>
                                    </p:set>
                                    <p:anim calcmode="lin" valueType="num">
                                      <p:cBhvr additive="base">
                                        <p:cTn id="51" dur="500" fill="hold"/>
                                        <p:tgtEl>
                                          <p:spTgt spid="27750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750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7507">
                                            <p:txEl>
                                              <p:pRg st="12" end="12"/>
                                            </p:txEl>
                                          </p:spTgt>
                                        </p:tgtEl>
                                        <p:attrNameLst>
                                          <p:attrName>style.visibility</p:attrName>
                                        </p:attrNameLst>
                                      </p:cBhvr>
                                      <p:to>
                                        <p:strVal val="visible"/>
                                      </p:to>
                                    </p:set>
                                    <p:anim calcmode="lin" valueType="num">
                                      <p:cBhvr additive="base">
                                        <p:cTn id="55" dur="500" fill="hold"/>
                                        <p:tgtEl>
                                          <p:spTgt spid="27750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750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7507">
                                            <p:txEl>
                                              <p:pRg st="13" end="13"/>
                                            </p:txEl>
                                          </p:spTgt>
                                        </p:tgtEl>
                                        <p:attrNameLst>
                                          <p:attrName>style.visibility</p:attrName>
                                        </p:attrNameLst>
                                      </p:cBhvr>
                                      <p:to>
                                        <p:strVal val="visible"/>
                                      </p:to>
                                    </p:set>
                                    <p:anim calcmode="lin" valueType="num">
                                      <p:cBhvr additive="base">
                                        <p:cTn id="59" dur="500" fill="hold"/>
                                        <p:tgtEl>
                                          <p:spTgt spid="27750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75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7508"/>
                                        </p:tgtEl>
                                        <p:attrNameLst>
                                          <p:attrName>style.visibility</p:attrName>
                                        </p:attrNameLst>
                                      </p:cBhvr>
                                      <p:to>
                                        <p:strVal val="visible"/>
                                      </p:to>
                                    </p:set>
                                    <p:anim calcmode="lin" valueType="num">
                                      <p:cBhvr additive="base">
                                        <p:cTn id="65" dur="500" fill="hold"/>
                                        <p:tgtEl>
                                          <p:spTgt spid="277508"/>
                                        </p:tgtEl>
                                        <p:attrNameLst>
                                          <p:attrName>ppt_x</p:attrName>
                                        </p:attrNameLst>
                                      </p:cBhvr>
                                      <p:tavLst>
                                        <p:tav tm="0">
                                          <p:val>
                                            <p:strVal val="#ppt_x"/>
                                          </p:val>
                                        </p:tav>
                                        <p:tav tm="100000">
                                          <p:val>
                                            <p:strVal val="#ppt_x"/>
                                          </p:val>
                                        </p:tav>
                                      </p:tavLst>
                                    </p:anim>
                                    <p:anim calcmode="lin" valueType="num">
                                      <p:cBhvr additive="base">
                                        <p:cTn id="66" dur="500" fill="hold"/>
                                        <p:tgtEl>
                                          <p:spTgt spid="27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312738" y="225425"/>
            <a:ext cx="8229600" cy="488950"/>
          </a:xfrm>
        </p:spPr>
        <p:txBody>
          <a:bodyPr/>
          <a:lstStyle/>
          <a:p>
            <a:r>
              <a:rPr sz="2600" dirty="0" smtClean="0">
                <a:cs typeface="Arial" charset="0"/>
              </a:rPr>
              <a:t>Quiz (Contd.).</a:t>
            </a:r>
          </a:p>
        </p:txBody>
      </p:sp>
      <p:sp>
        <p:nvSpPr>
          <p:cNvPr id="279555" name="Rectangle 3"/>
          <p:cNvSpPr>
            <a:spLocks noGrp="1"/>
          </p:cNvSpPr>
          <p:nvPr>
            <p:ph type="body" idx="1"/>
          </p:nvPr>
        </p:nvSpPr>
        <p:spPr>
          <a:xfrm>
            <a:off x="457200" y="1057275"/>
            <a:ext cx="8229600" cy="5194300"/>
          </a:xfrm>
        </p:spPr>
        <p:txBody>
          <a:bodyPr/>
          <a:lstStyle/>
          <a:p>
            <a:pPr>
              <a:lnSpc>
                <a:spcPts val="2500"/>
              </a:lnSpc>
              <a:buFont typeface="Arial" charset="0"/>
              <a:buNone/>
            </a:pPr>
            <a:r>
              <a:rPr sz="1400" b="1" smtClean="0">
                <a:cs typeface="Arial" charset="0"/>
              </a:rPr>
              <a:t>2.</a:t>
            </a:r>
            <a:r>
              <a:rPr sz="1400" smtClean="0">
                <a:cs typeface="Arial" charset="0"/>
              </a:rPr>
              <a:t> </a:t>
            </a:r>
            <a:r>
              <a:rPr sz="1600" smtClean="0">
                <a:latin typeface="Courier New" pitchFamily="49" charset="0"/>
                <a:cs typeface="Arial" charset="0"/>
              </a:rPr>
              <a:t>public static void before() {</a:t>
            </a:r>
          </a:p>
          <a:p>
            <a:pPr>
              <a:lnSpc>
                <a:spcPts val="2500"/>
              </a:lnSpc>
              <a:buFont typeface="Arial" charset="0"/>
              <a:buNone/>
            </a:pPr>
            <a:r>
              <a:rPr sz="1600" smtClean="0">
                <a:latin typeface="Courier New" pitchFamily="49" charset="0"/>
                <a:cs typeface="Arial" charset="0"/>
              </a:rPr>
              <a:t>Set set = new TreeSet();</a:t>
            </a:r>
          </a:p>
          <a:p>
            <a:pPr>
              <a:lnSpc>
                <a:spcPts val="2500"/>
              </a:lnSpc>
              <a:buFont typeface="Arial" charset="0"/>
              <a:buNone/>
            </a:pPr>
            <a:r>
              <a:rPr sz="1600" smtClean="0">
                <a:latin typeface="Courier New" pitchFamily="49" charset="0"/>
                <a:cs typeface="Arial" charset="0"/>
              </a:rPr>
              <a:t>set.add("2");</a:t>
            </a:r>
          </a:p>
          <a:p>
            <a:pPr>
              <a:lnSpc>
                <a:spcPts val="2500"/>
              </a:lnSpc>
              <a:buFont typeface="Arial" charset="0"/>
              <a:buNone/>
            </a:pPr>
            <a:r>
              <a:rPr sz="1600" smtClean="0">
                <a:latin typeface="Courier New" pitchFamily="49" charset="0"/>
                <a:cs typeface="Arial" charset="0"/>
              </a:rPr>
              <a:t>set.add(3);</a:t>
            </a:r>
          </a:p>
          <a:p>
            <a:pPr>
              <a:lnSpc>
                <a:spcPts val="2500"/>
              </a:lnSpc>
              <a:buFont typeface="Arial" charset="0"/>
              <a:buNone/>
            </a:pPr>
            <a:r>
              <a:rPr sz="1600" smtClean="0">
                <a:latin typeface="Courier New" pitchFamily="49" charset="0"/>
                <a:cs typeface="Arial" charset="0"/>
              </a:rPr>
              <a:t>set.add("1");</a:t>
            </a:r>
          </a:p>
          <a:p>
            <a:pPr>
              <a:lnSpc>
                <a:spcPts val="2500"/>
              </a:lnSpc>
              <a:buFont typeface="Arial" charset="0"/>
              <a:buNone/>
            </a:pPr>
            <a:r>
              <a:rPr sz="1600" smtClean="0">
                <a:latin typeface="Courier New" pitchFamily="49" charset="0"/>
                <a:cs typeface="Arial" charset="0"/>
              </a:rPr>
              <a:t>Iterator it = set.iterator();</a:t>
            </a:r>
          </a:p>
          <a:p>
            <a:pPr>
              <a:lnSpc>
                <a:spcPts val="2500"/>
              </a:lnSpc>
              <a:buFont typeface="Arial" charset="0"/>
              <a:buNone/>
            </a:pPr>
            <a:r>
              <a:rPr sz="1600" smtClean="0">
                <a:latin typeface="Courier New" pitchFamily="49" charset="0"/>
                <a:cs typeface="Arial" charset="0"/>
              </a:rPr>
              <a:t>while (it.hasNext())</a:t>
            </a:r>
          </a:p>
          <a:p>
            <a:pPr>
              <a:lnSpc>
                <a:spcPts val="2500"/>
              </a:lnSpc>
              <a:buFont typeface="Arial" charset="0"/>
              <a:buNone/>
            </a:pPr>
            <a:r>
              <a:rPr sz="1600" smtClean="0">
                <a:latin typeface="Courier New" pitchFamily="49" charset="0"/>
                <a:cs typeface="Arial" charset="0"/>
              </a:rPr>
              <a:t>System.out.print(it.next() + " ");</a:t>
            </a:r>
          </a:p>
          <a:p>
            <a:pPr>
              <a:lnSpc>
                <a:spcPts val="2500"/>
              </a:lnSpc>
              <a:buFont typeface="Arial" charset="0"/>
              <a:buNone/>
            </a:pPr>
            <a:r>
              <a:rPr sz="1600" smtClean="0">
                <a:latin typeface="Courier New" pitchFamily="49" charset="0"/>
                <a:cs typeface="Arial" charset="0"/>
              </a:rPr>
              <a:t>}</a:t>
            </a:r>
          </a:p>
          <a:p>
            <a:pPr>
              <a:lnSpc>
                <a:spcPts val="2500"/>
              </a:lnSpc>
              <a:buFont typeface="Arial" charset="0"/>
              <a:buNone/>
            </a:pPr>
            <a:r>
              <a:rPr sz="1400" smtClean="0">
                <a:cs typeface="Arial" charset="0"/>
              </a:rPr>
              <a:t>Which of the following statements are true?</a:t>
            </a:r>
          </a:p>
          <a:p>
            <a:pPr>
              <a:lnSpc>
                <a:spcPts val="2500"/>
              </a:lnSpc>
              <a:buFont typeface="Arial" charset="0"/>
              <a:buNone/>
            </a:pPr>
            <a:r>
              <a:rPr sz="1400" smtClean="0">
                <a:cs typeface="Arial" charset="0"/>
              </a:rPr>
              <a:t>A. The before() method will print 1 2</a:t>
            </a:r>
          </a:p>
          <a:p>
            <a:pPr>
              <a:lnSpc>
                <a:spcPts val="2500"/>
              </a:lnSpc>
              <a:buFont typeface="Arial" charset="0"/>
              <a:buNone/>
            </a:pPr>
            <a:r>
              <a:rPr sz="1400" smtClean="0">
                <a:cs typeface="Arial" charset="0"/>
              </a:rPr>
              <a:t>B. The before() method will print 1 2 3</a:t>
            </a:r>
          </a:p>
          <a:p>
            <a:pPr>
              <a:lnSpc>
                <a:spcPts val="2500"/>
              </a:lnSpc>
              <a:buFont typeface="Arial" charset="0"/>
              <a:buNone/>
            </a:pPr>
            <a:r>
              <a:rPr sz="1400" smtClean="0">
                <a:cs typeface="Arial" charset="0"/>
              </a:rPr>
              <a:t>C. The before() method will not compile.</a:t>
            </a:r>
          </a:p>
          <a:p>
            <a:pPr>
              <a:lnSpc>
                <a:spcPts val="2500"/>
              </a:lnSpc>
              <a:buFont typeface="Arial" charset="0"/>
              <a:buNone/>
            </a:pPr>
            <a:r>
              <a:rPr sz="1400" smtClean="0">
                <a:cs typeface="Arial" charset="0"/>
              </a:rPr>
              <a:t>D. The before() method will throw an exception at runtime.</a:t>
            </a:r>
          </a:p>
          <a:p>
            <a:pPr>
              <a:lnSpc>
                <a:spcPct val="80000"/>
              </a:lnSpc>
              <a:buFont typeface="Arial" charset="0"/>
              <a:buNone/>
            </a:pPr>
            <a:endParaRPr sz="1400" smtClean="0">
              <a:cs typeface="Arial" charset="0"/>
            </a:endParaRPr>
          </a:p>
          <a:p>
            <a:pPr>
              <a:lnSpc>
                <a:spcPct val="80000"/>
              </a:lnSpc>
              <a:buFont typeface="Arial" charset="0"/>
              <a:buNone/>
            </a:pPr>
            <a:endParaRPr sz="1800" smtClean="0">
              <a:cs typeface="Arial" charset="0"/>
            </a:endParaRPr>
          </a:p>
        </p:txBody>
      </p:sp>
      <p:sp>
        <p:nvSpPr>
          <p:cNvPr id="279556" name="Text Box 4"/>
          <p:cNvSpPr txBox="1">
            <a:spLocks noChangeArrowheads="1"/>
          </p:cNvSpPr>
          <p:nvPr/>
        </p:nvSpPr>
        <p:spPr bwMode="auto">
          <a:xfrm>
            <a:off x="4799013" y="1839913"/>
            <a:ext cx="3232150" cy="7016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The before() method will not compile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anim calcmode="lin" valueType="num">
                                      <p:cBhvr additive="base">
                                        <p:cTn id="11"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9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anim calcmode="lin" valueType="num">
                                      <p:cBhvr additive="base">
                                        <p:cTn id="15"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95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9555">
                                            <p:txEl>
                                              <p:pRg st="3" end="3"/>
                                            </p:txEl>
                                          </p:spTgt>
                                        </p:tgtEl>
                                        <p:attrNameLst>
                                          <p:attrName>style.visibility</p:attrName>
                                        </p:attrNameLst>
                                      </p:cBhvr>
                                      <p:to>
                                        <p:strVal val="visible"/>
                                      </p:to>
                                    </p:set>
                                    <p:anim calcmode="lin" valueType="num">
                                      <p:cBhvr additive="base">
                                        <p:cTn id="19"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9555">
                                            <p:txEl>
                                              <p:pRg st="4" end="4"/>
                                            </p:txEl>
                                          </p:spTgt>
                                        </p:tgtEl>
                                        <p:attrNameLst>
                                          <p:attrName>style.visibility</p:attrName>
                                        </p:attrNameLst>
                                      </p:cBhvr>
                                      <p:to>
                                        <p:strVal val="visible"/>
                                      </p:to>
                                    </p:set>
                                    <p:anim calcmode="lin" valueType="num">
                                      <p:cBhvr additive="base">
                                        <p:cTn id="23"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95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 calcmode="lin" valueType="num">
                                      <p:cBhvr additive="base">
                                        <p:cTn id="2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9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 calcmode="lin" valueType="num">
                                      <p:cBhvr additive="base">
                                        <p:cTn id="31" dur="500" fill="hold"/>
                                        <p:tgtEl>
                                          <p:spTgt spid="279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anim calcmode="lin" valueType="num">
                                      <p:cBhvr additive="base">
                                        <p:cTn id="35"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9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anim calcmode="lin" valueType="num">
                                      <p:cBhvr additive="base">
                                        <p:cTn id="3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955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9555">
                                            <p:txEl>
                                              <p:pRg st="9" end="9"/>
                                            </p:txEl>
                                          </p:spTgt>
                                        </p:tgtEl>
                                        <p:attrNameLst>
                                          <p:attrName>style.visibility</p:attrName>
                                        </p:attrNameLst>
                                      </p:cBhvr>
                                      <p:to>
                                        <p:strVal val="visible"/>
                                      </p:to>
                                    </p:set>
                                    <p:anim calcmode="lin" valueType="num">
                                      <p:cBhvr additive="base">
                                        <p:cTn id="43"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955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9555">
                                            <p:txEl>
                                              <p:pRg st="10" end="10"/>
                                            </p:txEl>
                                          </p:spTgt>
                                        </p:tgtEl>
                                        <p:attrNameLst>
                                          <p:attrName>style.visibility</p:attrName>
                                        </p:attrNameLst>
                                      </p:cBhvr>
                                      <p:to>
                                        <p:strVal val="visible"/>
                                      </p:to>
                                    </p:set>
                                    <p:anim calcmode="lin" valueType="num">
                                      <p:cBhvr additive="base">
                                        <p:cTn id="47" dur="500" fill="hold"/>
                                        <p:tgtEl>
                                          <p:spTgt spid="2795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955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9555">
                                            <p:txEl>
                                              <p:pRg st="11" end="11"/>
                                            </p:txEl>
                                          </p:spTgt>
                                        </p:tgtEl>
                                        <p:attrNameLst>
                                          <p:attrName>style.visibility</p:attrName>
                                        </p:attrNameLst>
                                      </p:cBhvr>
                                      <p:to>
                                        <p:strVal val="visible"/>
                                      </p:to>
                                    </p:set>
                                    <p:anim calcmode="lin" valueType="num">
                                      <p:cBhvr additive="base">
                                        <p:cTn id="51" dur="500" fill="hold"/>
                                        <p:tgtEl>
                                          <p:spTgt spid="2795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955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9555">
                                            <p:txEl>
                                              <p:pRg st="12" end="12"/>
                                            </p:txEl>
                                          </p:spTgt>
                                        </p:tgtEl>
                                        <p:attrNameLst>
                                          <p:attrName>style.visibility</p:attrName>
                                        </p:attrNameLst>
                                      </p:cBhvr>
                                      <p:to>
                                        <p:strVal val="visible"/>
                                      </p:to>
                                    </p:set>
                                    <p:anim calcmode="lin" valueType="num">
                                      <p:cBhvr additive="base">
                                        <p:cTn id="55" dur="500" fill="hold"/>
                                        <p:tgtEl>
                                          <p:spTgt spid="27955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955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9555">
                                            <p:txEl>
                                              <p:pRg st="13" end="13"/>
                                            </p:txEl>
                                          </p:spTgt>
                                        </p:tgtEl>
                                        <p:attrNameLst>
                                          <p:attrName>style.visibility</p:attrName>
                                        </p:attrNameLst>
                                      </p:cBhvr>
                                      <p:to>
                                        <p:strVal val="visible"/>
                                      </p:to>
                                    </p:set>
                                    <p:anim calcmode="lin" valueType="num">
                                      <p:cBhvr additive="base">
                                        <p:cTn id="59" dur="500" fill="hold"/>
                                        <p:tgtEl>
                                          <p:spTgt spid="27955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95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9556"/>
                                        </p:tgtEl>
                                        <p:attrNameLst>
                                          <p:attrName>style.visibility</p:attrName>
                                        </p:attrNameLst>
                                      </p:cBhvr>
                                      <p:to>
                                        <p:strVal val="visible"/>
                                      </p:to>
                                    </p:set>
                                    <p:anim calcmode="lin" valueType="num">
                                      <p:cBhvr additive="base">
                                        <p:cTn id="65" dur="500" fill="hold"/>
                                        <p:tgtEl>
                                          <p:spTgt spid="279556"/>
                                        </p:tgtEl>
                                        <p:attrNameLst>
                                          <p:attrName>ppt_x</p:attrName>
                                        </p:attrNameLst>
                                      </p:cBhvr>
                                      <p:tavLst>
                                        <p:tav tm="0">
                                          <p:val>
                                            <p:strVal val="#ppt_x"/>
                                          </p:val>
                                        </p:tav>
                                        <p:tav tm="100000">
                                          <p:val>
                                            <p:strVal val="#ppt_x"/>
                                          </p:val>
                                        </p:tav>
                                      </p:tavLst>
                                    </p:anim>
                                    <p:anim calcmode="lin" valueType="num">
                                      <p:cBhvr additive="base">
                                        <p:cTn id="66" dur="500" fill="hold"/>
                                        <p:tgtEl>
                                          <p:spTgt spid="279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385763" y="212725"/>
            <a:ext cx="8229600" cy="523220"/>
          </a:xfrm>
        </p:spPr>
        <p:txBody>
          <a:bodyPr/>
          <a:lstStyle/>
          <a:p>
            <a:r>
              <a:rPr sz="2800" dirty="0" smtClean="0">
                <a:cs typeface="Arial" charset="0"/>
              </a:rPr>
              <a:t>Summary</a:t>
            </a:r>
          </a:p>
        </p:txBody>
      </p:sp>
      <p:sp>
        <p:nvSpPr>
          <p:cNvPr id="61443" name="Rectangle 3"/>
          <p:cNvSpPr>
            <a:spLocks noGrp="1"/>
          </p:cNvSpPr>
          <p:nvPr>
            <p:ph type="body" idx="1"/>
          </p:nvPr>
        </p:nvSpPr>
        <p:spPr>
          <a:xfrm>
            <a:off x="457200" y="1101725"/>
            <a:ext cx="8229600" cy="5149850"/>
          </a:xfrm>
        </p:spPr>
        <p:txBody>
          <a:bodyPr/>
          <a:lstStyle/>
          <a:p>
            <a:r>
              <a:rPr sz="2800" dirty="0" smtClean="0">
                <a:cs typeface="Arial" charset="0"/>
              </a:rPr>
              <a:t>In this module, you were able to	</a:t>
            </a:r>
          </a:p>
          <a:p>
            <a:pPr lvl="1"/>
            <a:r>
              <a:rPr sz="2400" dirty="0" smtClean="0"/>
              <a:t>Implement various Collection classes and interfaces </a:t>
            </a:r>
          </a:p>
          <a:p>
            <a:pPr lvl="1"/>
            <a:r>
              <a:rPr sz="2400" dirty="0" smtClean="0"/>
              <a:t>Explore Generics</a:t>
            </a:r>
          </a:p>
          <a:p>
            <a:pPr lvl="1"/>
            <a:r>
              <a:rPr sz="2400" dirty="0" smtClean="0"/>
              <a:t>Apply Best practices in Collections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89781" y="141707"/>
            <a:ext cx="7696200" cy="600164"/>
          </a:xfrm>
        </p:spPr>
        <p:txBody>
          <a:bodyPr/>
          <a:lstStyle/>
          <a:p>
            <a:pPr eaLnBrk="1" hangingPunct="1"/>
            <a:r>
              <a:rPr lang="en-GB" dirty="0" smtClean="0">
                <a:cs typeface="Arial" charset="0"/>
              </a:rPr>
              <a:t>References</a:t>
            </a:r>
          </a:p>
        </p:txBody>
      </p:sp>
      <p:sp>
        <p:nvSpPr>
          <p:cNvPr id="62467" name="Rectangle 3"/>
          <p:cNvSpPr>
            <a:spLocks noGrp="1" noChangeArrowheads="1"/>
          </p:cNvSpPr>
          <p:nvPr>
            <p:ph type="body" idx="4294967295"/>
          </p:nvPr>
        </p:nvSpPr>
        <p:spPr>
          <a:xfrm>
            <a:off x="342181" y="963283"/>
            <a:ext cx="8180717" cy="5376863"/>
          </a:xfrm>
        </p:spPr>
        <p:txBody>
          <a:bodyPr/>
          <a:lstStyle/>
          <a:p>
            <a:pPr marL="457200" indent="-457200" algn="just" eaLnBrk="1" hangingPunct="1">
              <a:buFont typeface="+mj-lt"/>
              <a:buAutoNum type="arabicPeriod"/>
            </a:pPr>
            <a:r>
              <a:rPr lang="en-US" sz="2200" dirty="0" smtClean="0">
                <a:cs typeface="Arial" charset="0"/>
              </a:rPr>
              <a:t>Oracle Sun Developer Network (2010). Introduction to the Collections Framework. Retrieved on 9 April, 2012, from, </a:t>
            </a:r>
            <a:r>
              <a:rPr lang="en-US" sz="2200" dirty="0" smtClean="0">
                <a:cs typeface="Arial" charset="0"/>
                <a:hlinkClick r:id="rId3"/>
              </a:rPr>
              <a:t>http://java.sun.com/developer/onlineTraining/collections/Collection.html</a:t>
            </a:r>
            <a:endParaRPr lang="en-US" sz="2200" dirty="0" smtClean="0">
              <a:cs typeface="Arial" charset="0"/>
            </a:endParaRPr>
          </a:p>
          <a:p>
            <a:pPr marL="228600" indent="-228600" algn="just" eaLnBrk="1" hangingPunct="1">
              <a:buFont typeface="+mj-lt"/>
              <a:buAutoNum type="arabicPeriod"/>
            </a:pPr>
            <a:endParaRPr sz="2200" dirty="0" smtClean="0">
              <a:cs typeface="Arial" charset="0"/>
            </a:endParaRPr>
          </a:p>
          <a:p>
            <a:pPr marL="457200" indent="-457200" algn="just" eaLnBrk="1" hangingPunct="1">
              <a:buFont typeface="+mj-lt"/>
              <a:buAutoNum type="arabicPeriod"/>
            </a:pPr>
            <a:r>
              <a:rPr sz="2200" dirty="0" err="1" smtClean="0">
                <a:cs typeface="Arial" charset="0"/>
              </a:rPr>
              <a:t>Campione</a:t>
            </a:r>
            <a:r>
              <a:rPr sz="2200" dirty="0" smtClean="0">
                <a:cs typeface="Arial" charset="0"/>
              </a:rPr>
              <a:t>, M and others. </a:t>
            </a:r>
            <a:r>
              <a:rPr sz="2200" i="1" dirty="0" smtClean="0">
                <a:cs typeface="Arial" charset="0"/>
              </a:rPr>
              <a:t>The Java Tutorial: a Short Course on the Basics. </a:t>
            </a:r>
            <a:r>
              <a:rPr sz="2200" dirty="0" smtClean="0">
                <a:cs typeface="Arial" charset="0"/>
              </a:rPr>
              <a:t>New Jersey: Addison-Wesley, 2001. </a:t>
            </a:r>
          </a:p>
          <a:p>
            <a:pPr marL="228600" indent="-228600" algn="just" eaLnBrk="1" hangingPunct="1">
              <a:buFont typeface="+mj-lt"/>
              <a:buAutoNum type="arabicPeriod"/>
            </a:pPr>
            <a:endParaRPr sz="2200" dirty="0" smtClean="0">
              <a:cs typeface="Arial" charset="0"/>
            </a:endParaRPr>
          </a:p>
          <a:p>
            <a:pPr marL="457200" indent="-457200" algn="just" eaLnBrk="1" hangingPunct="1">
              <a:buFont typeface="+mj-lt"/>
              <a:buAutoNum type="arabicPeriod"/>
            </a:pPr>
            <a:r>
              <a:rPr lang="en-US" sz="2200" dirty="0" err="1" smtClean="0">
                <a:cs typeface="Arial" charset="0"/>
              </a:rPr>
              <a:t>Schildt</a:t>
            </a:r>
            <a:r>
              <a:rPr lang="en-US" sz="2200" dirty="0">
                <a:cs typeface="Arial" charset="0"/>
              </a:rPr>
              <a:t>, H. Java: The Complete Reference. </a:t>
            </a:r>
            <a:r>
              <a:rPr lang="en-US" sz="2200" dirty="0" err="1">
                <a:cs typeface="Arial" charset="0"/>
              </a:rPr>
              <a:t>J2SETM</a:t>
            </a:r>
            <a:r>
              <a:rPr lang="en-US" sz="2200" dirty="0">
                <a:cs typeface="Arial" charset="0"/>
              </a:rPr>
              <a:t>. Ed 5. New Delhi: McGraw Hill-Osborne, 2005</a:t>
            </a:r>
          </a:p>
          <a:p>
            <a:pPr marL="457200" indent="-457200" algn="just" eaLnBrk="1" hangingPunct="1">
              <a:buFont typeface="+mj-lt"/>
              <a:buAutoNum type="arabicPeriod"/>
            </a:pPr>
            <a:endParaRPr sz="2200" dirty="0" smtClean="0">
              <a:cs typeface="Arial" charset="0"/>
            </a:endParaRPr>
          </a:p>
          <a:p>
            <a:pPr marL="228600" indent="-228600" algn="just" eaLnBrk="1" hangingPunct="1">
              <a:buFont typeface="+mj-lt"/>
              <a:buAutoNum type="arabicPeriod"/>
            </a:pPr>
            <a:endParaRPr sz="1000" dirty="0" smtClean="0">
              <a:cs typeface="Arial" charset="0"/>
            </a:endParaRPr>
          </a:p>
          <a:p>
            <a:pPr marL="457200" indent="-457200" algn="just" eaLnBrk="1" hangingPunct="1">
              <a:buFont typeface="+mj-lt"/>
              <a:buAutoNum type="arabicPeriod"/>
            </a:pPr>
            <a:endParaRPr sz="2200" dirty="0" smtClean="0">
              <a:cs typeface="Arial" charset="0"/>
            </a:endParaRPr>
          </a:p>
          <a:p>
            <a:pPr marL="342900" indent="-342900" algn="just" eaLnBrk="1" hangingPunct="1">
              <a:buFont typeface="+mj-lt"/>
              <a:buAutoNum type="arabicPeriod"/>
            </a:pPr>
            <a:endParaRPr sz="1800" dirty="0" smtClean="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itle 1"/>
          <p:cNvSpPr>
            <a:spLocks noGrp="1"/>
          </p:cNvSpPr>
          <p:nvPr>
            <p:ph type="ctrTitle"/>
          </p:nvPr>
        </p:nvSpPr>
        <p:spPr>
          <a:xfrm>
            <a:off x="4662577" y="2536166"/>
            <a:ext cx="4203700" cy="554038"/>
          </a:xfrm>
        </p:spPr>
        <p:txBody>
          <a:bodyPr/>
          <a:lstStyle/>
          <a:p>
            <a:pPr algn="r"/>
            <a:r>
              <a:rP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Placeholder 3"/>
          <p:cNvSpPr>
            <a:spLocks noGrp="1"/>
          </p:cNvSpPr>
          <p:nvPr>
            <p:ph type="body" sz="quarter" idx="4294967295"/>
          </p:nvPr>
        </p:nvSpPr>
        <p:spPr>
          <a:xfrm>
            <a:off x="241540" y="144463"/>
            <a:ext cx="8448435" cy="549275"/>
          </a:xfrm>
        </p:spPr>
        <p:txBody>
          <a:bodyPr wrap="square">
            <a:spAutoFit/>
          </a:bodyPr>
          <a:lstStyle/>
          <a:p>
            <a:pPr eaLnBrk="1" hangingPunct="1">
              <a:spcBef>
                <a:spcPct val="0"/>
              </a:spcBef>
              <a:buFont typeface="Arial" charset="0"/>
              <a:buNone/>
            </a:pPr>
            <a:r>
              <a:rPr lang="en-IN" sz="3000" b="1" dirty="0" smtClean="0">
                <a:cs typeface="Arial" charset="0"/>
              </a:rPr>
              <a:t>Advantages of Collections</a:t>
            </a:r>
          </a:p>
        </p:txBody>
      </p:sp>
      <p:sp>
        <p:nvSpPr>
          <p:cNvPr id="11267" name="Text Placeholder 7"/>
          <p:cNvSpPr>
            <a:spLocks noGrp="1"/>
          </p:cNvSpPr>
          <p:nvPr>
            <p:ph type="body" sz="quarter" idx="4294967295"/>
          </p:nvPr>
        </p:nvSpPr>
        <p:spPr>
          <a:xfrm>
            <a:off x="457200" y="1098550"/>
            <a:ext cx="8240713" cy="4735513"/>
          </a:xfrm>
        </p:spPr>
        <p:txBody>
          <a:bodyPr/>
          <a:lstStyle/>
          <a:p>
            <a:pPr eaLnBrk="1" hangingPunct="1">
              <a:lnSpc>
                <a:spcPct val="120000"/>
              </a:lnSpc>
            </a:pPr>
            <a:r>
              <a:rPr smtClean="0">
                <a:cs typeface="Arial" charset="0"/>
              </a:rPr>
              <a:t>Reduces programming effort </a:t>
            </a:r>
          </a:p>
          <a:p>
            <a:pPr eaLnBrk="1" hangingPunct="1">
              <a:lnSpc>
                <a:spcPct val="120000"/>
              </a:lnSpc>
            </a:pPr>
            <a:r>
              <a:rPr smtClean="0">
                <a:cs typeface="Arial" charset="0"/>
              </a:rPr>
              <a:t>Increases performance </a:t>
            </a:r>
          </a:p>
          <a:p>
            <a:pPr eaLnBrk="1" hangingPunct="1">
              <a:lnSpc>
                <a:spcPct val="120000"/>
              </a:lnSpc>
            </a:pPr>
            <a:r>
              <a:rPr smtClean="0">
                <a:cs typeface="Arial" charset="0"/>
              </a:rPr>
              <a:t>Provides interoperability between unrelated APIs</a:t>
            </a:r>
          </a:p>
          <a:p>
            <a:pPr eaLnBrk="1" hangingPunct="1">
              <a:lnSpc>
                <a:spcPct val="120000"/>
              </a:lnSpc>
            </a:pPr>
            <a:r>
              <a:rPr smtClean="0">
                <a:cs typeface="Arial" charset="0"/>
              </a:rPr>
              <a:t>Reduces the effort required to learn APIs </a:t>
            </a:r>
          </a:p>
          <a:p>
            <a:pPr eaLnBrk="1" hangingPunct="1">
              <a:lnSpc>
                <a:spcPct val="120000"/>
              </a:lnSpc>
            </a:pPr>
            <a:r>
              <a:rPr smtClean="0">
                <a:cs typeface="Arial" charset="0"/>
              </a:rPr>
              <a:t>Reduces the effort required to design and implement APIs </a:t>
            </a:r>
          </a:p>
          <a:p>
            <a:pPr eaLnBrk="1" hangingPunct="1">
              <a:lnSpc>
                <a:spcPct val="120000"/>
              </a:lnSpc>
            </a:pPr>
            <a:r>
              <a:rPr smtClean="0">
                <a:cs typeface="Arial" charset="0"/>
              </a:rPr>
              <a:t>Fosters Software reuse</a:t>
            </a:r>
          </a:p>
          <a:p>
            <a:pPr eaLnBrk="1" hangingPunct="1">
              <a:buFont typeface="Arial" charset="0"/>
              <a:buNone/>
            </a:pPr>
            <a:endParaRPr lang="en-IN" smtClean="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Placeholder 1"/>
          <p:cNvSpPr>
            <a:spLocks noGrp="1"/>
          </p:cNvSpPr>
          <p:nvPr>
            <p:ph type="body" sz="quarter" idx="11"/>
          </p:nvPr>
        </p:nvSpPr>
        <p:spPr/>
        <p:txBody>
          <a:bodyPr/>
          <a:lstStyle/>
          <a:p>
            <a:pPr algn="ctr" eaLnBrk="1" hangingPunct="1">
              <a:buFont typeface="Arial" charset="0"/>
              <a:buNone/>
            </a:pPr>
            <a:r>
              <a:rPr lang="en-US" sz="3400" b="1" dirty="0" smtClean="0">
                <a:solidFill>
                  <a:schemeClr val="tx1"/>
                </a:solidFill>
              </a:rPr>
              <a:t>Collection Hierarchy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Placeholder 3"/>
          <p:cNvSpPr>
            <a:spLocks noGrp="1"/>
          </p:cNvSpPr>
          <p:nvPr>
            <p:ph type="body" sz="quarter" idx="4294967295"/>
          </p:nvPr>
        </p:nvSpPr>
        <p:spPr>
          <a:xfrm>
            <a:off x="293298" y="144463"/>
            <a:ext cx="8396677" cy="549275"/>
          </a:xfrm>
        </p:spPr>
        <p:txBody>
          <a:bodyPr wrap="square">
            <a:spAutoFit/>
          </a:bodyPr>
          <a:lstStyle/>
          <a:p>
            <a:pPr eaLnBrk="1" hangingPunct="1">
              <a:spcBef>
                <a:spcPct val="0"/>
              </a:spcBef>
              <a:buFont typeface="Arial" charset="0"/>
              <a:buNone/>
            </a:pPr>
            <a:r>
              <a:rPr lang="en-IN" sz="3000" b="1" dirty="0" smtClean="0">
                <a:cs typeface="Arial" charset="0"/>
              </a:rPr>
              <a:t>Interfaces and their implementation</a:t>
            </a:r>
          </a:p>
        </p:txBody>
      </p:sp>
      <p:pic>
        <p:nvPicPr>
          <p:cNvPr id="13315" name="Picture 6"/>
          <p:cNvPicPr>
            <a:picLocks noGrp="1" noChangeAspect="1" noChangeArrowheads="1"/>
          </p:cNvPicPr>
          <p:nvPr>
            <p:ph type="body" sz="quarter" idx="4294967295"/>
          </p:nvPr>
        </p:nvPicPr>
        <p:blipFill>
          <a:blip r:embed="rId3"/>
          <a:srcRect/>
          <a:stretch>
            <a:fillRect/>
          </a:stretch>
        </p:blipFill>
        <p:spPr>
          <a:xfrm>
            <a:off x="857250" y="903288"/>
            <a:ext cx="7208838" cy="2628900"/>
          </a:xfrm>
          <a:noFill/>
        </p:spPr>
      </p:pic>
      <p:pic>
        <p:nvPicPr>
          <p:cNvPr id="13316" name="Picture 4"/>
          <p:cNvPicPr>
            <a:picLocks noChangeAspect="1" noChangeArrowheads="1"/>
          </p:cNvPicPr>
          <p:nvPr/>
        </p:nvPicPr>
        <p:blipFill>
          <a:blip r:embed="rId4"/>
          <a:srcRect/>
          <a:stretch>
            <a:fillRect/>
          </a:stretch>
        </p:blipFill>
        <p:spPr bwMode="auto">
          <a:xfrm>
            <a:off x="1095375" y="4029075"/>
            <a:ext cx="2162175" cy="1905000"/>
          </a:xfrm>
          <a:prstGeom prst="rect">
            <a:avLst/>
          </a:prstGeom>
          <a:noFill/>
          <a:ln w="9525">
            <a:noFill/>
            <a:miter lim="800000"/>
            <a:headEnd/>
            <a:tailEnd/>
          </a:ln>
        </p:spPr>
      </p:pic>
      <p:pic>
        <p:nvPicPr>
          <p:cNvPr id="13317" name="Picture 5"/>
          <p:cNvPicPr>
            <a:picLocks noChangeAspect="1" noChangeArrowheads="1"/>
          </p:cNvPicPr>
          <p:nvPr/>
        </p:nvPicPr>
        <p:blipFill>
          <a:blip r:embed="rId5"/>
          <a:srcRect/>
          <a:stretch>
            <a:fillRect/>
          </a:stretch>
        </p:blipFill>
        <p:spPr bwMode="auto">
          <a:xfrm>
            <a:off x="4343400" y="4038600"/>
            <a:ext cx="4238625"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Placeholder 3"/>
          <p:cNvSpPr>
            <a:spLocks noGrp="1"/>
          </p:cNvSpPr>
          <p:nvPr>
            <p:ph type="body" sz="quarter" idx="4294967295"/>
          </p:nvPr>
        </p:nvSpPr>
        <p:spPr>
          <a:xfrm>
            <a:off x="241540" y="144463"/>
            <a:ext cx="8448435" cy="519112"/>
          </a:xfrm>
        </p:spPr>
        <p:txBody>
          <a:bodyPr wrap="square">
            <a:spAutoFit/>
          </a:bodyPr>
          <a:lstStyle/>
          <a:p>
            <a:pPr eaLnBrk="1" hangingPunct="1">
              <a:spcBef>
                <a:spcPct val="0"/>
              </a:spcBef>
              <a:buFont typeface="Arial" charset="0"/>
              <a:buNone/>
            </a:pPr>
            <a:r>
              <a:rPr lang="en-IN" sz="2800" b="1" dirty="0" smtClean="0">
                <a:cs typeface="Arial" charset="0"/>
              </a:rPr>
              <a:t>Collection Interfaces</a:t>
            </a:r>
          </a:p>
        </p:txBody>
      </p:sp>
      <p:pic>
        <p:nvPicPr>
          <p:cNvPr id="14339" name="Picture 6"/>
          <p:cNvPicPr>
            <a:picLocks noChangeAspect="1" noChangeArrowheads="1"/>
          </p:cNvPicPr>
          <p:nvPr/>
        </p:nvPicPr>
        <p:blipFill>
          <a:blip r:embed="rId3"/>
          <a:srcRect/>
          <a:stretch>
            <a:fillRect/>
          </a:stretch>
        </p:blipFill>
        <p:spPr bwMode="auto">
          <a:xfrm>
            <a:off x="977900" y="1293962"/>
            <a:ext cx="7189788" cy="3963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Modularization_23Feb2012">
  <a:themeElements>
    <a:clrScheme name="10_Modularization_23Feb2012 1">
      <a:dk1>
        <a:srgbClr val="000000"/>
      </a:dk1>
      <a:lt1>
        <a:srgbClr val="FFFFFF"/>
      </a:lt1>
      <a:dk2>
        <a:srgbClr val="3C3D48"/>
      </a:dk2>
      <a:lt2>
        <a:srgbClr val="CFD0D7"/>
      </a:lt2>
      <a:accent1>
        <a:srgbClr val="03A2DF"/>
      </a:accent1>
      <a:accent2>
        <a:srgbClr val="81C240"/>
      </a:accent2>
      <a:accent3>
        <a:srgbClr val="FFFFFF"/>
      </a:accent3>
      <a:accent4>
        <a:srgbClr val="000000"/>
      </a:accent4>
      <a:accent5>
        <a:srgbClr val="AACEEC"/>
      </a:accent5>
      <a:accent6>
        <a:srgbClr val="74B039"/>
      </a:accent6>
      <a:hlink>
        <a:srgbClr val="81C240"/>
      </a:hlink>
      <a:folHlink>
        <a:srgbClr val="68CFF4"/>
      </a:folHlink>
    </a:clrScheme>
    <a:fontScheme name="10_Modularization_23Feb201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Modularization_23Feb2012 1">
        <a:dk1>
          <a:srgbClr val="000000"/>
        </a:dk1>
        <a:lt1>
          <a:srgbClr val="FFFFFF"/>
        </a:lt1>
        <a:dk2>
          <a:srgbClr val="3C3D48"/>
        </a:dk2>
        <a:lt2>
          <a:srgbClr val="CFD0D7"/>
        </a:lt2>
        <a:accent1>
          <a:srgbClr val="03A2DF"/>
        </a:accent1>
        <a:accent2>
          <a:srgbClr val="81C240"/>
        </a:accent2>
        <a:accent3>
          <a:srgbClr val="FFFFFF"/>
        </a:accent3>
        <a:accent4>
          <a:srgbClr val="000000"/>
        </a:accent4>
        <a:accent5>
          <a:srgbClr val="AACEEC"/>
        </a:accent5>
        <a:accent6>
          <a:srgbClr val="74B039"/>
        </a:accent6>
        <a:hlink>
          <a:srgbClr val="81C240"/>
        </a:hlink>
        <a:folHlink>
          <a:srgbClr val="68CFF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E6B8A0C-AABE-4EBF-A32C-1F03FCBA6E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7B47B7D-7EB3-428C-AAB7-6B06D662EEB6}">
  <ds:schemaRefs>
    <ds:schemaRef ds:uri="http://schemas.microsoft.com/sharepoint/v3/contenttype/forms"/>
  </ds:schemaRefs>
</ds:datastoreItem>
</file>

<file path=customXml/itemProps3.xml><?xml version="1.0" encoding="utf-8"?>
<ds:datastoreItem xmlns:ds="http://schemas.openxmlformats.org/officeDocument/2006/customXml" ds:itemID="{91A2ABBA-F77E-4B45-BB6B-B619736421F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15041</TotalTime>
  <Words>6435</Words>
  <Application>Microsoft Office PowerPoint</Application>
  <PresentationFormat>On-screen Show (4:3)</PresentationFormat>
  <Paragraphs>801</Paragraphs>
  <Slides>57</Slides>
  <Notes>57</Notes>
  <HiddenSlides>3</HiddenSlides>
  <MMClips>0</MMClips>
  <ScaleCrop>false</ScaleCrop>
  <HeadingPairs>
    <vt:vector size="4" baseType="variant">
      <vt:variant>
        <vt:lpstr>Theme</vt:lpstr>
      </vt:variant>
      <vt:variant>
        <vt:i4>4</vt:i4>
      </vt:variant>
      <vt:variant>
        <vt:lpstr>Slide Titles</vt:lpstr>
      </vt:variant>
      <vt:variant>
        <vt:i4>57</vt:i4>
      </vt:variant>
    </vt:vector>
  </HeadingPairs>
  <TitlesOfParts>
    <vt:vector size="61" baseType="lpstr">
      <vt:lpstr>Office Theme</vt:lpstr>
      <vt:lpstr>Custom Design</vt:lpstr>
      <vt:lpstr>10_Modularization_23Feb2012</vt:lpstr>
      <vt:lpstr>2_Office Theme</vt:lpstr>
      <vt:lpstr>Java Programming</vt:lpstr>
      <vt:lpstr>Agenda</vt:lpstr>
      <vt:lpstr>Objectives</vt:lpstr>
      <vt:lpstr>Slide 4</vt:lpstr>
      <vt:lpstr>Slide 5</vt:lpstr>
      <vt:lpstr>Slide 6</vt:lpstr>
      <vt:lpstr>Slide 7</vt:lpstr>
      <vt:lpstr>Slide 8</vt:lpstr>
      <vt:lpstr>Slide 9</vt:lpstr>
      <vt:lpstr>Illustration of List, Set and Map</vt:lpstr>
      <vt:lpstr>Collection Implementations</vt:lpstr>
      <vt:lpstr>Slide 12</vt:lpstr>
      <vt:lpstr>Slide 13</vt:lpstr>
      <vt:lpstr>Quiz</vt:lpstr>
      <vt:lpstr>Slide 15</vt:lpstr>
      <vt:lpstr>What are and Why Generics?</vt:lpstr>
      <vt:lpstr>What problems does Generics solve?</vt:lpstr>
      <vt:lpstr>Using Generic class</vt:lpstr>
      <vt:lpstr>Using Generic class (Contd.).</vt:lpstr>
      <vt:lpstr>Generics and Sub typing</vt:lpstr>
      <vt:lpstr>Generics and Sub typing (Contd.).</vt:lpstr>
      <vt:lpstr>Generics and Sub typing (Contd.).</vt:lpstr>
      <vt:lpstr>Generics and Sub typing (Contd.).</vt:lpstr>
      <vt:lpstr>Why Wildcards?</vt:lpstr>
      <vt:lpstr>Slide 25</vt:lpstr>
      <vt:lpstr>Defining Generic class</vt:lpstr>
      <vt:lpstr>Defining Generic Classes (Contd.).</vt:lpstr>
      <vt:lpstr>Usage of the Generic Classes</vt:lpstr>
      <vt:lpstr>Extending the Generic Classes</vt:lpstr>
      <vt:lpstr>Usage of the Extended Generic Class</vt:lpstr>
      <vt:lpstr>Raw Type</vt:lpstr>
      <vt:lpstr>  Type Erasure</vt:lpstr>
      <vt:lpstr>Type Erasure Example code: True / False</vt:lpstr>
      <vt:lpstr> Interoperability with pre J2SE 5 code</vt:lpstr>
      <vt:lpstr>Recommendations</vt:lpstr>
      <vt:lpstr> AutoBoxing with Collections</vt:lpstr>
      <vt:lpstr>Quiz</vt:lpstr>
      <vt:lpstr>Slide 38</vt:lpstr>
      <vt:lpstr>The ArrayList Class</vt:lpstr>
      <vt:lpstr>Iterator</vt:lpstr>
      <vt:lpstr>ListIterator</vt:lpstr>
      <vt:lpstr>Advantage of Iterator over for-each method</vt:lpstr>
      <vt:lpstr>Enhanced for loop</vt:lpstr>
      <vt:lpstr>Linked List</vt:lpstr>
      <vt:lpstr>The HashSet Class</vt:lpstr>
      <vt:lpstr>TreeSet</vt:lpstr>
      <vt:lpstr>The HashMap class</vt:lpstr>
      <vt:lpstr>Slide 48</vt:lpstr>
      <vt:lpstr>The Hashtable Class</vt:lpstr>
      <vt:lpstr>Properties</vt:lpstr>
      <vt:lpstr>TreeMap</vt:lpstr>
      <vt:lpstr>The Vector Class</vt:lpstr>
      <vt:lpstr>Quiz</vt:lpstr>
      <vt:lpstr>Quiz (Contd.).</vt:lpstr>
      <vt:lpstr>Summary</vt:lpstr>
      <vt:lpstr>References</vt:lpstr>
      <vt:lpstr>Thank You</vt:lpstr>
    </vt:vector>
  </TitlesOfParts>
  <Company>WIPRO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WIPRO LIMITED</dc:creator>
  <cp:lastModifiedBy>Chechappa</cp:lastModifiedBy>
  <cp:revision>927</cp:revision>
  <cp:lastPrinted>2011-09-27T16:59:14Z</cp:lastPrinted>
  <dcterms:created xsi:type="dcterms:W3CDTF">2011-08-27T03:15:17Z</dcterms:created>
  <dcterms:modified xsi:type="dcterms:W3CDTF">2017-07-22T06:33:21Z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0x010100BDAFC9CB99B7EC47A93DE0664EC40C26</vt:lpwstr>
  </property>
</Properties>
</file>