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9937-3F40-4F0E-B7AA-F0E3DC98A394}" type="datetimeFigureOut">
              <a:rPr lang="en-IN" smtClean="0"/>
              <a:pPr/>
              <a:t>08-12-2016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FEB3-2628-416A-87C6-58A873B8A43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964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u="sng" dirty="0" smtClean="0"/>
              <a:t>Exception Handling</a:t>
            </a:r>
          </a:p>
          <a:p>
            <a:r>
              <a:rPr lang="en-IN" sz="4000" b="1" dirty="0" smtClean="0"/>
              <a:t>Exception is an object that describes an exceptional (that is, error) condition that has occurred in a piece of code.</a:t>
            </a:r>
          </a:p>
          <a:p>
            <a:endParaRPr lang="en-IN" sz="4000" b="1" dirty="0" smtClean="0"/>
          </a:p>
          <a:p>
            <a:r>
              <a:rPr lang="en-IN" sz="4000" b="1" dirty="0" smtClean="0"/>
              <a:t>All exception types are subclasses of the built-in class </a:t>
            </a:r>
            <a:r>
              <a:rPr lang="en-IN" sz="4000" b="1" dirty="0" err="1" smtClean="0"/>
              <a:t>Throwable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81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Nested try Statements</a:t>
            </a:r>
          </a:p>
          <a:p>
            <a:r>
              <a:rPr lang="en-IN" sz="2000" b="1" dirty="0" smtClean="0"/>
              <a:t>class </a:t>
            </a:r>
            <a:r>
              <a:rPr lang="en-IN" sz="2000" b="1" dirty="0" err="1" smtClean="0"/>
              <a:t>NestTry</a:t>
            </a:r>
            <a:r>
              <a:rPr lang="en-IN" sz="2000" b="1" dirty="0" smtClean="0"/>
              <a:t> {</a:t>
            </a:r>
          </a:p>
          <a:p>
            <a:r>
              <a:rPr lang="en-IN" sz="2000" b="1" dirty="0" smtClean="0"/>
              <a:t>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 {</a:t>
            </a:r>
          </a:p>
          <a:p>
            <a:r>
              <a:rPr lang="en-IN" sz="2000" b="1" dirty="0" smtClean="0"/>
              <a:t>try {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a = </a:t>
            </a:r>
            <a:r>
              <a:rPr lang="en-IN" sz="2000" b="1" dirty="0" err="1" smtClean="0"/>
              <a:t>args.length</a:t>
            </a:r>
            <a:r>
              <a:rPr lang="en-IN" sz="2000" b="1" dirty="0" smtClean="0"/>
              <a:t>;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b = 42 / a;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("a = " + a);</a:t>
            </a:r>
          </a:p>
          <a:p>
            <a:r>
              <a:rPr lang="en-IN" sz="2000" b="1" dirty="0" smtClean="0"/>
              <a:t>try { // nested try block</a:t>
            </a:r>
          </a:p>
          <a:p>
            <a:r>
              <a:rPr lang="en-IN" sz="2000" b="1" dirty="0" smtClean="0"/>
              <a:t>if(a==1) a = a/(a-a); // division by zero</a:t>
            </a:r>
          </a:p>
          <a:p>
            <a:r>
              <a:rPr lang="en-IN" sz="2000" b="1" dirty="0" smtClean="0"/>
              <a:t>if(a==2) {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c[] = { 1 };</a:t>
            </a:r>
          </a:p>
          <a:p>
            <a:r>
              <a:rPr lang="en-IN" sz="2000" b="1" dirty="0" smtClean="0"/>
              <a:t>c[42] = 99; // generate an out-of-bounds exception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 catch(</a:t>
            </a:r>
            <a:r>
              <a:rPr lang="en-IN" sz="2000" b="1" dirty="0" err="1" smtClean="0"/>
              <a:t>ArrayIndexOutOfBoundsException</a:t>
            </a:r>
            <a:r>
              <a:rPr lang="en-IN" sz="2000" b="1" dirty="0" smtClean="0"/>
              <a:t> e)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("Array index out-of-bounds: " + e);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 catch(</a:t>
            </a:r>
            <a:r>
              <a:rPr lang="en-IN" sz="2000" b="1" dirty="0" err="1" smtClean="0"/>
              <a:t>ArithmeticException</a:t>
            </a:r>
            <a:r>
              <a:rPr lang="en-IN" sz="2000" b="1" dirty="0" smtClean="0"/>
              <a:t> e)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("Divide by 0: " + e);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Try statements can be implicitly nested via calls to methods. 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MethNestTry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static void </a:t>
            </a:r>
            <a:r>
              <a:rPr lang="en-IN" b="1" dirty="0" err="1" smtClean="0"/>
              <a:t>nesttry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a) {</a:t>
            </a:r>
          </a:p>
          <a:p>
            <a:r>
              <a:rPr lang="en-IN" b="1" dirty="0" smtClean="0"/>
              <a:t>try { // nested try block</a:t>
            </a:r>
          </a:p>
          <a:p>
            <a:r>
              <a:rPr lang="en-IN" b="1" dirty="0" smtClean="0"/>
              <a:t>if(a==1) a = a/(a-a); // division by zero</a:t>
            </a:r>
          </a:p>
          <a:p>
            <a:r>
              <a:rPr lang="en-IN" b="1" dirty="0" smtClean="0"/>
              <a:t>if(a==2) 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c[] = { 1 };</a:t>
            </a:r>
          </a:p>
          <a:p>
            <a:r>
              <a:rPr lang="en-IN" b="1" dirty="0" smtClean="0"/>
              <a:t>c[42] = 99; // generate an out-of-bounds exception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 catch(</a:t>
            </a:r>
            <a:r>
              <a:rPr lang="en-IN" b="1" dirty="0" err="1" smtClean="0"/>
              <a:t>ArrayIndexOutOfBoundsException</a:t>
            </a:r>
            <a:r>
              <a:rPr lang="en-IN" b="1" dirty="0" smtClean="0"/>
              <a:t> e) {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("Array index out-of-bounds: " + e);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public static void main(String </a:t>
            </a:r>
            <a:r>
              <a:rPr lang="en-IN" b="1" dirty="0" err="1" smtClean="0"/>
              <a:t>args</a:t>
            </a:r>
            <a:r>
              <a:rPr lang="en-IN" b="1" dirty="0" smtClean="0"/>
              <a:t>[]) {</a:t>
            </a:r>
          </a:p>
          <a:p>
            <a:r>
              <a:rPr lang="en-IN" b="1" dirty="0" smtClean="0"/>
              <a:t>try {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a = </a:t>
            </a:r>
            <a:r>
              <a:rPr lang="en-IN" b="1" dirty="0" err="1" smtClean="0"/>
              <a:t>args.length</a:t>
            </a:r>
            <a:r>
              <a:rPr lang="en-IN" b="1" dirty="0" smtClean="0"/>
              <a:t>;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b = 42 / a;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("a = " + a);</a:t>
            </a:r>
          </a:p>
          <a:p>
            <a:r>
              <a:rPr lang="en-IN" b="1" dirty="0" err="1" smtClean="0"/>
              <a:t>nesttry</a:t>
            </a:r>
            <a:r>
              <a:rPr lang="en-IN" b="1" dirty="0" smtClean="0"/>
              <a:t>(a);</a:t>
            </a:r>
          </a:p>
          <a:p>
            <a:r>
              <a:rPr lang="en-IN" b="1" dirty="0" smtClean="0"/>
              <a:t>} catch(</a:t>
            </a:r>
            <a:r>
              <a:rPr lang="en-IN" b="1" dirty="0" err="1" smtClean="0"/>
              <a:t>ArithmeticException</a:t>
            </a:r>
            <a:r>
              <a:rPr lang="en-IN" b="1" dirty="0" smtClean="0"/>
              <a:t> e) {</a:t>
            </a:r>
          </a:p>
          <a:p>
            <a:r>
              <a:rPr lang="en-IN" b="1" dirty="0" err="1" smtClean="0"/>
              <a:t>System.out.println</a:t>
            </a:r>
            <a:r>
              <a:rPr lang="en-IN" b="1" dirty="0" smtClean="0"/>
              <a:t>("Divide by 0: " + e);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79563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Throw</a:t>
            </a:r>
          </a:p>
          <a:p>
            <a:r>
              <a:rPr lang="en-IN" sz="2400" b="1" dirty="0" smtClean="0"/>
              <a:t>class </a:t>
            </a:r>
            <a:r>
              <a:rPr lang="en-IN" sz="2400" b="1" dirty="0" err="1" smtClean="0"/>
              <a:t>ThrowDemo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static void </a:t>
            </a:r>
            <a:r>
              <a:rPr lang="en-IN" sz="2400" b="1" dirty="0" err="1" smtClean="0"/>
              <a:t>demoproc</a:t>
            </a:r>
            <a:r>
              <a:rPr lang="en-IN" sz="2400" b="1" dirty="0" smtClean="0"/>
              <a:t>() {</a:t>
            </a:r>
          </a:p>
          <a:p>
            <a:r>
              <a:rPr lang="en-IN" sz="2400" b="1" dirty="0" smtClean="0"/>
              <a:t>try {</a:t>
            </a:r>
          </a:p>
          <a:p>
            <a:r>
              <a:rPr lang="en-IN" sz="2400" b="1" dirty="0" smtClean="0"/>
              <a:t>throw new </a:t>
            </a:r>
            <a:r>
              <a:rPr lang="en-IN" sz="2400" b="1" dirty="0" err="1" smtClean="0"/>
              <a:t>NullPointerException</a:t>
            </a:r>
            <a:r>
              <a:rPr lang="en-IN" sz="2400" b="1" dirty="0" smtClean="0"/>
              <a:t>("demo");</a:t>
            </a:r>
          </a:p>
          <a:p>
            <a:r>
              <a:rPr lang="en-IN" sz="2400" b="1" dirty="0" smtClean="0"/>
              <a:t>} catch(</a:t>
            </a:r>
            <a:r>
              <a:rPr lang="en-IN" sz="2400" b="1" dirty="0" err="1" smtClean="0"/>
              <a:t>NullPointerException</a:t>
            </a:r>
            <a:r>
              <a:rPr lang="en-IN" sz="2400" b="1" dirty="0" smtClean="0"/>
              <a:t> e) {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("Caught inside </a:t>
            </a:r>
            <a:r>
              <a:rPr lang="en-IN" sz="2400" b="1" dirty="0" err="1" smtClean="0"/>
              <a:t>demoproc</a:t>
            </a:r>
            <a:r>
              <a:rPr lang="en-IN" sz="2400" b="1" dirty="0" smtClean="0"/>
              <a:t>.");</a:t>
            </a:r>
          </a:p>
          <a:p>
            <a:r>
              <a:rPr lang="en-IN" sz="2400" b="1" dirty="0" smtClean="0"/>
              <a:t>throw e; // </a:t>
            </a:r>
            <a:r>
              <a:rPr lang="en-IN" sz="2400" b="1" dirty="0" err="1" smtClean="0"/>
              <a:t>rethrow</a:t>
            </a:r>
            <a:r>
              <a:rPr lang="en-IN" sz="2400" b="1" dirty="0" smtClean="0"/>
              <a:t> the exception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smtClean="0"/>
              <a:t>try {</a:t>
            </a:r>
          </a:p>
          <a:p>
            <a:r>
              <a:rPr lang="en-IN" sz="2400" b="1" dirty="0" err="1" smtClean="0"/>
              <a:t>demoproc</a:t>
            </a:r>
            <a:r>
              <a:rPr lang="en-IN" sz="2400" b="1" dirty="0" smtClean="0"/>
              <a:t>();</a:t>
            </a:r>
          </a:p>
          <a:p>
            <a:r>
              <a:rPr lang="en-IN" sz="2400" b="1" dirty="0" smtClean="0"/>
              <a:t>} catch(</a:t>
            </a:r>
            <a:r>
              <a:rPr lang="en-IN" sz="2400" b="1" dirty="0" err="1" smtClean="0"/>
              <a:t>NullPointerException</a:t>
            </a:r>
            <a:r>
              <a:rPr lang="en-IN" sz="2400" b="1" dirty="0" smtClean="0"/>
              <a:t> e) {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</a:t>
            </a:r>
            <a:r>
              <a:rPr lang="en-IN" sz="2400" b="1" dirty="0" err="1" smtClean="0"/>
              <a:t>Recaught</a:t>
            </a:r>
            <a:r>
              <a:rPr lang="en-IN" sz="2400" b="1" dirty="0" smtClean="0"/>
              <a:t>: " + e);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 smtClean="0"/>
              <a:t>This program contains an error and will not compile.</a:t>
            </a:r>
          </a:p>
          <a:p>
            <a:r>
              <a:rPr lang="en-IN" sz="3200" dirty="0" smtClean="0"/>
              <a:t>class </a:t>
            </a:r>
            <a:r>
              <a:rPr lang="en-IN" sz="3200" dirty="0" err="1" smtClean="0"/>
              <a:t>ThrowsDemo</a:t>
            </a:r>
            <a:r>
              <a:rPr lang="en-IN" sz="3200" dirty="0" smtClean="0"/>
              <a:t> {</a:t>
            </a:r>
          </a:p>
          <a:p>
            <a:r>
              <a:rPr lang="en-IN" sz="3200" dirty="0" smtClean="0"/>
              <a:t>static void </a:t>
            </a:r>
            <a:r>
              <a:rPr lang="en-IN" sz="3200" dirty="0" err="1" smtClean="0"/>
              <a:t>throwOne</a:t>
            </a:r>
            <a:r>
              <a:rPr lang="en-IN" sz="3200" dirty="0" smtClean="0"/>
              <a:t>() {</a:t>
            </a:r>
          </a:p>
          <a:p>
            <a:r>
              <a:rPr lang="en-IN" sz="3200" dirty="0" err="1" smtClean="0"/>
              <a:t>System.out.println</a:t>
            </a:r>
            <a:r>
              <a:rPr lang="en-IN" sz="3200" dirty="0" smtClean="0"/>
              <a:t>("Inside </a:t>
            </a:r>
            <a:r>
              <a:rPr lang="en-IN" sz="3200" dirty="0" err="1" smtClean="0"/>
              <a:t>throwOne</a:t>
            </a:r>
            <a:r>
              <a:rPr lang="en-IN" sz="3200" dirty="0" smtClean="0"/>
              <a:t>.");</a:t>
            </a:r>
          </a:p>
          <a:p>
            <a:r>
              <a:rPr lang="en-IN" sz="3200" dirty="0" smtClean="0"/>
              <a:t>throw new </a:t>
            </a:r>
            <a:r>
              <a:rPr lang="en-IN" sz="3200" dirty="0" err="1" smtClean="0"/>
              <a:t>IllegalAccessException</a:t>
            </a:r>
            <a:r>
              <a:rPr lang="en-IN" sz="3200" dirty="0" smtClean="0"/>
              <a:t>("demo");</a:t>
            </a:r>
          </a:p>
          <a:p>
            <a:r>
              <a:rPr lang="en-IN" sz="3200" dirty="0" smtClean="0"/>
              <a:t>}</a:t>
            </a:r>
          </a:p>
          <a:p>
            <a:r>
              <a:rPr lang="en-IN" sz="3200" dirty="0" smtClean="0"/>
              <a:t>public static void main(String </a:t>
            </a:r>
            <a:r>
              <a:rPr lang="en-IN" sz="3200" dirty="0" err="1" smtClean="0"/>
              <a:t>args</a:t>
            </a:r>
            <a:r>
              <a:rPr lang="en-IN" sz="3200" dirty="0" smtClean="0"/>
              <a:t>[]) {</a:t>
            </a:r>
          </a:p>
          <a:p>
            <a:r>
              <a:rPr lang="en-IN" sz="3200" dirty="0" err="1" smtClean="0"/>
              <a:t>throwOne</a:t>
            </a:r>
            <a:r>
              <a:rPr lang="en-IN" sz="3200" dirty="0" smtClean="0"/>
              <a:t>();</a:t>
            </a:r>
          </a:p>
          <a:p>
            <a:r>
              <a:rPr lang="en-IN" sz="3200" dirty="0" smtClean="0"/>
              <a:t>}</a:t>
            </a:r>
          </a:p>
          <a:p>
            <a:r>
              <a:rPr lang="en-IN" sz="3200" dirty="0" smtClean="0"/>
              <a:t>}</a:t>
            </a:r>
            <a:endParaRPr lang="en-IN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// This is now correct.</a:t>
            </a:r>
          </a:p>
          <a:p>
            <a:r>
              <a:rPr lang="en-IN" sz="2800" b="1" dirty="0" smtClean="0"/>
              <a:t>class </a:t>
            </a:r>
            <a:r>
              <a:rPr lang="en-IN" sz="2800" b="1" dirty="0" err="1" smtClean="0"/>
              <a:t>ThrowsDemo</a:t>
            </a:r>
            <a:r>
              <a:rPr lang="en-IN" sz="2800" b="1" dirty="0" smtClean="0"/>
              <a:t> {</a:t>
            </a:r>
          </a:p>
          <a:p>
            <a:r>
              <a:rPr lang="en-IN" sz="2800" b="1" dirty="0" smtClean="0"/>
              <a:t>static void </a:t>
            </a:r>
            <a:r>
              <a:rPr lang="en-IN" sz="2800" b="1" dirty="0" err="1" smtClean="0"/>
              <a:t>throwOne</a:t>
            </a:r>
            <a:r>
              <a:rPr lang="en-IN" sz="2800" b="1" dirty="0" smtClean="0"/>
              <a:t>() throws </a:t>
            </a:r>
            <a:r>
              <a:rPr lang="en-IN" sz="2800" b="1" dirty="0" err="1" smtClean="0"/>
              <a:t>IllegalAccessException</a:t>
            </a:r>
            <a:r>
              <a:rPr lang="en-IN" sz="2800" b="1" dirty="0" smtClean="0"/>
              <a:t> {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("Inside </a:t>
            </a:r>
            <a:r>
              <a:rPr lang="en-IN" sz="2800" b="1" dirty="0" err="1" smtClean="0"/>
              <a:t>throwOne</a:t>
            </a:r>
            <a:r>
              <a:rPr lang="en-IN" sz="2800" b="1" dirty="0" smtClean="0"/>
              <a:t>.");</a:t>
            </a:r>
          </a:p>
          <a:p>
            <a:r>
              <a:rPr lang="en-IN" sz="2800" b="1" dirty="0" smtClean="0"/>
              <a:t>throw new </a:t>
            </a:r>
            <a:r>
              <a:rPr lang="en-IN" sz="2800" b="1" dirty="0" err="1" smtClean="0"/>
              <a:t>IllegalAccessException</a:t>
            </a:r>
            <a:r>
              <a:rPr lang="en-IN" sz="2800" b="1" dirty="0" smtClean="0"/>
              <a:t>("demo");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public static void main(String </a:t>
            </a:r>
            <a:r>
              <a:rPr lang="en-IN" sz="2800" b="1" dirty="0" err="1" smtClean="0"/>
              <a:t>args</a:t>
            </a:r>
            <a:r>
              <a:rPr lang="en-IN" sz="2800" b="1" dirty="0" smtClean="0"/>
              <a:t>[]) {</a:t>
            </a:r>
          </a:p>
          <a:p>
            <a:r>
              <a:rPr lang="en-IN" sz="2800" b="1" dirty="0" smtClean="0"/>
              <a:t>try {</a:t>
            </a:r>
          </a:p>
          <a:p>
            <a:r>
              <a:rPr lang="en-IN" sz="2800" b="1" dirty="0" err="1" smtClean="0"/>
              <a:t>throwOne</a:t>
            </a:r>
            <a:r>
              <a:rPr lang="en-IN" sz="2800" b="1" dirty="0" smtClean="0"/>
              <a:t>();</a:t>
            </a:r>
          </a:p>
          <a:p>
            <a:r>
              <a:rPr lang="en-IN" sz="2800" b="1" dirty="0" smtClean="0"/>
              <a:t>} catch (</a:t>
            </a:r>
            <a:r>
              <a:rPr lang="en-IN" sz="2800" b="1" dirty="0" err="1" smtClean="0"/>
              <a:t>IllegalAccessException</a:t>
            </a:r>
            <a:r>
              <a:rPr lang="en-IN" sz="2800" b="1" dirty="0" smtClean="0"/>
              <a:t> e) {</a:t>
            </a:r>
          </a:p>
          <a:p>
            <a:r>
              <a:rPr lang="en-IN" sz="2800" b="1" dirty="0" err="1" smtClean="0"/>
              <a:t>System.out.println</a:t>
            </a:r>
            <a:r>
              <a:rPr lang="en-IN" sz="2800" b="1" dirty="0" smtClean="0"/>
              <a:t>("Caught " + e);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}</a:t>
            </a:r>
            <a:endParaRPr lang="en-IN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5436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u="sng" dirty="0" smtClean="0"/>
              <a:t>Finally</a:t>
            </a:r>
          </a:p>
          <a:p>
            <a:r>
              <a:rPr lang="en-IN" sz="1200" b="1" dirty="0" smtClean="0"/>
              <a:t>class </a:t>
            </a:r>
            <a:r>
              <a:rPr lang="en-IN" sz="1200" b="1" dirty="0" err="1" smtClean="0"/>
              <a:t>FinallyDemo</a:t>
            </a:r>
            <a:r>
              <a:rPr lang="en-IN" sz="1200" b="1" dirty="0" smtClean="0"/>
              <a:t> {</a:t>
            </a:r>
          </a:p>
          <a:p>
            <a:r>
              <a:rPr lang="en-IN" sz="1200" b="1" dirty="0" smtClean="0"/>
              <a:t>// Through an exception out of the method.</a:t>
            </a:r>
          </a:p>
          <a:p>
            <a:r>
              <a:rPr lang="en-IN" sz="1200" b="1" dirty="0" smtClean="0"/>
              <a:t>static void </a:t>
            </a:r>
            <a:r>
              <a:rPr lang="en-IN" sz="1200" b="1" dirty="0" err="1" smtClean="0"/>
              <a:t>procA</a:t>
            </a:r>
            <a:r>
              <a:rPr lang="en-IN" sz="1200" b="1" dirty="0" smtClean="0"/>
              <a:t>() {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("inside </a:t>
            </a:r>
            <a:r>
              <a:rPr lang="en-IN" sz="1200" b="1" dirty="0" err="1" smtClean="0"/>
              <a:t>procA</a:t>
            </a:r>
            <a:r>
              <a:rPr lang="en-IN" sz="1200" b="1" dirty="0" smtClean="0"/>
              <a:t>");</a:t>
            </a:r>
          </a:p>
          <a:p>
            <a:r>
              <a:rPr lang="en-IN" sz="1200" b="1" dirty="0" smtClean="0"/>
              <a:t>throw new </a:t>
            </a:r>
            <a:r>
              <a:rPr lang="en-IN" sz="1200" b="1" dirty="0" err="1" smtClean="0"/>
              <a:t>RuntimeException</a:t>
            </a:r>
            <a:r>
              <a:rPr lang="en-IN" sz="1200" b="1" dirty="0" smtClean="0"/>
              <a:t>("demo");</a:t>
            </a:r>
          </a:p>
          <a:p>
            <a:r>
              <a:rPr lang="en-IN" sz="1200" b="1" dirty="0" smtClean="0"/>
              <a:t>} finally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</a:t>
            </a:r>
            <a:r>
              <a:rPr lang="en-IN" sz="1200" b="1" dirty="0" err="1" smtClean="0"/>
              <a:t>procA's</a:t>
            </a:r>
            <a:r>
              <a:rPr lang="en-IN" sz="1200" b="1" dirty="0" smtClean="0"/>
              <a:t> finally"); 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// Return from within a try block.</a:t>
            </a:r>
          </a:p>
          <a:p>
            <a:r>
              <a:rPr lang="en-IN" sz="1200" b="1" dirty="0" smtClean="0"/>
              <a:t>static void </a:t>
            </a:r>
            <a:r>
              <a:rPr lang="en-IN" sz="1200" b="1" dirty="0" err="1" smtClean="0"/>
              <a:t>procB</a:t>
            </a:r>
            <a:r>
              <a:rPr lang="en-IN" sz="1200" b="1" dirty="0" smtClean="0"/>
              <a:t>() {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("inside </a:t>
            </a:r>
            <a:r>
              <a:rPr lang="en-IN" sz="1200" b="1" dirty="0" err="1" smtClean="0"/>
              <a:t>procB</a:t>
            </a:r>
            <a:r>
              <a:rPr lang="en-IN" sz="1200" b="1" dirty="0" smtClean="0"/>
              <a:t>");</a:t>
            </a:r>
          </a:p>
          <a:p>
            <a:r>
              <a:rPr lang="en-IN" sz="1200" b="1" dirty="0" smtClean="0"/>
              <a:t>return;</a:t>
            </a:r>
          </a:p>
          <a:p>
            <a:r>
              <a:rPr lang="en-IN" sz="1200" b="1" dirty="0" smtClean="0"/>
              <a:t>} finally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</a:t>
            </a:r>
            <a:r>
              <a:rPr lang="en-IN" sz="1200" b="1" dirty="0" err="1" smtClean="0"/>
              <a:t>procB's</a:t>
            </a:r>
            <a:r>
              <a:rPr lang="en-IN" sz="1200" b="1" dirty="0" smtClean="0"/>
              <a:t> finally");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// Execute a try block normally.</a:t>
            </a:r>
          </a:p>
          <a:p>
            <a:r>
              <a:rPr lang="en-IN" sz="1200" b="1" dirty="0" smtClean="0"/>
              <a:t>static void </a:t>
            </a:r>
            <a:r>
              <a:rPr lang="en-IN" sz="1200" b="1" dirty="0" err="1" smtClean="0"/>
              <a:t>procC</a:t>
            </a:r>
            <a:r>
              <a:rPr lang="en-IN" sz="1200" b="1" dirty="0" smtClean="0"/>
              <a:t>() {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("inside </a:t>
            </a:r>
            <a:r>
              <a:rPr lang="en-IN" sz="1200" b="1" dirty="0" err="1" smtClean="0"/>
              <a:t>procC</a:t>
            </a:r>
            <a:r>
              <a:rPr lang="en-IN" sz="1200" b="1" dirty="0" smtClean="0"/>
              <a:t>");</a:t>
            </a:r>
          </a:p>
          <a:p>
            <a:r>
              <a:rPr lang="en-IN" sz="1200" b="1" dirty="0" smtClean="0"/>
              <a:t>} finally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</a:t>
            </a:r>
            <a:r>
              <a:rPr lang="en-IN" sz="1200" b="1" dirty="0" err="1" smtClean="0"/>
              <a:t>procC's</a:t>
            </a:r>
            <a:r>
              <a:rPr lang="en-IN" sz="1200" b="1" dirty="0" smtClean="0"/>
              <a:t> finally");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smtClean="0"/>
              <a:t>public static void main(String </a:t>
            </a:r>
            <a:r>
              <a:rPr lang="en-IN" sz="1200" b="1" dirty="0" err="1" smtClean="0"/>
              <a:t>args</a:t>
            </a:r>
            <a:r>
              <a:rPr lang="en-IN" sz="1200" b="1" dirty="0" smtClean="0"/>
              <a:t>[]) {</a:t>
            </a:r>
          </a:p>
          <a:p>
            <a:r>
              <a:rPr lang="en-IN" sz="1200" b="1" dirty="0" smtClean="0"/>
              <a:t>try {</a:t>
            </a:r>
          </a:p>
          <a:p>
            <a:r>
              <a:rPr lang="en-IN" sz="1200" b="1" dirty="0" err="1" smtClean="0"/>
              <a:t>procA</a:t>
            </a:r>
            <a:r>
              <a:rPr lang="en-IN" sz="1200" b="1" dirty="0" smtClean="0"/>
              <a:t>();</a:t>
            </a:r>
          </a:p>
          <a:p>
            <a:r>
              <a:rPr lang="en-IN" sz="1200" b="1" dirty="0" smtClean="0"/>
              <a:t>} catch (Exception e) {</a:t>
            </a:r>
          </a:p>
          <a:p>
            <a:r>
              <a:rPr lang="en-IN" sz="1200" b="1" dirty="0" err="1" smtClean="0"/>
              <a:t>System.out.println</a:t>
            </a:r>
            <a:r>
              <a:rPr lang="en-IN" sz="1200" b="1" dirty="0" smtClean="0"/>
              <a:t>("Exception caught");</a:t>
            </a:r>
          </a:p>
          <a:p>
            <a:r>
              <a:rPr lang="en-IN" sz="1200" b="1" dirty="0" smtClean="0"/>
              <a:t>}</a:t>
            </a:r>
          </a:p>
          <a:p>
            <a:r>
              <a:rPr lang="en-IN" sz="1200" b="1" dirty="0" err="1" smtClean="0"/>
              <a:t>procB</a:t>
            </a:r>
            <a:r>
              <a:rPr lang="en-IN" sz="1200" b="1" dirty="0" smtClean="0"/>
              <a:t>();</a:t>
            </a:r>
          </a:p>
          <a:p>
            <a:r>
              <a:rPr lang="en-IN" sz="1200" b="1" dirty="0" err="1" smtClean="0"/>
              <a:t>procC</a:t>
            </a:r>
            <a:r>
              <a:rPr lang="en-IN" sz="1200" b="1" dirty="0" smtClean="0"/>
              <a:t>();</a:t>
            </a:r>
          </a:p>
          <a:p>
            <a:r>
              <a:rPr lang="en-IN" sz="1200" b="1" dirty="0" smtClean="0"/>
              <a:t>}}</a:t>
            </a:r>
            <a:endParaRPr lang="en-IN" sz="12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68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 smtClean="0"/>
              <a:t> This program creates a custom exception type.</a:t>
            </a:r>
          </a:p>
          <a:p>
            <a:r>
              <a:rPr lang="en-IN" sz="1600" b="1" dirty="0" smtClean="0"/>
              <a:t>class </a:t>
            </a:r>
            <a:r>
              <a:rPr lang="en-IN" sz="1600" b="1" dirty="0" err="1" smtClean="0"/>
              <a:t>MyException</a:t>
            </a:r>
            <a:r>
              <a:rPr lang="en-IN" sz="1600" b="1" dirty="0" smtClean="0"/>
              <a:t> extends Exception {</a:t>
            </a:r>
          </a:p>
          <a:p>
            <a:r>
              <a:rPr lang="en-IN" sz="1600" b="1" dirty="0" smtClean="0"/>
              <a:t>private 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detail;</a:t>
            </a:r>
          </a:p>
          <a:p>
            <a:r>
              <a:rPr lang="en-IN" sz="1600" b="1" dirty="0" err="1" smtClean="0"/>
              <a:t>MyException</a:t>
            </a:r>
            <a:r>
              <a:rPr lang="en-IN" sz="1600" b="1" dirty="0" smtClean="0"/>
              <a:t>(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a) {</a:t>
            </a:r>
          </a:p>
          <a:p>
            <a:r>
              <a:rPr lang="en-IN" sz="1600" b="1" dirty="0" smtClean="0"/>
              <a:t>detail = a;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public String </a:t>
            </a:r>
            <a:r>
              <a:rPr lang="en-IN" sz="1600" b="1" dirty="0" err="1" smtClean="0"/>
              <a:t>toString</a:t>
            </a:r>
            <a:r>
              <a:rPr lang="en-IN" sz="1600" b="1" dirty="0" smtClean="0"/>
              <a:t>() {</a:t>
            </a:r>
          </a:p>
          <a:p>
            <a:r>
              <a:rPr lang="en-IN" sz="1600" b="1" dirty="0" smtClean="0"/>
              <a:t>return "</a:t>
            </a:r>
            <a:r>
              <a:rPr lang="en-IN" sz="1600" b="1" dirty="0" err="1" smtClean="0"/>
              <a:t>MyException</a:t>
            </a:r>
            <a:r>
              <a:rPr lang="en-IN" sz="1600" b="1" dirty="0" smtClean="0"/>
              <a:t>[" + detail + "]";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class </a:t>
            </a:r>
            <a:r>
              <a:rPr lang="en-IN" sz="1600" b="1" dirty="0" err="1" smtClean="0"/>
              <a:t>ExceptionDemo</a:t>
            </a:r>
            <a:r>
              <a:rPr lang="en-IN" sz="1600" b="1" dirty="0" smtClean="0"/>
              <a:t> {</a:t>
            </a:r>
          </a:p>
          <a:p>
            <a:r>
              <a:rPr lang="en-IN" sz="1600" b="1" dirty="0" smtClean="0"/>
              <a:t>static void compute(</a:t>
            </a:r>
            <a:r>
              <a:rPr lang="en-IN" sz="1600" b="1" dirty="0" err="1" smtClean="0"/>
              <a:t>int</a:t>
            </a:r>
            <a:r>
              <a:rPr lang="en-IN" sz="1600" b="1" dirty="0" smtClean="0"/>
              <a:t> a) throws </a:t>
            </a:r>
            <a:r>
              <a:rPr lang="en-IN" sz="1600" b="1" dirty="0" err="1" smtClean="0"/>
              <a:t>MyException</a:t>
            </a:r>
            <a:r>
              <a:rPr lang="en-IN" sz="1600" b="1" dirty="0" smtClean="0"/>
              <a:t> {</a:t>
            </a:r>
          </a:p>
          <a:p>
            <a:r>
              <a:rPr lang="en-IN" sz="1600" b="1" dirty="0" err="1" smtClean="0"/>
              <a:t>System.out.println</a:t>
            </a:r>
            <a:r>
              <a:rPr lang="en-IN" sz="1600" b="1" dirty="0" smtClean="0"/>
              <a:t>("Called compute(" + a + ")");</a:t>
            </a:r>
          </a:p>
          <a:p>
            <a:r>
              <a:rPr lang="en-IN" sz="1600" b="1" dirty="0" smtClean="0"/>
              <a:t>if(a &gt; 10)</a:t>
            </a:r>
          </a:p>
          <a:p>
            <a:r>
              <a:rPr lang="en-IN" sz="1600" b="1" dirty="0" smtClean="0"/>
              <a:t>throw new </a:t>
            </a:r>
            <a:r>
              <a:rPr lang="en-IN" sz="1600" b="1" dirty="0" err="1" smtClean="0"/>
              <a:t>MyException</a:t>
            </a:r>
            <a:r>
              <a:rPr lang="en-IN" sz="1600" b="1" dirty="0" smtClean="0"/>
              <a:t>(a);</a:t>
            </a:r>
          </a:p>
          <a:p>
            <a:r>
              <a:rPr lang="en-IN" sz="1600" b="1" dirty="0" err="1" smtClean="0"/>
              <a:t>System.out.println</a:t>
            </a:r>
            <a:r>
              <a:rPr lang="en-IN" sz="1600" b="1" dirty="0" smtClean="0"/>
              <a:t>("Normal exit");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public static void main(String </a:t>
            </a:r>
            <a:r>
              <a:rPr lang="en-IN" sz="1600" b="1" dirty="0" err="1" smtClean="0"/>
              <a:t>args</a:t>
            </a:r>
            <a:r>
              <a:rPr lang="en-IN" sz="1600" b="1" dirty="0" smtClean="0"/>
              <a:t>[]) {</a:t>
            </a:r>
          </a:p>
          <a:p>
            <a:r>
              <a:rPr lang="en-IN" sz="1600" b="1" dirty="0" smtClean="0"/>
              <a:t>try {</a:t>
            </a:r>
          </a:p>
          <a:p>
            <a:r>
              <a:rPr lang="en-IN" sz="1600" b="1" dirty="0" smtClean="0"/>
              <a:t>compute(1);</a:t>
            </a:r>
          </a:p>
          <a:p>
            <a:r>
              <a:rPr lang="en-IN" sz="1600" b="1" dirty="0" smtClean="0"/>
              <a:t>compute(20);</a:t>
            </a:r>
          </a:p>
          <a:p>
            <a:r>
              <a:rPr lang="en-IN" sz="1600" b="1" dirty="0" smtClean="0"/>
              <a:t>} catch (</a:t>
            </a:r>
            <a:r>
              <a:rPr lang="en-IN" sz="1600" b="1" dirty="0" err="1" smtClean="0"/>
              <a:t>MyException</a:t>
            </a:r>
            <a:r>
              <a:rPr lang="en-IN" sz="1600" b="1" dirty="0" smtClean="0"/>
              <a:t> e) {</a:t>
            </a:r>
          </a:p>
          <a:p>
            <a:r>
              <a:rPr lang="en-IN" sz="1600" b="1" dirty="0" err="1" smtClean="0"/>
              <a:t>System.out.println</a:t>
            </a:r>
            <a:r>
              <a:rPr lang="en-IN" sz="1600" b="1" dirty="0" smtClean="0"/>
              <a:t>("Caught " + e);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</a:p>
          <a:p>
            <a:r>
              <a:rPr lang="en-IN" sz="1600" b="1" dirty="0" smtClean="0"/>
              <a:t>}</a:t>
            </a:r>
            <a:endParaRPr lang="en-IN" sz="1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967536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Checked Exceptions: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smtClean="0"/>
              <a:t> A checked exception is any subclass of Exception (or Exception itself), excluding class </a:t>
            </a:r>
            <a:r>
              <a:rPr lang="en-IN" sz="2000" b="1" dirty="0" err="1" smtClean="0"/>
              <a:t>RuntimeException</a:t>
            </a:r>
            <a:r>
              <a:rPr lang="en-IN" sz="2000" b="1" dirty="0" smtClean="0"/>
              <a:t> and its subclasses. </a:t>
            </a:r>
          </a:p>
          <a:p>
            <a:endParaRPr lang="en-IN" sz="2000" b="1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You should compulsorily handle the checked exceptions in your code, otherwise your code will not be compiled. </a:t>
            </a:r>
            <a:r>
              <a:rPr lang="en-IN" sz="2000" b="1" dirty="0" err="1" smtClean="0"/>
              <a:t>i.e</a:t>
            </a:r>
            <a:r>
              <a:rPr lang="en-IN" sz="2000" b="1" dirty="0" smtClean="0"/>
              <a:t> you should put the code which may cause checked exception in try block. "checked" means they will be checked at </a:t>
            </a:r>
            <a:r>
              <a:rPr lang="en-IN" sz="2000" b="1" dirty="0" err="1" smtClean="0"/>
              <a:t>compiletime</a:t>
            </a:r>
            <a:r>
              <a:rPr lang="en-IN" sz="2000" b="1" dirty="0" smtClean="0"/>
              <a:t> itself.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There are two ways to handle checked exceptions. You may declare the exception using a throws clause or you may use the try..catch block.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/>
          </a:p>
          <a:p>
            <a:pPr>
              <a:buFont typeface="Arial" pitchFamily="34" charset="0"/>
              <a:buChar char="•"/>
            </a:pPr>
            <a:r>
              <a:rPr lang="en-IN" sz="2000" b="1" dirty="0" smtClean="0"/>
              <a:t> The most perfect example of Checked Exceptions is </a:t>
            </a:r>
            <a:r>
              <a:rPr lang="en-IN" sz="2000" b="1" dirty="0" err="1" smtClean="0"/>
              <a:t>IOException</a:t>
            </a:r>
            <a:r>
              <a:rPr lang="en-IN" sz="2000" b="1" dirty="0" smtClean="0"/>
              <a:t> which should be handled in your code Compulsorily or else your Code will throw a Compilation Error.</a:t>
            </a:r>
          </a:p>
          <a:p>
            <a:endParaRPr lang="en-IN" sz="2000" b="1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Unchecked Exceptions :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* Unchecked exceptions are </a:t>
            </a:r>
            <a:r>
              <a:rPr lang="en-IN" sz="2000" b="1" dirty="0" err="1" smtClean="0"/>
              <a:t>RuntimeException</a:t>
            </a:r>
            <a:r>
              <a:rPr lang="en-IN" sz="2000" b="1" dirty="0" smtClean="0"/>
              <a:t> and any of its subclasses. 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*Class Error and its subclasses also are unchecked. </a:t>
            </a:r>
          </a:p>
          <a:p>
            <a:r>
              <a:rPr lang="en-IN" sz="2000" b="1" dirty="0" smtClean="0"/>
              <a:t>Unchecked runtime exceptions represent conditions that, generally speaking, reflect errors in your program's logic and cannot be reasonably recovered from at run time.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*With an unchecked exception, however, compiler doesn't force client programmers either to catch the exception or declare it in a throws clause.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* The most Common examples are </a:t>
            </a:r>
            <a:r>
              <a:rPr lang="en-IN" sz="2000" b="1" dirty="0" err="1" smtClean="0"/>
              <a:t>ArrayIndexOutOfBoundException</a:t>
            </a:r>
            <a:r>
              <a:rPr lang="en-IN" sz="2000" b="1" dirty="0" smtClean="0"/>
              <a:t>, </a:t>
            </a:r>
            <a:r>
              <a:rPr lang="en-IN" sz="2000" b="1" dirty="0" err="1" smtClean="0"/>
              <a:t>NUllPointerException</a:t>
            </a:r>
            <a:r>
              <a:rPr lang="en-IN" sz="2000" b="1" dirty="0" smtClean="0"/>
              <a:t> ,</a:t>
            </a:r>
            <a:r>
              <a:rPr lang="en-IN" sz="2000" b="1" dirty="0" err="1" smtClean="0"/>
              <a:t>ClassCastException</a:t>
            </a:r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Note:-</a:t>
            </a:r>
          </a:p>
          <a:p>
            <a:r>
              <a:rPr lang="en-IN" sz="2000" b="1" dirty="0" smtClean="0"/>
              <a:t>There are two kinds of exception objects: checked and unchecked. Unchecked exceptions are subclasses of the </a:t>
            </a:r>
            <a:r>
              <a:rPr lang="en-IN" sz="2000" b="1" dirty="0" err="1" smtClean="0"/>
              <a:t>RuntimeException</a:t>
            </a:r>
            <a:r>
              <a:rPr lang="en-IN" sz="2000" b="1" dirty="0" smtClean="0"/>
              <a:t> class (either built in to Java or defined by the user). Checked exceptions are subclasses of the Exception class (that are not subclasses of </a:t>
            </a:r>
            <a:r>
              <a:rPr lang="en-IN" sz="2000" b="1" dirty="0" err="1" smtClean="0"/>
              <a:t>RuntimeException</a:t>
            </a:r>
            <a:r>
              <a:rPr lang="en-IN" sz="2000" b="1" dirty="0" smtClean="0"/>
              <a:t>). </a:t>
            </a:r>
            <a:r>
              <a:rPr lang="en-IN" sz="2000" b="1" dirty="0" err="1" smtClean="0"/>
              <a:t>RuntimeException</a:t>
            </a:r>
            <a:r>
              <a:rPr lang="en-IN" sz="2000" b="1" dirty="0" smtClean="0"/>
              <a:t> is a direct subclass of Exception. </a:t>
            </a:r>
            <a:endParaRPr lang="en-IN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89248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throw</a:t>
            </a:r>
          </a:p>
          <a:p>
            <a:r>
              <a:rPr lang="en-IN" sz="2000" b="1" dirty="0" smtClean="0"/>
              <a:t>class Hello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	try</a:t>
            </a:r>
          </a:p>
          <a:p>
            <a:r>
              <a:rPr lang="en-IN" sz="2000" b="1" dirty="0" smtClean="0"/>
              <a:t>	{</a:t>
            </a:r>
          </a:p>
          <a:p>
            <a:r>
              <a:rPr lang="en-IN" sz="2000" b="1" dirty="0" smtClean="0"/>
              <a:t>		go(0,0);</a:t>
            </a:r>
          </a:p>
          <a:p>
            <a:r>
              <a:rPr lang="en-IN" sz="2000" b="1" dirty="0" smtClean="0"/>
              <a:t>	}catch(Exception e) { </a:t>
            </a:r>
            <a:r>
              <a:rPr lang="en-IN" sz="2000" b="1" dirty="0" err="1" smtClean="0"/>
              <a:t>e.printStackTrace</a:t>
            </a:r>
            <a:r>
              <a:rPr lang="en-IN" sz="2000" b="1" dirty="0" smtClean="0"/>
              <a:t>(); }	</a:t>
            </a:r>
          </a:p>
          <a:p>
            <a:r>
              <a:rPr lang="en-IN" sz="2000" b="1" dirty="0" smtClean="0"/>
              <a:t>      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static void go(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a, 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b) throws Exception</a:t>
            </a:r>
          </a:p>
          <a:p>
            <a:r>
              <a:rPr lang="en-IN" sz="2000" b="1" dirty="0" smtClean="0"/>
              <a:t>{</a:t>
            </a:r>
          </a:p>
          <a:p>
            <a:r>
              <a:rPr lang="en-IN" sz="2000" b="1" dirty="0" smtClean="0"/>
              <a:t>	</a:t>
            </a:r>
          </a:p>
          <a:p>
            <a:r>
              <a:rPr lang="en-IN" sz="2000" b="1" dirty="0" smtClean="0"/>
              <a:t>	if(a==0)</a:t>
            </a:r>
          </a:p>
          <a:p>
            <a:r>
              <a:rPr lang="en-IN" sz="2000" b="1" dirty="0" smtClean="0"/>
              <a:t>		throw new Exception("can't divide by zero");</a:t>
            </a:r>
          </a:p>
          <a:p>
            <a:r>
              <a:rPr lang="en-IN" sz="2000" b="1" dirty="0" smtClean="0"/>
              <a:t>	else</a:t>
            </a:r>
          </a:p>
          <a:p>
            <a:r>
              <a:rPr lang="en-IN" sz="2000" b="1" dirty="0" smtClean="0"/>
              <a:t>		b = 42/a;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		</a:t>
            </a:r>
          </a:p>
          <a:p>
            <a:r>
              <a:rPr lang="en-IN" sz="2000" b="1" dirty="0" smtClean="0"/>
              <a:t>	</a:t>
            </a:r>
          </a:p>
          <a:p>
            <a:endParaRPr lang="en-IN" sz="2000" b="1" dirty="0" smtClean="0"/>
          </a:p>
          <a:p>
            <a:endParaRPr lang="en-IN" sz="2000" b="1" dirty="0" smtClean="0"/>
          </a:p>
          <a:p>
            <a:r>
              <a:rPr lang="en-IN" sz="2000" b="1" dirty="0" smtClean="0"/>
              <a:t> 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echappa\Desktop\big file\Backups\Don't Delete\MyJava\ExceptionHier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3948"/>
            <a:ext cx="8532440" cy="6634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7484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Throw</a:t>
            </a:r>
          </a:p>
          <a:p>
            <a:r>
              <a:rPr lang="en-IN" sz="2800" b="1" dirty="0" smtClean="0"/>
              <a:t>class Hello</a:t>
            </a:r>
          </a:p>
          <a:p>
            <a:r>
              <a:rPr lang="en-IN" sz="2800" b="1" dirty="0" smtClean="0"/>
              <a:t>{</a:t>
            </a:r>
          </a:p>
          <a:p>
            <a:r>
              <a:rPr lang="en-IN" sz="2800" b="1" dirty="0" smtClean="0"/>
              <a:t>   static void f() {</a:t>
            </a:r>
          </a:p>
          <a:p>
            <a:r>
              <a:rPr lang="en-IN" sz="2800" b="1" dirty="0" smtClean="0"/>
              <a:t>      throw new </a:t>
            </a:r>
            <a:r>
              <a:rPr lang="en-IN" sz="2800" b="1" dirty="0" err="1" smtClean="0"/>
              <a:t>RuntimeException</a:t>
            </a:r>
            <a:r>
              <a:rPr lang="en-IN" sz="2800" b="1" dirty="0" smtClean="0"/>
              <a:t>("From f()");</a:t>
            </a:r>
          </a:p>
          <a:p>
            <a:r>
              <a:rPr lang="en-IN" sz="2800" b="1" dirty="0" smtClean="0"/>
              <a:t>   }</a:t>
            </a:r>
          </a:p>
          <a:p>
            <a:r>
              <a:rPr lang="en-IN" sz="2800" b="1" dirty="0" smtClean="0"/>
              <a:t>   static void g() {</a:t>
            </a:r>
          </a:p>
          <a:p>
            <a:r>
              <a:rPr lang="en-IN" sz="2800" b="1" dirty="0" smtClean="0"/>
              <a:t>      f();</a:t>
            </a:r>
          </a:p>
          <a:p>
            <a:r>
              <a:rPr lang="en-IN" sz="2800" b="1" dirty="0" smtClean="0"/>
              <a:t>   }</a:t>
            </a:r>
          </a:p>
          <a:p>
            <a:r>
              <a:rPr lang="en-IN" sz="2800" b="1" dirty="0" smtClean="0"/>
              <a:t>   public static void main(String[] </a:t>
            </a:r>
            <a:r>
              <a:rPr lang="en-IN" sz="2800" b="1" dirty="0" err="1" smtClean="0"/>
              <a:t>args</a:t>
            </a:r>
            <a:r>
              <a:rPr lang="en-IN" sz="2800" b="1" dirty="0" smtClean="0"/>
              <a:t>) {</a:t>
            </a:r>
          </a:p>
          <a:p>
            <a:r>
              <a:rPr lang="en-IN" sz="2800" b="1" dirty="0" smtClean="0"/>
              <a:t>      g();</a:t>
            </a:r>
          </a:p>
          <a:p>
            <a:r>
              <a:rPr lang="en-IN" sz="2800" b="1" dirty="0" smtClean="0"/>
              <a:t>   }</a:t>
            </a:r>
          </a:p>
          <a:p>
            <a:r>
              <a:rPr lang="en-IN" sz="2800" b="1" dirty="0" smtClean="0"/>
              <a:t>}</a:t>
            </a:r>
            <a:endParaRPr lang="en-IN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04664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How to handle checked exception</a:t>
            </a:r>
          </a:p>
          <a:p>
            <a:r>
              <a:rPr lang="en-IN" sz="2800" b="1" dirty="0" smtClean="0"/>
              <a:t>class Hello</a:t>
            </a:r>
          </a:p>
          <a:p>
            <a:r>
              <a:rPr lang="en-IN" sz="2800" b="1" dirty="0" smtClean="0"/>
              <a:t>{</a:t>
            </a:r>
          </a:p>
          <a:p>
            <a:r>
              <a:rPr lang="en-IN" sz="2800" b="1" dirty="0" smtClean="0"/>
              <a:t>        public static void main(String[] </a:t>
            </a:r>
            <a:r>
              <a:rPr lang="en-IN" sz="2800" b="1" dirty="0" err="1" smtClean="0"/>
              <a:t>args</a:t>
            </a:r>
            <a:r>
              <a:rPr lang="en-IN" sz="2800" b="1" dirty="0" smtClean="0"/>
              <a:t>) {</a:t>
            </a:r>
          </a:p>
          <a:p>
            <a:r>
              <a:rPr lang="en-IN" sz="2800" b="1" dirty="0" smtClean="0"/>
              <a:t>        try{</a:t>
            </a:r>
          </a:p>
          <a:p>
            <a:r>
              <a:rPr lang="en-IN" sz="2800" b="1" dirty="0" smtClean="0"/>
              <a:t>         throw new Exception("throwing an exception");</a:t>
            </a:r>
          </a:p>
          <a:p>
            <a:r>
              <a:rPr lang="en-IN" sz="2800" b="1" dirty="0" smtClean="0"/>
              <a:t>        }</a:t>
            </a:r>
          </a:p>
          <a:p>
            <a:r>
              <a:rPr lang="en-IN" sz="2800" b="1" dirty="0" smtClean="0"/>
              <a:t>        catch (Exception e) {</a:t>
            </a:r>
          </a:p>
          <a:p>
            <a:r>
              <a:rPr lang="en-IN" sz="2800" b="1" dirty="0" smtClean="0"/>
              <a:t>                       </a:t>
            </a:r>
            <a:r>
              <a:rPr lang="en-IN" sz="2800" b="1" dirty="0" err="1" smtClean="0"/>
              <a:t>System.out.println</a:t>
            </a:r>
            <a:r>
              <a:rPr lang="en-IN" sz="2800" b="1" dirty="0" smtClean="0"/>
              <a:t>(</a:t>
            </a:r>
            <a:r>
              <a:rPr lang="en-IN" sz="2800" b="1" dirty="0" err="1" smtClean="0"/>
              <a:t>e.getMessage</a:t>
            </a:r>
            <a:r>
              <a:rPr lang="en-IN" sz="2800" b="1" dirty="0" smtClean="0"/>
              <a:t>());</a:t>
            </a:r>
          </a:p>
          <a:p>
            <a:r>
              <a:rPr lang="en-IN" sz="2800" b="1" dirty="0" smtClean="0"/>
              <a:t>        }</a:t>
            </a:r>
          </a:p>
          <a:p>
            <a:r>
              <a:rPr lang="en-IN" sz="2800" b="1" dirty="0" smtClean="0"/>
              <a:t>   }</a:t>
            </a:r>
          </a:p>
          <a:p>
            <a:r>
              <a:rPr lang="en-IN" sz="2800" b="1" dirty="0" smtClean="0"/>
              <a:t>}</a:t>
            </a:r>
            <a:endParaRPr lang="en-IN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6534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User Defined Exception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WrongInputException</a:t>
            </a:r>
            <a:r>
              <a:rPr lang="en-IN" b="1" dirty="0" smtClean="0"/>
              <a:t> extends Exception {</a:t>
            </a:r>
          </a:p>
          <a:p>
            <a:r>
              <a:rPr lang="en-IN" b="1" dirty="0" smtClean="0"/>
              <a:t>   </a:t>
            </a:r>
            <a:r>
              <a:rPr lang="en-IN" b="1" dirty="0" err="1" smtClean="0"/>
              <a:t>WrongInputException</a:t>
            </a:r>
            <a:r>
              <a:rPr lang="en-IN" b="1" dirty="0" smtClean="0"/>
              <a:t>(String s) {</a:t>
            </a:r>
          </a:p>
          <a:p>
            <a:r>
              <a:rPr lang="en-IN" b="1" dirty="0" smtClean="0"/>
              <a:t>      super(s);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class Input {</a:t>
            </a:r>
          </a:p>
          <a:p>
            <a:r>
              <a:rPr lang="en-IN" b="1" dirty="0" smtClean="0"/>
              <a:t>   void method() throws </a:t>
            </a:r>
            <a:r>
              <a:rPr lang="en-IN" b="1" dirty="0" err="1" smtClean="0"/>
              <a:t>WrongInputException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    throw new </a:t>
            </a:r>
            <a:r>
              <a:rPr lang="en-IN" b="1" dirty="0" err="1" smtClean="0"/>
              <a:t>WrongInputException</a:t>
            </a:r>
            <a:r>
              <a:rPr lang="en-IN" b="1" dirty="0" smtClean="0"/>
              <a:t>("Wrong input");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}</a:t>
            </a:r>
          </a:p>
          <a:p>
            <a:r>
              <a:rPr lang="en-IN" b="1" dirty="0" smtClean="0"/>
              <a:t>class </a:t>
            </a:r>
            <a:r>
              <a:rPr lang="en-IN" b="1" dirty="0" err="1" smtClean="0"/>
              <a:t>TestInput</a:t>
            </a:r>
            <a:r>
              <a:rPr lang="en-IN" b="1" dirty="0" smtClean="0"/>
              <a:t> {</a:t>
            </a:r>
          </a:p>
          <a:p>
            <a:r>
              <a:rPr lang="en-IN" b="1" dirty="0" smtClean="0"/>
              <a:t>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){</a:t>
            </a:r>
          </a:p>
          <a:p>
            <a:r>
              <a:rPr lang="en-IN" b="1" dirty="0" smtClean="0"/>
              <a:t>      try {</a:t>
            </a:r>
          </a:p>
          <a:p>
            <a:r>
              <a:rPr lang="en-IN" b="1" dirty="0" smtClean="0"/>
              <a:t>         new Input().method();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	  catch(</a:t>
            </a:r>
            <a:r>
              <a:rPr lang="en-IN" b="1" dirty="0" err="1" smtClean="0"/>
              <a:t>WrongInputException</a:t>
            </a:r>
            <a:r>
              <a:rPr lang="en-IN" b="1" dirty="0" smtClean="0"/>
              <a:t> </a:t>
            </a:r>
            <a:r>
              <a:rPr lang="en-IN" b="1" dirty="0" err="1" smtClean="0"/>
              <a:t>wie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wie.getMessage</a:t>
            </a:r>
            <a:r>
              <a:rPr lang="en-IN" b="1" dirty="0" smtClean="0"/>
              <a:t>());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} </a:t>
            </a:r>
          </a:p>
          <a:p>
            <a:r>
              <a:rPr lang="en-IN" b="1" dirty="0" smtClean="0"/>
              <a:t>}</a:t>
            </a:r>
            <a:endParaRPr lang="en-I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Exception with Overloaded Methods</a:t>
            </a:r>
          </a:p>
          <a:p>
            <a:r>
              <a:rPr lang="en-IN" b="1" dirty="0" smtClean="0"/>
              <a:t>public class Main {</a:t>
            </a:r>
          </a:p>
          <a:p>
            <a:r>
              <a:rPr lang="en-IN" b="1" dirty="0" smtClean="0"/>
              <a:t>   double method(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) throws Exception{</a:t>
            </a:r>
          </a:p>
          <a:p>
            <a:r>
              <a:rPr lang="en-IN" b="1" dirty="0" smtClean="0"/>
              <a:t>      return </a:t>
            </a:r>
            <a:r>
              <a:rPr lang="en-IN" b="1" dirty="0" err="1" smtClean="0"/>
              <a:t>i</a:t>
            </a:r>
            <a:r>
              <a:rPr lang="en-IN" b="1" dirty="0" smtClean="0"/>
              <a:t>/0;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   </a:t>
            </a:r>
            <a:r>
              <a:rPr lang="en-IN" b="1" dirty="0" err="1" smtClean="0"/>
              <a:t>boolean</a:t>
            </a:r>
            <a:r>
              <a:rPr lang="en-IN" b="1" dirty="0" smtClean="0"/>
              <a:t> method(</a:t>
            </a:r>
            <a:r>
              <a:rPr lang="en-IN" b="1" dirty="0" err="1" smtClean="0"/>
              <a:t>boolean</a:t>
            </a:r>
            <a:r>
              <a:rPr lang="en-IN" b="1" dirty="0" smtClean="0"/>
              <a:t> b) {          return !b;      }</a:t>
            </a:r>
          </a:p>
          <a:p>
            <a:r>
              <a:rPr lang="en-IN" b="1" dirty="0" smtClean="0"/>
              <a:t>   static double method(</a:t>
            </a:r>
            <a:r>
              <a:rPr lang="en-IN" b="1" dirty="0" err="1" smtClean="0"/>
              <a:t>int</a:t>
            </a:r>
            <a:r>
              <a:rPr lang="en-IN" b="1" dirty="0" smtClean="0"/>
              <a:t> x, double y) throws Exception  {</a:t>
            </a:r>
          </a:p>
          <a:p>
            <a:r>
              <a:rPr lang="en-IN" b="1" dirty="0" smtClean="0"/>
              <a:t>      return x + y ;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   static double method(double x, double y) {         return x + y - 3;       }   </a:t>
            </a:r>
          </a:p>
          <a:p>
            <a:r>
              <a:rPr lang="en-IN" b="1" dirty="0" smtClean="0"/>
              <a:t>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Main </a:t>
            </a:r>
            <a:r>
              <a:rPr lang="en-IN" b="1" dirty="0" err="1" smtClean="0"/>
              <a:t>mn</a:t>
            </a:r>
            <a:r>
              <a:rPr lang="en-IN" b="1" dirty="0" smtClean="0"/>
              <a:t> = new Main();</a:t>
            </a:r>
          </a:p>
          <a:p>
            <a:r>
              <a:rPr lang="en-IN" b="1" dirty="0" smtClean="0"/>
              <a:t>      try{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(method(10, 20.0));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(method(10.0, 20));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(method(10.0, 20.0));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mn.method</a:t>
            </a:r>
            <a:r>
              <a:rPr lang="en-IN" b="1" dirty="0" smtClean="0"/>
              <a:t>(10));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   catch (Exception ex){</a:t>
            </a:r>
          </a:p>
          <a:p>
            <a:r>
              <a:rPr lang="en-IN" b="1" dirty="0" smtClean="0"/>
              <a:t> 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("exception </a:t>
            </a:r>
            <a:r>
              <a:rPr lang="en-IN" b="1" dirty="0" err="1" smtClean="0"/>
              <a:t>occoured</a:t>
            </a:r>
            <a:r>
              <a:rPr lang="en-IN" b="1" dirty="0" smtClean="0"/>
              <a:t>: "+ ex);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}</a:t>
            </a:r>
          </a:p>
          <a:p>
            <a:r>
              <a:rPr lang="en-IN" b="1" dirty="0" smtClean="0"/>
              <a:t>}	</a:t>
            </a:r>
            <a:endParaRPr lang="en-IN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54715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class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MyException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extends Exception{ String str1;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MyException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(String str2) { str1=str2; } public String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toString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(){ return ("Output String = "+str1) ; } } class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CustomException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{ public static void main(String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args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[]){ try{ throw new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MyException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("Custom"); // I'm throwing user defined custom exception above } catch(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MyException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exp){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("Hi this is my catch block") ;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System.out.println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(exp) ; } } }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Hi this is my catch block Output String = Custom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u="sng" dirty="0" smtClean="0"/>
              <a:t>Uncaught Exceptions</a:t>
            </a:r>
          </a:p>
          <a:p>
            <a:r>
              <a:rPr lang="en-IN" sz="4400" dirty="0" smtClean="0"/>
              <a:t>class Exc0 {</a:t>
            </a:r>
          </a:p>
          <a:p>
            <a:r>
              <a:rPr lang="en-IN" sz="4400" dirty="0" smtClean="0"/>
              <a:t>public static void main(String </a:t>
            </a:r>
            <a:r>
              <a:rPr lang="en-IN" sz="4400" dirty="0" err="1" smtClean="0"/>
              <a:t>args</a:t>
            </a:r>
            <a:r>
              <a:rPr lang="en-IN" sz="4400" dirty="0" smtClean="0"/>
              <a:t>[]) {</a:t>
            </a:r>
          </a:p>
          <a:p>
            <a:r>
              <a:rPr lang="en-IN" sz="4400" dirty="0" err="1" smtClean="0"/>
              <a:t>int</a:t>
            </a:r>
            <a:r>
              <a:rPr lang="en-IN" sz="4400" dirty="0" smtClean="0"/>
              <a:t> d = 0;</a:t>
            </a:r>
          </a:p>
          <a:p>
            <a:r>
              <a:rPr lang="en-IN" sz="4400" dirty="0" err="1" smtClean="0"/>
              <a:t>int</a:t>
            </a:r>
            <a:r>
              <a:rPr lang="en-IN" sz="4400" dirty="0" smtClean="0"/>
              <a:t> a = 42 / d;</a:t>
            </a:r>
          </a:p>
          <a:p>
            <a:r>
              <a:rPr lang="en-IN" sz="4400" dirty="0" smtClean="0"/>
              <a:t>}</a:t>
            </a:r>
          </a:p>
          <a:p>
            <a:r>
              <a:rPr lang="en-IN" sz="4400" dirty="0" smtClean="0"/>
              <a:t>}</a:t>
            </a:r>
          </a:p>
          <a:p>
            <a:endParaRPr lang="en-IN" sz="4400" dirty="0"/>
          </a:p>
          <a:p>
            <a:endParaRPr lang="en-I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 smtClean="0"/>
              <a:t>Uncaught Exceptions through a method</a:t>
            </a:r>
          </a:p>
          <a:p>
            <a:endParaRPr lang="en-IN" sz="2800" b="1" dirty="0"/>
          </a:p>
          <a:p>
            <a:r>
              <a:rPr lang="en-IN" sz="2800" b="1" dirty="0" smtClean="0"/>
              <a:t>class Exc1 {</a:t>
            </a:r>
          </a:p>
          <a:p>
            <a:r>
              <a:rPr lang="en-IN" sz="2800" b="1" dirty="0" smtClean="0"/>
              <a:t>static void subroutine() {</a:t>
            </a:r>
          </a:p>
          <a:p>
            <a:r>
              <a:rPr lang="en-IN" sz="2800" b="1" dirty="0" err="1" smtClean="0"/>
              <a:t>int</a:t>
            </a:r>
            <a:r>
              <a:rPr lang="en-IN" sz="2800" b="1" dirty="0" smtClean="0"/>
              <a:t> d = 0;</a:t>
            </a:r>
          </a:p>
          <a:p>
            <a:r>
              <a:rPr lang="en-IN" sz="2800" b="1" dirty="0" err="1" smtClean="0"/>
              <a:t>int</a:t>
            </a:r>
            <a:r>
              <a:rPr lang="en-IN" sz="2800" b="1" dirty="0" smtClean="0"/>
              <a:t> a = 10 / d;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public static void main(String </a:t>
            </a:r>
            <a:r>
              <a:rPr lang="en-IN" sz="2800" b="1" dirty="0" err="1" smtClean="0"/>
              <a:t>args</a:t>
            </a:r>
            <a:r>
              <a:rPr lang="en-IN" sz="2800" b="1" dirty="0" smtClean="0"/>
              <a:t>[]) {</a:t>
            </a:r>
          </a:p>
          <a:p>
            <a:r>
              <a:rPr lang="en-IN" sz="2800" b="1" dirty="0" smtClean="0"/>
              <a:t>Exc1.subroutine();</a:t>
            </a:r>
          </a:p>
          <a:p>
            <a:r>
              <a:rPr lang="en-IN" sz="2800" b="1" dirty="0" smtClean="0"/>
              <a:t>}</a:t>
            </a:r>
          </a:p>
          <a:p>
            <a:r>
              <a:rPr lang="en-IN" sz="2800" b="1" dirty="0" smtClean="0"/>
              <a:t>}</a:t>
            </a:r>
          </a:p>
          <a:p>
            <a:endParaRPr lang="en-IN" sz="2800" b="1" dirty="0" smtClean="0"/>
          </a:p>
          <a:p>
            <a:r>
              <a:rPr lang="en-IN" sz="2800" b="1" dirty="0" err="1" smtClean="0"/>
              <a:t>java.lang.ArithmeticException</a:t>
            </a:r>
            <a:r>
              <a:rPr lang="en-IN" sz="2800" b="1" dirty="0" smtClean="0"/>
              <a:t>: / by zero</a:t>
            </a:r>
          </a:p>
          <a:p>
            <a:r>
              <a:rPr lang="en-IN" sz="2800" b="1" dirty="0" smtClean="0"/>
              <a:t>at Exc1.subroutine(Exc1.java:4)</a:t>
            </a:r>
          </a:p>
          <a:p>
            <a:r>
              <a:rPr lang="en-IN" sz="2800" b="1" dirty="0" smtClean="0"/>
              <a:t>at Exc1.main(Exc1.java:7)</a:t>
            </a:r>
            <a:endParaRPr lang="en-IN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88204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Using try and catch</a:t>
            </a:r>
          </a:p>
          <a:p>
            <a:r>
              <a:rPr lang="en-IN" sz="2400" b="1" dirty="0" smtClean="0"/>
              <a:t>class Exc2 {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d, a;</a:t>
            </a:r>
          </a:p>
          <a:p>
            <a:r>
              <a:rPr lang="en-IN" sz="2400" b="1" dirty="0" smtClean="0"/>
              <a:t>try { // monitor a block of code.</a:t>
            </a:r>
          </a:p>
          <a:p>
            <a:r>
              <a:rPr lang="en-IN" sz="2400" b="1" dirty="0" smtClean="0"/>
              <a:t>d = 0;</a:t>
            </a:r>
          </a:p>
          <a:p>
            <a:r>
              <a:rPr lang="en-IN" sz="2400" b="1" dirty="0" smtClean="0"/>
              <a:t>a = 42 / d;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("This will not be printed.");</a:t>
            </a:r>
          </a:p>
          <a:p>
            <a:r>
              <a:rPr lang="en-IN" sz="2400" b="1" dirty="0" smtClean="0"/>
              <a:t>} catch (</a:t>
            </a:r>
            <a:r>
              <a:rPr lang="en-IN" sz="2400" b="1" dirty="0" err="1" smtClean="0"/>
              <a:t>ArithmeticException</a:t>
            </a:r>
            <a:r>
              <a:rPr lang="en-IN" sz="2400" b="1" dirty="0" smtClean="0"/>
              <a:t> e) { // catch divide-by-zero error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("Division by zero.");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("After catch statement.");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OUTPUT :-</a:t>
            </a:r>
          </a:p>
          <a:p>
            <a:r>
              <a:rPr lang="en-IN" sz="2400" b="1" dirty="0" smtClean="0"/>
              <a:t>Division by zero.</a:t>
            </a:r>
          </a:p>
          <a:p>
            <a:r>
              <a:rPr lang="en-IN" sz="2400" b="1" dirty="0" smtClean="0"/>
              <a:t>After catch statement.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66064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Handle an exception and move on</a:t>
            </a:r>
          </a:p>
          <a:p>
            <a:r>
              <a:rPr lang="en-IN" sz="2000" b="1" dirty="0" smtClean="0"/>
              <a:t>import </a:t>
            </a:r>
            <a:r>
              <a:rPr lang="en-IN" sz="2000" b="1" dirty="0" err="1" smtClean="0"/>
              <a:t>java.util.Random</a:t>
            </a:r>
            <a:r>
              <a:rPr lang="en-IN" sz="2000" b="1" dirty="0" smtClean="0"/>
              <a:t>;</a:t>
            </a:r>
          </a:p>
          <a:p>
            <a:r>
              <a:rPr lang="en-IN" sz="2000" b="1" dirty="0" smtClean="0"/>
              <a:t>class </a:t>
            </a:r>
            <a:r>
              <a:rPr lang="en-IN" sz="2000" b="1" dirty="0" err="1" smtClean="0"/>
              <a:t>HandleError</a:t>
            </a:r>
            <a:r>
              <a:rPr lang="en-IN" sz="2000" b="1" dirty="0" smtClean="0"/>
              <a:t> {</a:t>
            </a:r>
          </a:p>
          <a:p>
            <a:r>
              <a:rPr lang="en-IN" sz="2000" b="1" dirty="0" smtClean="0"/>
              <a:t>public static void main(String </a:t>
            </a:r>
            <a:r>
              <a:rPr lang="en-IN" sz="2000" b="1" dirty="0" err="1" smtClean="0"/>
              <a:t>args</a:t>
            </a:r>
            <a:r>
              <a:rPr lang="en-IN" sz="2000" b="1" dirty="0" smtClean="0"/>
              <a:t>[]) {</a:t>
            </a:r>
          </a:p>
          <a:p>
            <a:r>
              <a:rPr lang="en-IN" sz="2000" b="1" dirty="0" err="1" smtClean="0"/>
              <a:t>int</a:t>
            </a:r>
            <a:r>
              <a:rPr lang="en-IN" sz="2000" b="1" dirty="0" smtClean="0"/>
              <a:t> a=0, b=0, c=0;</a:t>
            </a:r>
          </a:p>
          <a:p>
            <a:r>
              <a:rPr lang="en-IN" sz="2000" b="1" dirty="0" smtClean="0"/>
              <a:t>Random r = new Random();</a:t>
            </a:r>
          </a:p>
          <a:p>
            <a:r>
              <a:rPr lang="en-IN" sz="2000" b="1" dirty="0" smtClean="0"/>
              <a:t>for(</a:t>
            </a:r>
            <a:r>
              <a:rPr lang="en-IN" sz="2000" b="1" dirty="0" err="1" smtClean="0"/>
              <a:t>int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=0;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&lt;32000;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++) {</a:t>
            </a:r>
          </a:p>
          <a:p>
            <a:r>
              <a:rPr lang="en-IN" sz="2000" b="1" dirty="0" smtClean="0"/>
              <a:t>try {</a:t>
            </a:r>
          </a:p>
          <a:p>
            <a:r>
              <a:rPr lang="en-IN" sz="2000" b="1" dirty="0" smtClean="0"/>
              <a:t>b = </a:t>
            </a:r>
            <a:r>
              <a:rPr lang="en-IN" sz="2000" b="1" dirty="0" err="1" smtClean="0"/>
              <a:t>r.nextInt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c = </a:t>
            </a:r>
            <a:r>
              <a:rPr lang="en-IN" sz="2000" b="1" dirty="0" err="1" smtClean="0"/>
              <a:t>r.nextInt</a:t>
            </a:r>
            <a:r>
              <a:rPr lang="en-IN" sz="2000" b="1" dirty="0" smtClean="0"/>
              <a:t>();</a:t>
            </a:r>
          </a:p>
          <a:p>
            <a:r>
              <a:rPr lang="en-IN" sz="2000" b="1" dirty="0" smtClean="0"/>
              <a:t>a = 12345 / (b/c);</a:t>
            </a:r>
          </a:p>
          <a:p>
            <a:r>
              <a:rPr lang="en-IN" sz="2000" b="1" dirty="0" smtClean="0"/>
              <a:t>} catch (</a:t>
            </a:r>
            <a:r>
              <a:rPr lang="en-IN" sz="2000" b="1" dirty="0" err="1" smtClean="0"/>
              <a:t>ArithmeticException</a:t>
            </a:r>
            <a:r>
              <a:rPr lang="en-IN" sz="2000" b="1" dirty="0" smtClean="0"/>
              <a:t> e) {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("Division by zero.");</a:t>
            </a:r>
          </a:p>
          <a:p>
            <a:r>
              <a:rPr lang="en-IN" sz="2000" b="1" dirty="0" smtClean="0"/>
              <a:t>a = 0; // set a to zero and continue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err="1" smtClean="0"/>
              <a:t>System.out.println</a:t>
            </a:r>
            <a:r>
              <a:rPr lang="en-IN" sz="2000" b="1" dirty="0" smtClean="0"/>
              <a:t>("a: " + a);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</a:p>
          <a:p>
            <a:r>
              <a:rPr lang="en-IN" sz="2000" b="1" dirty="0" smtClean="0"/>
              <a:t>}</a:t>
            </a:r>
            <a:endParaRPr lang="en-I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Multiple catch Clauses</a:t>
            </a:r>
          </a:p>
          <a:p>
            <a:r>
              <a:rPr lang="en-IN" sz="2400" b="1" dirty="0" smtClean="0"/>
              <a:t>class </a:t>
            </a:r>
            <a:r>
              <a:rPr lang="en-IN" sz="2400" b="1" dirty="0" err="1" smtClean="0"/>
              <a:t>MultiCatch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smtClean="0"/>
              <a:t>try {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a = </a:t>
            </a:r>
            <a:r>
              <a:rPr lang="en-IN" sz="2400" b="1" dirty="0" err="1" smtClean="0"/>
              <a:t>args.length</a:t>
            </a:r>
            <a:r>
              <a:rPr lang="en-IN" sz="2400" b="1" dirty="0" smtClean="0"/>
              <a:t>;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("a = " + a);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b = 42 / a;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c[] = { 1 };</a:t>
            </a:r>
          </a:p>
          <a:p>
            <a:r>
              <a:rPr lang="en-IN" sz="2400" b="1" dirty="0" smtClean="0"/>
              <a:t>c[42] = 99;</a:t>
            </a:r>
          </a:p>
          <a:p>
            <a:r>
              <a:rPr lang="en-IN" sz="2400" b="1" dirty="0" smtClean="0"/>
              <a:t>} catch(</a:t>
            </a:r>
            <a:r>
              <a:rPr lang="en-IN" sz="2400" b="1" dirty="0" err="1" smtClean="0"/>
              <a:t>ArithmeticException</a:t>
            </a:r>
            <a:r>
              <a:rPr lang="en-IN" sz="2400" b="1" dirty="0" smtClean="0"/>
              <a:t> e) {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("Divide by 0: " + e);</a:t>
            </a:r>
          </a:p>
          <a:p>
            <a:r>
              <a:rPr lang="en-IN" sz="2400" b="1" dirty="0" smtClean="0"/>
              <a:t>} catch(</a:t>
            </a:r>
            <a:r>
              <a:rPr lang="en-IN" sz="2400" b="1" dirty="0" err="1" smtClean="0"/>
              <a:t>ArrayIndexOutOfBoundsException</a:t>
            </a:r>
            <a:r>
              <a:rPr lang="en-IN" sz="2400" b="1" dirty="0" smtClean="0"/>
              <a:t> e) {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("Array index </a:t>
            </a:r>
            <a:r>
              <a:rPr lang="en-IN" sz="2400" b="1" dirty="0" err="1" smtClean="0"/>
              <a:t>oob</a:t>
            </a:r>
            <a:r>
              <a:rPr lang="en-IN" sz="2400" b="1" dirty="0" smtClean="0"/>
              <a:t>: " + e);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("After try/catch blocks.");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889248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u="sng" dirty="0" smtClean="0"/>
              <a:t>Multiple Catch</a:t>
            </a:r>
          </a:p>
          <a:p>
            <a:r>
              <a:rPr lang="en-IN" b="1" dirty="0" smtClean="0"/>
              <a:t>public class New {</a:t>
            </a:r>
          </a:p>
          <a:p>
            <a:r>
              <a:rPr lang="en-IN" b="1" dirty="0" smtClean="0"/>
              <a:t>    public static void main(String[] </a:t>
            </a:r>
            <a:r>
              <a:rPr lang="en-IN" b="1" dirty="0" err="1" smtClean="0"/>
              <a:t>args</a:t>
            </a:r>
            <a:r>
              <a:rPr lang="en-IN" b="1" dirty="0" smtClean="0"/>
              <a:t>) {</a:t>
            </a:r>
          </a:p>
          <a:p>
            <a:r>
              <a:rPr lang="en-IN" b="1" dirty="0" smtClean="0"/>
              <a:t>        // Use multiple catch statements.</a:t>
            </a:r>
          </a:p>
          <a:p>
            <a:r>
              <a:rPr lang="en-IN" b="1" dirty="0" smtClean="0"/>
              <a:t>    // Here, </a:t>
            </a:r>
            <a:r>
              <a:rPr lang="en-IN" b="1" dirty="0" err="1" smtClean="0"/>
              <a:t>numer</a:t>
            </a:r>
            <a:r>
              <a:rPr lang="en-IN" b="1" dirty="0" smtClean="0"/>
              <a:t> is longer than denom.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numer</a:t>
            </a:r>
            <a:r>
              <a:rPr lang="en-IN" b="1" dirty="0" smtClean="0"/>
              <a:t> = { 4, 8, 16, 32, 64, 128, 256, 512 };</a:t>
            </a:r>
          </a:p>
          <a:p>
            <a:r>
              <a:rPr lang="en-IN" b="1" dirty="0" smtClean="0"/>
              <a:t>    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denom</a:t>
            </a:r>
            <a:r>
              <a:rPr lang="en-IN" b="1" dirty="0" smtClean="0"/>
              <a:t> = { 2, 0, 4, 4, 0, 8 };</a:t>
            </a:r>
          </a:p>
          <a:p>
            <a:r>
              <a:rPr lang="en-IN" b="1" dirty="0" smtClean="0"/>
              <a:t> 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=0; </a:t>
            </a:r>
            <a:r>
              <a:rPr lang="en-IN" b="1" dirty="0" err="1" smtClean="0"/>
              <a:t>i</a:t>
            </a:r>
            <a:r>
              <a:rPr lang="en-IN" b="1" dirty="0" smtClean="0"/>
              <a:t> &lt; </a:t>
            </a:r>
            <a:r>
              <a:rPr lang="en-IN" b="1" dirty="0" err="1" smtClean="0"/>
              <a:t>numer.length</a:t>
            </a:r>
            <a:r>
              <a:rPr lang="en-IN" b="1" dirty="0" smtClean="0"/>
              <a:t>; </a:t>
            </a:r>
            <a:r>
              <a:rPr lang="en-IN" b="1" dirty="0" err="1" smtClean="0"/>
              <a:t>i</a:t>
            </a:r>
            <a:r>
              <a:rPr lang="en-IN" b="1" dirty="0" smtClean="0"/>
              <a:t>++) {</a:t>
            </a:r>
          </a:p>
          <a:p>
            <a:r>
              <a:rPr lang="en-IN" b="1" dirty="0" smtClean="0"/>
              <a:t>      try {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numer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 + " / " +   </a:t>
            </a:r>
            <a:r>
              <a:rPr lang="en-IN" b="1" dirty="0" err="1" smtClean="0"/>
              <a:t>denom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 + " is " +  </a:t>
            </a:r>
            <a:r>
              <a:rPr lang="en-IN" b="1" dirty="0" err="1" smtClean="0"/>
              <a:t>numer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]/</a:t>
            </a:r>
            <a:r>
              <a:rPr lang="en-IN" b="1" dirty="0" err="1" smtClean="0"/>
              <a:t>denom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   catch (</a:t>
            </a:r>
            <a:r>
              <a:rPr lang="en-IN" b="1" dirty="0" err="1" smtClean="0"/>
              <a:t>ArithmeticException</a:t>
            </a:r>
            <a:r>
              <a:rPr lang="en-IN" b="1" dirty="0" smtClean="0"/>
              <a:t> e) {</a:t>
            </a:r>
          </a:p>
          <a:p>
            <a:r>
              <a:rPr lang="en-IN" b="1" dirty="0" smtClean="0"/>
              <a:t>        // catch the exception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("Can't divide by Zero!");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   catch (</a:t>
            </a:r>
            <a:r>
              <a:rPr lang="en-IN" b="1" dirty="0" err="1" smtClean="0"/>
              <a:t>ArrayIndexOutOfBoundsException</a:t>
            </a:r>
            <a:r>
              <a:rPr lang="en-IN" b="1" dirty="0" smtClean="0"/>
              <a:t> e) {</a:t>
            </a:r>
          </a:p>
          <a:p>
            <a:r>
              <a:rPr lang="en-IN" b="1" dirty="0" smtClean="0"/>
              <a:t>        // catch the exception</a:t>
            </a:r>
          </a:p>
          <a:p>
            <a:r>
              <a:rPr lang="en-IN" b="1" dirty="0" smtClean="0"/>
              <a:t>        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("No matching element found.");</a:t>
            </a:r>
          </a:p>
          <a:p>
            <a:r>
              <a:rPr lang="en-IN" b="1" dirty="0" smtClean="0"/>
              <a:t>      }</a:t>
            </a:r>
          </a:p>
          <a:p>
            <a:r>
              <a:rPr lang="en-IN" b="1" dirty="0" smtClean="0"/>
              <a:t>    }</a:t>
            </a:r>
          </a:p>
          <a:p>
            <a:r>
              <a:rPr lang="en-IN" b="1" dirty="0" smtClean="0"/>
              <a:t>  }</a:t>
            </a:r>
          </a:p>
          <a:p>
            <a:r>
              <a:rPr lang="en-IN" b="1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smtClean="0"/>
              <a:t>When you use multiple catch statements, it is important to remember that exception subclasses must come before any of their </a:t>
            </a:r>
            <a:r>
              <a:rPr lang="en-IN" sz="2000" b="1" u="sng" dirty="0" err="1" smtClean="0"/>
              <a:t>superclasses</a:t>
            </a:r>
            <a:r>
              <a:rPr lang="en-IN" sz="2000" b="1" u="sng" dirty="0" smtClean="0"/>
              <a:t>.</a:t>
            </a:r>
          </a:p>
          <a:p>
            <a:r>
              <a:rPr lang="en-IN" sz="2400" b="1" dirty="0" smtClean="0"/>
              <a:t>class </a:t>
            </a:r>
            <a:r>
              <a:rPr lang="en-IN" sz="2400" b="1" dirty="0" err="1" smtClean="0"/>
              <a:t>SuperSubCatch</a:t>
            </a:r>
            <a:r>
              <a:rPr lang="en-IN" sz="2400" b="1" dirty="0" smtClean="0"/>
              <a:t> {</a:t>
            </a:r>
          </a:p>
          <a:p>
            <a:r>
              <a:rPr lang="en-IN" sz="2400" b="1" dirty="0" smtClean="0"/>
              <a:t>public static void main(String </a:t>
            </a:r>
            <a:r>
              <a:rPr lang="en-IN" sz="2400" b="1" dirty="0" err="1" smtClean="0"/>
              <a:t>args</a:t>
            </a:r>
            <a:r>
              <a:rPr lang="en-IN" sz="2400" b="1" dirty="0" smtClean="0"/>
              <a:t>[]) {</a:t>
            </a:r>
          </a:p>
          <a:p>
            <a:r>
              <a:rPr lang="en-IN" sz="2400" b="1" dirty="0" smtClean="0"/>
              <a:t>try {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a = 0;</a:t>
            </a:r>
          </a:p>
          <a:p>
            <a:r>
              <a:rPr lang="en-IN" sz="2400" b="1" dirty="0" err="1" smtClean="0"/>
              <a:t>int</a:t>
            </a:r>
            <a:r>
              <a:rPr lang="en-IN" sz="2400" b="1" dirty="0" smtClean="0"/>
              <a:t> b = 42 / a;</a:t>
            </a:r>
          </a:p>
          <a:p>
            <a:r>
              <a:rPr lang="en-IN" sz="2400" b="1" dirty="0" smtClean="0"/>
              <a:t>} catch(Exception e) {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("Generic Exception catch.");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/* This catch is never reached because</a:t>
            </a:r>
          </a:p>
          <a:p>
            <a:r>
              <a:rPr lang="en-IN" sz="2400" b="1" dirty="0" err="1" smtClean="0"/>
              <a:t>ArithmeticException</a:t>
            </a:r>
            <a:r>
              <a:rPr lang="en-IN" sz="2400" b="1" dirty="0" smtClean="0"/>
              <a:t> is a subclass of Exception. */</a:t>
            </a:r>
          </a:p>
          <a:p>
            <a:r>
              <a:rPr lang="en-IN" sz="2400" b="1" dirty="0" smtClean="0"/>
              <a:t>catch(</a:t>
            </a:r>
            <a:r>
              <a:rPr lang="en-IN" sz="2400" b="1" dirty="0" err="1" smtClean="0"/>
              <a:t>ArithmeticException</a:t>
            </a:r>
            <a:r>
              <a:rPr lang="en-IN" sz="2400" b="1" dirty="0" smtClean="0"/>
              <a:t> e) { // ERROR - unreachable</a:t>
            </a:r>
          </a:p>
          <a:p>
            <a:r>
              <a:rPr lang="en-IN" sz="2400" b="1" dirty="0" err="1" smtClean="0"/>
              <a:t>System.out.println</a:t>
            </a:r>
            <a:r>
              <a:rPr lang="en-IN" sz="2400" b="1" dirty="0" smtClean="0"/>
              <a:t>("This is never reached.");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</a:p>
          <a:p>
            <a:r>
              <a:rPr lang="en-IN" sz="2400" b="1" dirty="0" smtClean="0"/>
              <a:t>}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1913</Words>
  <Application>Microsoft Office PowerPoint</Application>
  <PresentationFormat>On-screen Show (4:3)</PresentationFormat>
  <Paragraphs>384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Chechappa</dc:creator>
  <cp:lastModifiedBy>Chechappa</cp:lastModifiedBy>
  <cp:revision>23</cp:revision>
  <dcterms:created xsi:type="dcterms:W3CDTF">2012-11-25T02:20:08Z</dcterms:created>
  <dcterms:modified xsi:type="dcterms:W3CDTF">2016-12-08T10:58:27Z</dcterms:modified>
</cp:coreProperties>
</file>