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EC1D43-BDDE-416F-B5F2-A667C468C9A1}" type="datetimeFigureOut">
              <a:rPr lang="en-IN" smtClean="0"/>
              <a:t>13-07-2017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EC1D43-BDDE-416F-B5F2-A667C468C9A1}" type="datetimeFigureOut">
              <a:rPr lang="en-IN" smtClean="0"/>
              <a:t>13-07-2017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EC1D43-BDDE-416F-B5F2-A667C468C9A1}" type="datetimeFigureOut">
              <a:rPr lang="en-IN" smtClean="0"/>
              <a:t>13-07-2017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EC1D43-BDDE-416F-B5F2-A667C468C9A1}" type="datetimeFigureOut">
              <a:rPr lang="en-IN" smtClean="0"/>
              <a:t>13-07-2017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C1D43-BDDE-416F-B5F2-A667C468C9A1}" type="datetimeFigureOut">
              <a:rPr lang="en-IN" smtClean="0"/>
              <a:t>13-07-2017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EC1D43-BDDE-416F-B5F2-A667C468C9A1}" type="datetimeFigureOut">
              <a:rPr lang="en-IN" smtClean="0"/>
              <a:t>13-07-2017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EC1D43-BDDE-416F-B5F2-A667C468C9A1}" type="datetimeFigureOut">
              <a:rPr lang="en-IN" smtClean="0"/>
              <a:t>13-07-2017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EC1D43-BDDE-416F-B5F2-A667C468C9A1}" type="datetimeFigureOut">
              <a:rPr lang="en-IN" smtClean="0"/>
              <a:t>13-07-2017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C1D43-BDDE-416F-B5F2-A667C468C9A1}" type="datetimeFigureOut">
              <a:rPr lang="en-IN" smtClean="0"/>
              <a:t>13-07-2017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C1D43-BDDE-416F-B5F2-A667C468C9A1}" type="datetimeFigureOut">
              <a:rPr lang="en-IN" smtClean="0"/>
              <a:t>13-07-2017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C1D43-BDDE-416F-B5F2-A667C468C9A1}" type="datetimeFigureOut">
              <a:rPr lang="en-IN" smtClean="0"/>
              <a:t>13-07-2017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6C209-9166-4D06-B7B4-7B80974E4A7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C1D43-BDDE-416F-B5F2-A667C468C9A1}" type="datetimeFigureOut">
              <a:rPr lang="en-IN" smtClean="0"/>
              <a:t>13-07-2017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6C209-9166-4D06-B7B4-7B80974E4A7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GARBAGE COLLECTION</a:t>
            </a:r>
            <a:endParaRPr lang="en-IN" dirty="0"/>
          </a:p>
        </p:txBody>
      </p:sp>
      <p:sp>
        <p:nvSpPr>
          <p:cNvPr id="3" name="Rectangle 2"/>
          <p:cNvSpPr/>
          <p:nvPr/>
        </p:nvSpPr>
        <p:spPr>
          <a:xfrm>
            <a:off x="683568" y="1484784"/>
            <a:ext cx="6174432" cy="4308872"/>
          </a:xfrm>
          <a:prstGeom prst="rect">
            <a:avLst/>
          </a:prstGeom>
        </p:spPr>
        <p:txBody>
          <a:bodyPr wrap="square">
            <a:spAutoFit/>
          </a:bodyPr>
          <a:lstStyle/>
          <a:p>
            <a:endParaRPr lang="en-IN" dirty="0"/>
          </a:p>
          <a:p>
            <a:pPr>
              <a:buFont typeface="Wingdings" pitchFamily="2" charset="2"/>
              <a:buChar char="§"/>
            </a:pPr>
            <a:r>
              <a:rPr lang="en-IN" sz="3200" dirty="0"/>
              <a:t> Objects are created in the heap</a:t>
            </a:r>
            <a:r>
              <a:rPr lang="en-IN" sz="3200" dirty="0" smtClean="0"/>
              <a:t>.</a:t>
            </a:r>
          </a:p>
          <a:p>
            <a:pPr>
              <a:buFont typeface="Wingdings" pitchFamily="2" charset="2"/>
              <a:buChar char="§"/>
            </a:pPr>
            <a:endParaRPr lang="en-IN" sz="3200" dirty="0"/>
          </a:p>
          <a:p>
            <a:pPr>
              <a:buFont typeface="Wingdings" pitchFamily="2" charset="2"/>
              <a:buChar char="§"/>
            </a:pPr>
            <a:r>
              <a:rPr lang="en-IN" sz="3200" dirty="0" smtClean="0"/>
              <a:t> </a:t>
            </a:r>
            <a:r>
              <a:rPr lang="en-IN" sz="3200" dirty="0"/>
              <a:t>When JVM(Java Virtual Machine) senses that memory is running low, at that time it calls garbage collector to remove/delete the unused objects that are not needed any more from memory(heap).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r>
              <a:rPr lang="en-IN" sz="2000" b="1" dirty="0"/>
              <a:t>class Test </a:t>
            </a:r>
            <a:r>
              <a:rPr lang="en-IN" sz="2000" b="1" dirty="0" smtClean="0"/>
              <a:t> {</a:t>
            </a:r>
          </a:p>
          <a:p>
            <a:r>
              <a:rPr lang="en-IN" sz="2000" b="1" dirty="0" smtClean="0"/>
              <a:t>Test </a:t>
            </a:r>
            <a:r>
              <a:rPr lang="en-IN" sz="2000" b="1" dirty="0"/>
              <a:t>t; </a:t>
            </a:r>
          </a:p>
          <a:p>
            <a:r>
              <a:rPr lang="en-IN" sz="2000" b="1" dirty="0"/>
              <a:t>static </a:t>
            </a:r>
            <a:r>
              <a:rPr lang="en-IN" sz="2000" b="1" dirty="0" err="1"/>
              <a:t>int</a:t>
            </a:r>
            <a:r>
              <a:rPr lang="en-IN" sz="2000" b="1" dirty="0"/>
              <a:t> </a:t>
            </a:r>
            <a:r>
              <a:rPr lang="en-IN" sz="2000" b="1" i="1" dirty="0" err="1"/>
              <a:t>i</a:t>
            </a:r>
            <a:r>
              <a:rPr lang="en-IN" sz="2000" b="1" i="1" dirty="0"/>
              <a:t>=1; </a:t>
            </a:r>
          </a:p>
          <a:p>
            <a:r>
              <a:rPr lang="en-IN" sz="2000" b="1" dirty="0"/>
              <a:t>protected void finalize() </a:t>
            </a:r>
            <a:r>
              <a:rPr lang="en-IN" sz="2000" b="1" dirty="0" smtClean="0"/>
              <a:t> {</a:t>
            </a:r>
            <a:endParaRPr lang="en-IN" sz="2000" b="1" dirty="0"/>
          </a:p>
          <a:p>
            <a:r>
              <a:rPr lang="en-IN" sz="2000" b="1" dirty="0" err="1" smtClean="0"/>
              <a:t>System.</a:t>
            </a:r>
            <a:r>
              <a:rPr lang="en-IN" sz="2000" b="1" i="1" dirty="0" err="1" smtClean="0"/>
              <a:t>out.println</a:t>
            </a:r>
            <a:r>
              <a:rPr lang="en-IN" sz="2000" b="1" i="1" dirty="0"/>
              <a:t>("Garbage collected from object" + </a:t>
            </a:r>
            <a:r>
              <a:rPr lang="en-IN" sz="2000" b="1" i="1" dirty="0" err="1"/>
              <a:t>i</a:t>
            </a:r>
            <a:r>
              <a:rPr lang="en-IN" sz="2000" b="1" i="1" dirty="0"/>
              <a:t>); </a:t>
            </a:r>
          </a:p>
          <a:p>
            <a:r>
              <a:rPr lang="en-IN" sz="2000" b="1" i="1" dirty="0" err="1"/>
              <a:t>i</a:t>
            </a:r>
            <a:r>
              <a:rPr lang="en-IN" sz="2000" b="1" i="1" dirty="0"/>
              <a:t>++; </a:t>
            </a:r>
            <a:r>
              <a:rPr lang="en-IN" sz="2000" b="1" i="1" dirty="0" smtClean="0"/>
              <a:t> </a:t>
            </a:r>
            <a:r>
              <a:rPr lang="en-IN" sz="2000" b="1" dirty="0" smtClean="0"/>
              <a:t>} </a:t>
            </a:r>
            <a:endParaRPr lang="en-IN" sz="2000" b="1" dirty="0"/>
          </a:p>
          <a:p>
            <a:r>
              <a:rPr lang="en-IN" sz="2000" b="1" dirty="0"/>
              <a:t>public static void main(String </a:t>
            </a:r>
            <a:r>
              <a:rPr lang="en-IN" sz="2000" b="1" dirty="0" err="1"/>
              <a:t>args</a:t>
            </a:r>
            <a:r>
              <a:rPr lang="en-IN" sz="2000" b="1" dirty="0"/>
              <a:t>[]){ </a:t>
            </a:r>
          </a:p>
          <a:p>
            <a:r>
              <a:rPr lang="en-IN" sz="2000" b="1" dirty="0"/>
              <a:t>Test t1=new Test(); </a:t>
            </a:r>
          </a:p>
          <a:p>
            <a:r>
              <a:rPr lang="en-IN" sz="2000" b="1" dirty="0"/>
              <a:t>Test t2=new Test(); </a:t>
            </a:r>
          </a:p>
          <a:p>
            <a:r>
              <a:rPr lang="en-IN" sz="2000" b="1" dirty="0"/>
              <a:t>Test t3=new Test(); </a:t>
            </a:r>
          </a:p>
          <a:p>
            <a:r>
              <a:rPr lang="en-IN" sz="2000" b="1" dirty="0"/>
              <a:t>//No Object Is Eligible for GC </a:t>
            </a:r>
          </a:p>
          <a:p>
            <a:r>
              <a:rPr lang="en-IN" sz="2000" b="1" dirty="0"/>
              <a:t>t1.t=t2; //No Object Is Eligible for GC </a:t>
            </a:r>
          </a:p>
          <a:p>
            <a:r>
              <a:rPr lang="en-IN" sz="2000" b="1" dirty="0"/>
              <a:t>t2.t=t3; //No Object Is Eligible for GC </a:t>
            </a:r>
          </a:p>
          <a:p>
            <a:r>
              <a:rPr lang="en-IN" sz="2000" b="1" dirty="0"/>
              <a:t>t3.t=t1; //No Object Is Eligible for GC </a:t>
            </a:r>
          </a:p>
          <a:p>
            <a:r>
              <a:rPr lang="en-IN" sz="2000" b="1" dirty="0"/>
              <a:t>t1=null; </a:t>
            </a:r>
          </a:p>
          <a:p>
            <a:r>
              <a:rPr lang="en-IN" sz="2000" b="1" dirty="0"/>
              <a:t>//No Object Is Eligible for GC (Coz t2 still have a reference) </a:t>
            </a:r>
          </a:p>
          <a:p>
            <a:r>
              <a:rPr lang="en-IN" sz="2000" b="1" dirty="0"/>
              <a:t>t2=null; </a:t>
            </a:r>
          </a:p>
          <a:p>
            <a:r>
              <a:rPr lang="en-IN" sz="2000" b="1" dirty="0"/>
              <a:t>//No Object Is Eligible for GC (Coz t3 still </a:t>
            </a:r>
            <a:r>
              <a:rPr lang="en-IN" sz="2000" b="1" dirty="0" err="1"/>
              <a:t>hava</a:t>
            </a:r>
            <a:r>
              <a:rPr lang="en-IN" sz="2000" b="1" dirty="0"/>
              <a:t> a reference) </a:t>
            </a:r>
          </a:p>
          <a:p>
            <a:r>
              <a:rPr lang="en-IN" sz="2000" b="1" dirty="0"/>
              <a:t>t3=null; </a:t>
            </a:r>
          </a:p>
          <a:p>
            <a:r>
              <a:rPr lang="en-IN" sz="2000" b="1" dirty="0"/>
              <a:t>//All the 3 Object Is Eligible for GC (None of them have a reference) </a:t>
            </a:r>
          </a:p>
          <a:p>
            <a:r>
              <a:rPr lang="en-IN" sz="2000" b="1" dirty="0" err="1"/>
              <a:t>System.</a:t>
            </a:r>
            <a:r>
              <a:rPr lang="en-IN" sz="2000" b="1" i="1" dirty="0" err="1"/>
              <a:t>gc</a:t>
            </a:r>
            <a:r>
              <a:rPr lang="en-IN" sz="2000" b="1" i="1" dirty="0"/>
              <a:t>(); </a:t>
            </a:r>
          </a:p>
          <a:p>
            <a:r>
              <a:rPr lang="en-IN" sz="2000" b="1" dirty="0"/>
              <a:t>} </a:t>
            </a:r>
            <a:r>
              <a:rPr lang="en-IN" sz="2000" b="1" dirty="0" smtClean="0"/>
              <a:t>}</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r>
              <a:rPr lang="en-IN" sz="3600" dirty="0"/>
              <a:t>output: </a:t>
            </a:r>
            <a:r>
              <a:rPr lang="en-IN" sz="3600" dirty="0" smtClean="0"/>
              <a:t>-</a:t>
            </a:r>
          </a:p>
          <a:p>
            <a:r>
              <a:rPr lang="en-IN" sz="3600" dirty="0" smtClean="0"/>
              <a:t>Garbage </a:t>
            </a:r>
            <a:r>
              <a:rPr lang="en-IN" sz="3600" dirty="0"/>
              <a:t>collected from </a:t>
            </a:r>
            <a:r>
              <a:rPr lang="en-IN" sz="3600" dirty="0" smtClean="0"/>
              <a:t>object1</a:t>
            </a:r>
          </a:p>
          <a:p>
            <a:r>
              <a:rPr lang="en-IN" sz="3600" dirty="0" smtClean="0"/>
              <a:t>Garbage </a:t>
            </a:r>
            <a:r>
              <a:rPr lang="en-IN" sz="3600" dirty="0"/>
              <a:t>collected from </a:t>
            </a:r>
            <a:r>
              <a:rPr lang="en-IN" sz="3600" dirty="0" smtClean="0"/>
              <a:t>object2</a:t>
            </a:r>
          </a:p>
          <a:p>
            <a:r>
              <a:rPr lang="en-IN" sz="3600" dirty="0" smtClean="0"/>
              <a:t>Garbage </a:t>
            </a:r>
            <a:r>
              <a:rPr lang="en-IN" sz="3600" dirty="0"/>
              <a:t>collected from object3 </a:t>
            </a:r>
          </a:p>
          <a:p>
            <a:endParaRPr lang="en-IN" sz="3600" dirty="0" smtClean="0"/>
          </a:p>
          <a:p>
            <a:r>
              <a:rPr lang="en-IN" sz="3600" smtClean="0"/>
              <a:t>but </a:t>
            </a:r>
            <a:r>
              <a:rPr lang="en-IN" sz="3600" dirty="0"/>
              <a:t>sometimes you may not get the output </a:t>
            </a:r>
            <a:r>
              <a:rPr lang="en-IN" sz="3600" dirty="0" err="1"/>
              <a:t>becoz</a:t>
            </a:r>
            <a:r>
              <a:rPr lang="en-IN" sz="3600" dirty="0"/>
              <a:t> JVM does it automatically without calling the finalize() method. Here we are forcing JVM to call finalize() method which is not guaranteed always.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84885"/>
          </a:xfrm>
          <a:prstGeom prst="rect">
            <a:avLst/>
          </a:prstGeom>
        </p:spPr>
        <p:txBody>
          <a:bodyPr wrap="square">
            <a:spAutoFit/>
          </a:bodyPr>
          <a:lstStyle/>
          <a:p>
            <a:endParaRPr lang="en-IN" dirty="0"/>
          </a:p>
          <a:p>
            <a:r>
              <a:rPr lang="en-IN" sz="4000" dirty="0"/>
              <a:t> </a:t>
            </a:r>
            <a:r>
              <a:rPr lang="en-IN" sz="3200" b="1" dirty="0"/>
              <a:t>Explicitly Makes Objects Eligible for Collection </a:t>
            </a:r>
            <a:endParaRPr lang="en-IN" sz="3200" dirty="0"/>
          </a:p>
        </p:txBody>
      </p:sp>
      <p:sp>
        <p:nvSpPr>
          <p:cNvPr id="3" name="Rectangle 2"/>
          <p:cNvSpPr/>
          <p:nvPr/>
        </p:nvSpPr>
        <p:spPr>
          <a:xfrm>
            <a:off x="0" y="620688"/>
            <a:ext cx="9144000" cy="5909310"/>
          </a:xfrm>
          <a:prstGeom prst="rect">
            <a:avLst/>
          </a:prstGeom>
        </p:spPr>
        <p:txBody>
          <a:bodyPr wrap="square">
            <a:spAutoFit/>
          </a:bodyPr>
          <a:lstStyle/>
          <a:p>
            <a:endParaRPr lang="en-IN" dirty="0"/>
          </a:p>
          <a:p>
            <a:r>
              <a:rPr lang="en-IN" dirty="0"/>
              <a:t> </a:t>
            </a:r>
            <a:r>
              <a:rPr lang="en-IN" sz="2400" b="1" dirty="0"/>
              <a:t>(a). </a:t>
            </a:r>
            <a:r>
              <a:rPr lang="en-IN" sz="2400" b="1" dirty="0" err="1"/>
              <a:t>Nulling</a:t>
            </a:r>
            <a:r>
              <a:rPr lang="en-IN" sz="2400" b="1" dirty="0"/>
              <a:t> a Reference: </a:t>
            </a:r>
          </a:p>
          <a:p>
            <a:r>
              <a:rPr lang="en-IN" sz="2400" dirty="0"/>
              <a:t>1. </a:t>
            </a:r>
            <a:r>
              <a:rPr lang="en-IN" sz="2400" b="1" dirty="0"/>
              <a:t>An object becomes eligible for garbage collection when there are no more reachable references to it. To remove a reference to an object is to set the reference variable that refers to the object to null. </a:t>
            </a:r>
          </a:p>
          <a:p>
            <a:endParaRPr lang="en-IN" sz="2400" dirty="0"/>
          </a:p>
          <a:p>
            <a:r>
              <a:rPr lang="en-IN" sz="2400" b="1" dirty="0"/>
              <a:t>Program code: </a:t>
            </a:r>
          </a:p>
          <a:p>
            <a:r>
              <a:rPr lang="en-IN" sz="2400" b="1" dirty="0"/>
              <a:t>public class </a:t>
            </a:r>
            <a:r>
              <a:rPr lang="en-IN" sz="2400" b="1" dirty="0" err="1"/>
              <a:t>RemoveReference</a:t>
            </a:r>
            <a:r>
              <a:rPr lang="en-IN" sz="2400" b="1" dirty="0"/>
              <a:t> { </a:t>
            </a:r>
          </a:p>
          <a:p>
            <a:r>
              <a:rPr lang="en-IN" sz="2400" b="1" dirty="0"/>
              <a:t>public static void main(String [] </a:t>
            </a:r>
            <a:r>
              <a:rPr lang="en-IN" sz="2400" b="1" dirty="0" err="1"/>
              <a:t>args</a:t>
            </a:r>
            <a:r>
              <a:rPr lang="en-IN" sz="2400" b="1" dirty="0"/>
              <a:t>) { </a:t>
            </a:r>
          </a:p>
          <a:p>
            <a:r>
              <a:rPr lang="en-IN" sz="2400" b="1" dirty="0" err="1"/>
              <a:t>StringBuffer</a:t>
            </a:r>
            <a:r>
              <a:rPr lang="en-IN" sz="2400" b="1" dirty="0"/>
              <a:t> </a:t>
            </a:r>
            <a:r>
              <a:rPr lang="en-IN" sz="2400" b="1" dirty="0" err="1"/>
              <a:t>sb</a:t>
            </a:r>
            <a:r>
              <a:rPr lang="en-IN" sz="2400" b="1" dirty="0"/>
              <a:t> = new </a:t>
            </a:r>
            <a:r>
              <a:rPr lang="en-IN" sz="2400" b="1" dirty="0" err="1"/>
              <a:t>StringBuffer</a:t>
            </a:r>
            <a:r>
              <a:rPr lang="en-IN" sz="2400" b="1" dirty="0"/>
              <a:t>("Reference"); </a:t>
            </a:r>
          </a:p>
          <a:p>
            <a:r>
              <a:rPr lang="en-IN" sz="2400" b="1" dirty="0" err="1"/>
              <a:t>System.out.println</a:t>
            </a:r>
            <a:r>
              <a:rPr lang="en-IN" sz="2400" b="1" dirty="0"/>
              <a:t>(</a:t>
            </a:r>
            <a:r>
              <a:rPr lang="en-IN" sz="2400" b="1" dirty="0" err="1"/>
              <a:t>sb</a:t>
            </a:r>
            <a:r>
              <a:rPr lang="en-IN" sz="2400" b="1" dirty="0"/>
              <a:t>); </a:t>
            </a:r>
          </a:p>
          <a:p>
            <a:r>
              <a:rPr lang="en-IN" sz="2400" b="1" dirty="0"/>
              <a:t>// Here the </a:t>
            </a:r>
            <a:r>
              <a:rPr lang="en-IN" sz="2400" b="1" dirty="0" err="1"/>
              <a:t>StringBuffer</a:t>
            </a:r>
            <a:r>
              <a:rPr lang="en-IN" sz="2400" b="1" dirty="0"/>
              <a:t> object is not eligible for collection </a:t>
            </a:r>
          </a:p>
          <a:p>
            <a:r>
              <a:rPr lang="en-IN" sz="2400" b="1" dirty="0" err="1"/>
              <a:t>sb</a:t>
            </a:r>
            <a:r>
              <a:rPr lang="en-IN" sz="2400" b="1" dirty="0"/>
              <a:t> = null; </a:t>
            </a:r>
          </a:p>
          <a:p>
            <a:r>
              <a:rPr lang="en-IN" sz="2400" b="1" dirty="0"/>
              <a:t>// Now the </a:t>
            </a:r>
            <a:r>
              <a:rPr lang="en-IN" sz="2400" b="1" dirty="0" err="1"/>
              <a:t>StringBuffer</a:t>
            </a:r>
            <a:r>
              <a:rPr lang="en-IN" sz="2400" b="1" dirty="0"/>
              <a:t> object is eligible for collection </a:t>
            </a:r>
          </a:p>
          <a:p>
            <a:r>
              <a:rPr lang="en-IN" sz="2400" b="1" dirty="0"/>
              <a:t>} </a:t>
            </a:r>
          </a:p>
          <a:p>
            <a:r>
              <a:rPr lang="en-IN" sz="24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6278642"/>
          </a:xfrm>
          <a:prstGeom prst="rect">
            <a:avLst/>
          </a:prstGeom>
        </p:spPr>
        <p:txBody>
          <a:bodyPr wrap="square">
            <a:spAutoFit/>
          </a:bodyPr>
          <a:lstStyle/>
          <a:p>
            <a:endParaRPr lang="en-IN" dirty="0"/>
          </a:p>
          <a:p>
            <a:r>
              <a:rPr lang="en-IN" dirty="0"/>
              <a:t> </a:t>
            </a:r>
            <a:r>
              <a:rPr lang="en-IN" sz="3200" b="1" dirty="0"/>
              <a:t>(b). Reassigning a Reference Variable : </a:t>
            </a:r>
          </a:p>
          <a:p>
            <a:r>
              <a:rPr lang="en-IN" sz="3200" dirty="0"/>
              <a:t>1. We can also decouple a reference variable from an object by setting the </a:t>
            </a:r>
            <a:r>
              <a:rPr lang="en-IN" sz="3200" dirty="0" smtClean="0"/>
              <a:t>reference variable </a:t>
            </a:r>
            <a:r>
              <a:rPr lang="en-IN" sz="3200" dirty="0"/>
              <a:t>to refer to another object. </a:t>
            </a:r>
          </a:p>
          <a:p>
            <a:endParaRPr lang="en-IN" sz="3200" dirty="0" smtClean="0"/>
          </a:p>
          <a:p>
            <a:r>
              <a:rPr lang="en-IN" sz="3200" dirty="0" smtClean="0"/>
              <a:t>2</a:t>
            </a:r>
            <a:r>
              <a:rPr lang="en-IN" sz="3200" dirty="0"/>
              <a:t>. The objects created in the method are eligible for garbage collection ,once the method has returned. </a:t>
            </a:r>
          </a:p>
          <a:p>
            <a:endParaRPr lang="en-IN" sz="3200" dirty="0" smtClean="0"/>
          </a:p>
          <a:p>
            <a:r>
              <a:rPr lang="en-IN" sz="3200" dirty="0" smtClean="0"/>
              <a:t>3</a:t>
            </a:r>
            <a:r>
              <a:rPr lang="en-IN" sz="3200" dirty="0"/>
              <a:t>. If an object is returned from the method, its reference might be assigned to a </a:t>
            </a:r>
            <a:r>
              <a:rPr lang="en-IN" sz="3200" dirty="0" err="1"/>
              <a:t>referencevariable</a:t>
            </a:r>
            <a:r>
              <a:rPr lang="en-IN" sz="3200" dirty="0"/>
              <a:t> in the method that called it; hence, it will not be eligible for collection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32530"/>
          </a:xfrm>
          <a:prstGeom prst="rect">
            <a:avLst/>
          </a:prstGeom>
        </p:spPr>
        <p:txBody>
          <a:bodyPr wrap="square">
            <a:spAutoFit/>
          </a:bodyPr>
          <a:lstStyle/>
          <a:p>
            <a:r>
              <a:rPr lang="en-IN" dirty="0" smtClean="0"/>
              <a:t> </a:t>
            </a:r>
            <a:r>
              <a:rPr lang="en-IN" b="1" dirty="0"/>
              <a:t>Program Code : </a:t>
            </a:r>
            <a:endParaRPr lang="en-IN" b="1" dirty="0" smtClean="0"/>
          </a:p>
          <a:p>
            <a:endParaRPr lang="en-IN" b="1" dirty="0" smtClean="0"/>
          </a:p>
          <a:p>
            <a:r>
              <a:rPr lang="en-IN" sz="2000" b="1" dirty="0"/>
              <a:t>import </a:t>
            </a:r>
            <a:r>
              <a:rPr lang="en-IN" sz="2000" b="1" dirty="0" err="1"/>
              <a:t>java.util.Date</a:t>
            </a:r>
            <a:r>
              <a:rPr lang="en-IN" sz="2000" b="1" dirty="0"/>
              <a:t>; </a:t>
            </a:r>
          </a:p>
          <a:p>
            <a:r>
              <a:rPr lang="en-IN" sz="2000" b="1" dirty="0"/>
              <a:t>class </a:t>
            </a:r>
            <a:r>
              <a:rPr lang="en-IN" sz="2000" b="1" dirty="0" err="1"/>
              <a:t>ReassignReference</a:t>
            </a:r>
            <a:r>
              <a:rPr lang="en-IN" sz="2000" b="1" dirty="0"/>
              <a:t> { </a:t>
            </a:r>
          </a:p>
          <a:p>
            <a:r>
              <a:rPr lang="en-IN" sz="2000" b="1" dirty="0"/>
              <a:t>public static void main(String [] </a:t>
            </a:r>
            <a:r>
              <a:rPr lang="en-IN" sz="2000" b="1" dirty="0" err="1"/>
              <a:t>args</a:t>
            </a:r>
            <a:r>
              <a:rPr lang="en-IN" sz="2000" b="1" dirty="0"/>
              <a:t>) { </a:t>
            </a:r>
          </a:p>
          <a:p>
            <a:r>
              <a:rPr lang="en-IN" sz="2000" b="1" dirty="0"/>
              <a:t>Date d = </a:t>
            </a:r>
            <a:r>
              <a:rPr lang="en-IN" sz="2000" b="1" dirty="0" err="1"/>
              <a:t>getDate</a:t>
            </a:r>
            <a:r>
              <a:rPr lang="en-IN" sz="2000" b="1" dirty="0"/>
              <a:t>(); // Reference return from the method </a:t>
            </a:r>
          </a:p>
          <a:p>
            <a:r>
              <a:rPr lang="en-IN" sz="2000" b="1" dirty="0" err="1"/>
              <a:t>StringBuffer</a:t>
            </a:r>
            <a:r>
              <a:rPr lang="en-IN" sz="2000" b="1" dirty="0"/>
              <a:t> s1 = new </a:t>
            </a:r>
            <a:r>
              <a:rPr lang="en-IN" sz="2000" b="1" dirty="0" err="1"/>
              <a:t>StringBuffer</a:t>
            </a:r>
            <a:r>
              <a:rPr lang="en-IN" sz="2000" b="1" dirty="0"/>
              <a:t>("hello"); </a:t>
            </a:r>
          </a:p>
          <a:p>
            <a:r>
              <a:rPr lang="en-IN" sz="2000" b="1" dirty="0" err="1"/>
              <a:t>StringBuffer</a:t>
            </a:r>
            <a:r>
              <a:rPr lang="en-IN" sz="2000" b="1" dirty="0"/>
              <a:t> s2 = new </a:t>
            </a:r>
            <a:r>
              <a:rPr lang="en-IN" sz="2000" b="1" dirty="0" err="1"/>
              <a:t>StringBuffer</a:t>
            </a:r>
            <a:r>
              <a:rPr lang="en-IN" sz="2000" b="1" dirty="0"/>
              <a:t>("goodbye"); </a:t>
            </a:r>
          </a:p>
          <a:p>
            <a:r>
              <a:rPr lang="en-IN" sz="2000" b="1" dirty="0" err="1"/>
              <a:t>System.out.println</a:t>
            </a:r>
            <a:r>
              <a:rPr lang="en-IN" sz="2000" b="1" dirty="0"/>
              <a:t>(s1); </a:t>
            </a:r>
          </a:p>
          <a:p>
            <a:r>
              <a:rPr lang="en-IN" sz="2000" b="1" dirty="0"/>
              <a:t>// At this point the </a:t>
            </a:r>
            <a:r>
              <a:rPr lang="en-IN" sz="2000" b="1" dirty="0" err="1"/>
              <a:t>StringBuffer</a:t>
            </a:r>
            <a:r>
              <a:rPr lang="en-IN" sz="2000" b="1" dirty="0"/>
              <a:t> "hello" is not eligible </a:t>
            </a:r>
          </a:p>
          <a:p>
            <a:r>
              <a:rPr lang="en-IN" sz="2000" b="1" dirty="0"/>
              <a:t>s1 = s2; // Redirects s1 to refer to the "goodbye" object </a:t>
            </a:r>
          </a:p>
          <a:p>
            <a:r>
              <a:rPr lang="en-IN" sz="2000" b="1" dirty="0"/>
              <a:t>// Now the </a:t>
            </a:r>
            <a:r>
              <a:rPr lang="en-IN" sz="2000" b="1" dirty="0" err="1"/>
              <a:t>StringBuffer</a:t>
            </a:r>
            <a:r>
              <a:rPr lang="en-IN" sz="2000" b="1" dirty="0"/>
              <a:t> "hello" is eligible for collection </a:t>
            </a:r>
          </a:p>
          <a:p>
            <a:r>
              <a:rPr lang="en-IN" sz="2000" b="1" dirty="0"/>
              <a:t>} </a:t>
            </a:r>
          </a:p>
          <a:p>
            <a:r>
              <a:rPr lang="en-IN" sz="2000" b="1" dirty="0"/>
              <a:t>public static Date </a:t>
            </a:r>
            <a:r>
              <a:rPr lang="en-IN" sz="2000" b="1" dirty="0" err="1"/>
              <a:t>getDate</a:t>
            </a:r>
            <a:r>
              <a:rPr lang="en-IN" sz="2000" b="1" dirty="0"/>
              <a:t>() { </a:t>
            </a:r>
          </a:p>
          <a:p>
            <a:r>
              <a:rPr lang="en-IN" sz="2000" b="1" dirty="0"/>
              <a:t>Date d2 = new Date(); </a:t>
            </a:r>
          </a:p>
          <a:p>
            <a:r>
              <a:rPr lang="en-IN" sz="2000" b="1" dirty="0" err="1"/>
              <a:t>StringBuffer</a:t>
            </a:r>
            <a:r>
              <a:rPr lang="en-IN" sz="2000" b="1" dirty="0"/>
              <a:t> now = new </a:t>
            </a:r>
            <a:r>
              <a:rPr lang="en-IN" sz="2000" b="1" dirty="0" err="1"/>
              <a:t>StringBuffer</a:t>
            </a:r>
            <a:r>
              <a:rPr lang="en-IN" sz="2000" b="1" dirty="0"/>
              <a:t>(d2.toString()); </a:t>
            </a:r>
          </a:p>
          <a:p>
            <a:r>
              <a:rPr lang="en-IN" sz="2000" b="1" dirty="0"/>
              <a:t>// object eligible to garbage collector even we don't set the object as null explicitly. </a:t>
            </a:r>
          </a:p>
          <a:p>
            <a:r>
              <a:rPr lang="en-IN" sz="2000" b="1" dirty="0" err="1"/>
              <a:t>System.out.println</a:t>
            </a:r>
            <a:r>
              <a:rPr lang="en-IN" sz="2000" b="1" dirty="0"/>
              <a:t>(now); </a:t>
            </a:r>
          </a:p>
          <a:p>
            <a:r>
              <a:rPr lang="en-IN" sz="2000" b="1" dirty="0"/>
              <a:t>return d2; // Reference Return , not eligible for garbage collector </a:t>
            </a:r>
          </a:p>
          <a:p>
            <a:r>
              <a:rPr lang="en-IN" dirty="0"/>
              <a:t>} </a:t>
            </a:r>
          </a:p>
          <a:p>
            <a:r>
              <a:rPr lang="en-IN"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16758"/>
          </a:xfrm>
          <a:prstGeom prst="rect">
            <a:avLst/>
          </a:prstGeom>
        </p:spPr>
        <p:txBody>
          <a:bodyPr wrap="square">
            <a:spAutoFit/>
          </a:bodyPr>
          <a:lstStyle/>
          <a:p>
            <a:endParaRPr lang="en-IN" sz="4000" b="1" dirty="0" smtClean="0"/>
          </a:p>
          <a:p>
            <a:endParaRPr lang="en-IN" sz="4000" b="1" dirty="0"/>
          </a:p>
          <a:p>
            <a:endParaRPr lang="en-IN" sz="4000" b="1" dirty="0" smtClean="0"/>
          </a:p>
          <a:p>
            <a:r>
              <a:rPr lang="en-IN" sz="4000" b="1" dirty="0" smtClean="0"/>
              <a:t>(</a:t>
            </a:r>
            <a:r>
              <a:rPr lang="en-IN" sz="4000" b="1" dirty="0"/>
              <a:t>c) .Isolating a Reference </a:t>
            </a:r>
          </a:p>
          <a:p>
            <a:r>
              <a:rPr lang="en-IN" sz="4000" dirty="0"/>
              <a:t>1.There is another way in which objects can become eligible for garbage </a:t>
            </a:r>
            <a:r>
              <a:rPr lang="en-IN" sz="4000" dirty="0" err="1"/>
              <a:t>collection,even</a:t>
            </a:r>
            <a:r>
              <a:rPr lang="en-IN" sz="4000" dirty="0"/>
              <a:t> if they still have valid references! We call this scenario "</a:t>
            </a:r>
            <a:r>
              <a:rPr lang="en-IN" sz="4000" b="1" dirty="0"/>
              <a:t>islands of isolation." </a:t>
            </a:r>
            <a:endParaRPr lang="en-IN"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986528"/>
          </a:xfrm>
          <a:prstGeom prst="rect">
            <a:avLst/>
          </a:prstGeom>
        </p:spPr>
        <p:txBody>
          <a:bodyPr wrap="square">
            <a:spAutoFit/>
          </a:bodyPr>
          <a:lstStyle/>
          <a:p>
            <a:r>
              <a:rPr lang="en-IN" sz="2800" b="1" dirty="0"/>
              <a:t>Program Code : </a:t>
            </a:r>
          </a:p>
          <a:p>
            <a:r>
              <a:rPr lang="en-IN" sz="2800" dirty="0"/>
              <a:t>public class Island { </a:t>
            </a:r>
          </a:p>
          <a:p>
            <a:r>
              <a:rPr lang="en-IN" sz="2800" dirty="0"/>
              <a:t>Island </a:t>
            </a:r>
            <a:r>
              <a:rPr lang="en-IN" sz="2800" dirty="0" err="1"/>
              <a:t>i</a:t>
            </a:r>
            <a:r>
              <a:rPr lang="en-IN" sz="2800" dirty="0"/>
              <a:t>; </a:t>
            </a:r>
          </a:p>
          <a:p>
            <a:r>
              <a:rPr lang="en-IN" sz="2800" dirty="0"/>
              <a:t>public static void main(String [] </a:t>
            </a:r>
            <a:r>
              <a:rPr lang="en-IN" sz="2800" dirty="0" err="1"/>
              <a:t>args</a:t>
            </a:r>
            <a:r>
              <a:rPr lang="en-IN" sz="2800" dirty="0"/>
              <a:t>) { </a:t>
            </a:r>
          </a:p>
          <a:p>
            <a:r>
              <a:rPr lang="en-IN" sz="2800" dirty="0"/>
              <a:t>Island i2 = new Island(); </a:t>
            </a:r>
          </a:p>
          <a:p>
            <a:r>
              <a:rPr lang="en-IN" sz="2800" dirty="0"/>
              <a:t>Island i3 = new Island(); </a:t>
            </a:r>
          </a:p>
          <a:p>
            <a:r>
              <a:rPr lang="en-IN" sz="2800" dirty="0"/>
              <a:t>Island i4 = new Island(); </a:t>
            </a:r>
          </a:p>
          <a:p>
            <a:r>
              <a:rPr lang="en-IN" sz="2800" dirty="0"/>
              <a:t>i2.i = i3; // i2 refers to i3 </a:t>
            </a:r>
          </a:p>
          <a:p>
            <a:r>
              <a:rPr lang="en-IN" sz="2800" dirty="0"/>
              <a:t>i3.i = i4; // i3 refers to i4 </a:t>
            </a:r>
          </a:p>
          <a:p>
            <a:r>
              <a:rPr lang="en-IN" sz="2800" dirty="0"/>
              <a:t>i4.i = i2; // i4 refers to i2 </a:t>
            </a:r>
          </a:p>
          <a:p>
            <a:r>
              <a:rPr lang="en-IN" sz="2800" dirty="0"/>
              <a:t>i2 = null; </a:t>
            </a:r>
          </a:p>
          <a:p>
            <a:r>
              <a:rPr lang="en-IN" sz="2800" dirty="0"/>
              <a:t>i3 = null; </a:t>
            </a:r>
          </a:p>
          <a:p>
            <a:r>
              <a:rPr lang="en-IN" sz="2800" dirty="0"/>
              <a:t>i4 = null; </a:t>
            </a:r>
          </a:p>
          <a:p>
            <a:r>
              <a:rPr lang="en-IN" sz="2800" dirty="0"/>
              <a:t>// </a:t>
            </a:r>
            <a:r>
              <a:rPr lang="en-IN" sz="2800" b="1" dirty="0"/>
              <a:t>do complicated, memory intensive stuff </a:t>
            </a:r>
          </a:p>
          <a:p>
            <a:r>
              <a:rPr lang="en-IN" sz="2800" dirty="0"/>
              <a:t>} </a:t>
            </a:r>
          </a:p>
          <a:p>
            <a:r>
              <a:rPr lang="en-IN" sz="28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44000" cy="3046988"/>
          </a:xfrm>
          <a:prstGeom prst="rect">
            <a:avLst/>
          </a:prstGeom>
        </p:spPr>
        <p:txBody>
          <a:bodyPr wrap="square">
            <a:spAutoFit/>
          </a:bodyPr>
          <a:lstStyle/>
          <a:p>
            <a:r>
              <a:rPr lang="en-IN" sz="3200" dirty="0"/>
              <a:t>When the code reaches </a:t>
            </a:r>
            <a:r>
              <a:rPr lang="en-IN" sz="3200" b="1" dirty="0"/>
              <a:t>// do complicated, the three Island objects (previously known as i2, i3, and i4) have instance variables so that they refer to each other, but their links to the outside world (i2, i3, and i4) have been null. These three objects are eligible for </a:t>
            </a:r>
            <a:r>
              <a:rPr lang="en-IN" sz="3200" b="1" dirty="0" err="1"/>
              <a:t>garbagecollection</a:t>
            </a:r>
            <a:r>
              <a:rPr lang="en-IN" sz="3200" b="1" dirty="0"/>
              <a:t> </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r>
              <a:rPr lang="en-IN" sz="3600" b="1" dirty="0"/>
              <a:t>(d) Forcing Garbage Collection </a:t>
            </a:r>
          </a:p>
          <a:p>
            <a:r>
              <a:rPr lang="en-IN" sz="3600" dirty="0"/>
              <a:t>1. Garbage collection cannot be forced by a programmer. </a:t>
            </a:r>
          </a:p>
          <a:p>
            <a:r>
              <a:rPr lang="en-IN" sz="3600" dirty="0"/>
              <a:t>2. However, Java provides some methods that allow you to request that the JVM perform garbage collection. </a:t>
            </a:r>
          </a:p>
          <a:p>
            <a:r>
              <a:rPr lang="en-IN" sz="3600" dirty="0"/>
              <a:t>3. We can call garbage collector using Runtime java classes. </a:t>
            </a:r>
          </a:p>
          <a:p>
            <a:endParaRPr lang="en-IN" sz="3600" dirty="0"/>
          </a:p>
          <a:p>
            <a:r>
              <a:rPr lang="en-IN" sz="3600" dirty="0"/>
              <a:t>Ex: </a:t>
            </a:r>
            <a:r>
              <a:rPr lang="en-IN" sz="3600" b="1" dirty="0" err="1"/>
              <a:t>Runtime.getRuntime</a:t>
            </a:r>
            <a:r>
              <a:rPr lang="en-IN" sz="3600" b="1" dirty="0"/>
              <a:t>().</a:t>
            </a:r>
            <a:r>
              <a:rPr lang="en-IN" sz="3600" b="1" dirty="0" err="1"/>
              <a:t>gc</a:t>
            </a:r>
            <a:r>
              <a:rPr lang="en-IN" sz="3600" b="1" dirty="0"/>
              <a:t>(); </a:t>
            </a:r>
            <a:endParaRPr lang="en-IN" sz="3600" b="1" dirty="0" smtClean="0"/>
          </a:p>
          <a:p>
            <a:r>
              <a:rPr lang="en-IN" sz="3600" dirty="0"/>
              <a:t>Ex: </a:t>
            </a:r>
            <a:r>
              <a:rPr lang="en-IN" sz="3600" b="1" dirty="0" err="1"/>
              <a:t>System.gc</a:t>
            </a:r>
            <a:r>
              <a:rPr lang="en-IN" sz="3600" b="1" dirty="0"/>
              <a:t>(); </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799</Words>
  <Application>Microsoft Office PowerPoint</Application>
  <PresentationFormat>On-screen Show (4:3)</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GARBAGE COLLECTION</vt:lpstr>
      <vt:lpstr>Slide 2</vt:lpstr>
      <vt:lpstr>Slide 3</vt:lpstr>
      <vt:lpstr>Slide 4</vt:lpstr>
      <vt:lpstr>Slide 5</vt:lpstr>
      <vt:lpstr>Slide 6</vt:lpstr>
      <vt:lpstr>Slide 7</vt:lpstr>
      <vt:lpstr>Slide 8</vt:lpstr>
      <vt:lpstr>Slide 9</vt:lpstr>
      <vt:lpstr>Slide 10</vt:lpstr>
      <vt:lpstr>Slide 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dc:title>
  <dc:creator>Chechappa</dc:creator>
  <cp:lastModifiedBy>Chechappa</cp:lastModifiedBy>
  <cp:revision>14</cp:revision>
  <dcterms:created xsi:type="dcterms:W3CDTF">2017-07-13T11:47:57Z</dcterms:created>
  <dcterms:modified xsi:type="dcterms:W3CDTF">2017-07-13T12:08:20Z</dcterms:modified>
</cp:coreProperties>
</file>