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72" r:id="rId14"/>
    <p:sldId id="273" r:id="rId15"/>
    <p:sldId id="268" r:id="rId16"/>
    <p:sldId id="269" r:id="rId17"/>
    <p:sldId id="270" r:id="rId18"/>
    <p:sldId id="266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730F-F5E6-465A-9B19-A6BE1F5F449E}" type="datetimeFigureOut">
              <a:rPr lang="en-IN" smtClean="0"/>
              <a:pPr/>
              <a:t>19-09-2012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94EC-73FF-41B3-97FC-AA7AC5A7CD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751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NHERITANCE</a:t>
            </a:r>
            <a:endParaRPr kumimoji="0" 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 a class that is inherited is called a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class that does the inheriting is called a subclass.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class A  //cannot say public (only the main class can be public)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i,j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void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showij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    { 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j values are:"+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+" "+j);    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class B extends A   // cannot say public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void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showK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    {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("Value of k:"+k);  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void sum()     {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("The sum of 3 values:"+(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i+j+k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));  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Main 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static void main(String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   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A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superObj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new A();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B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new B();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superObj.i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=10;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superObj.j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=20;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superObj.showij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//calling the subclass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subObj.i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=25;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subObj.j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=50;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subObj.k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=100;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subObj.showij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subObj.showK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subObj.sum();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181957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Animal{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("Animals can move");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Dog extends Animal{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("Dogs can walk and run");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bark(){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("Dogs can bark");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TestDog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static void main(String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a = new Animal(); // Animal reference and object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b = new Dog(); // Animal reference but Dog object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a.move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();// runs the method in Animal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b.move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();//Runs the method in Dog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b.bark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OUTPUT:-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This program will throw a compile time error since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b's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reference type Animal doesn't have a method by the name of bark.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89625"/>
            <a:ext cx="9144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POLYMORPHISM</a:t>
            </a: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interface Vegetarian{}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Animal{}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Deer extends Animal implements Vegetarian{}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•A Deer IS-A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aAnimal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•A Deer IS-A Vegetarian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•A Deer IS-A Deer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•A Deer IS-A Object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Deer d = new Deer();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Animal a = d;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Vegetarian v = d;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Object o = d;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 the reference variables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d,a,v,o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refer to the same Deer object in the heap.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Abstract class example</a:t>
            </a:r>
          </a:p>
          <a:p>
            <a:r>
              <a:rPr lang="en-IN" sz="2000" b="1" dirty="0" smtClean="0"/>
              <a:t>abstract class A {</a:t>
            </a:r>
          </a:p>
          <a:p>
            <a:r>
              <a:rPr lang="en-IN" sz="2000" b="1" dirty="0" smtClean="0"/>
              <a:t>abstract void </a:t>
            </a:r>
            <a:r>
              <a:rPr lang="en-IN" sz="2000" b="1" dirty="0" err="1" smtClean="0"/>
              <a:t>callme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// concrete methods are still allowed in abstract classes</a:t>
            </a:r>
          </a:p>
          <a:p>
            <a:r>
              <a:rPr lang="en-IN" sz="2000" b="1" dirty="0" smtClean="0"/>
              <a:t>void </a:t>
            </a:r>
            <a:r>
              <a:rPr lang="en-IN" sz="2000" b="1" dirty="0" err="1" smtClean="0"/>
              <a:t>callmetoo</a:t>
            </a:r>
            <a:r>
              <a:rPr lang="en-IN" sz="2000" b="1" dirty="0" smtClean="0"/>
              <a:t>()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("This is a concrete method.");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class B extends A {</a:t>
            </a:r>
          </a:p>
          <a:p>
            <a:r>
              <a:rPr lang="en-IN" sz="2000" b="1" dirty="0" smtClean="0"/>
              <a:t>void </a:t>
            </a:r>
            <a:r>
              <a:rPr lang="en-IN" sz="2000" b="1" dirty="0" err="1" smtClean="0"/>
              <a:t>callme</a:t>
            </a:r>
            <a:r>
              <a:rPr lang="en-IN" sz="2000" b="1" dirty="0" smtClean="0"/>
              <a:t>()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("B's implementation of </a:t>
            </a:r>
            <a:r>
              <a:rPr lang="en-IN" sz="2000" b="1" dirty="0" err="1" smtClean="0"/>
              <a:t>callme</a:t>
            </a:r>
            <a:r>
              <a:rPr lang="en-IN" sz="2000" b="1" dirty="0" smtClean="0"/>
              <a:t>.");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class </a:t>
            </a:r>
            <a:r>
              <a:rPr lang="en-IN" sz="2000" b="1" dirty="0" err="1" smtClean="0"/>
              <a:t>AbstractDemo</a:t>
            </a:r>
            <a:r>
              <a:rPr lang="en-IN" sz="2000" b="1" dirty="0" smtClean="0"/>
              <a:t> {</a:t>
            </a:r>
          </a:p>
          <a:p>
            <a:r>
              <a:rPr lang="en-IN" sz="2000" b="1" dirty="0" smtClean="0"/>
              <a:t>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 {</a:t>
            </a:r>
          </a:p>
          <a:p>
            <a:r>
              <a:rPr lang="en-IN" sz="2000" b="1" dirty="0" smtClean="0"/>
              <a:t>B </a:t>
            </a:r>
            <a:r>
              <a:rPr lang="en-IN" sz="2000" b="1" dirty="0" err="1" smtClean="0"/>
              <a:t>b</a:t>
            </a:r>
            <a:r>
              <a:rPr lang="en-IN" sz="2000" b="1" dirty="0" smtClean="0"/>
              <a:t> = new B();</a:t>
            </a:r>
          </a:p>
          <a:p>
            <a:r>
              <a:rPr lang="en-IN" sz="2000" b="1" dirty="0" err="1" smtClean="0"/>
              <a:t>b.callme</a:t>
            </a:r>
            <a:r>
              <a:rPr lang="en-IN" sz="2000" b="1" dirty="0" smtClean="0"/>
              <a:t>();</a:t>
            </a:r>
          </a:p>
          <a:p>
            <a:r>
              <a:rPr lang="en-IN" sz="2000" b="1" dirty="0" err="1" smtClean="0"/>
              <a:t>b.callmetoo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Using final to Prevent Overriding</a:t>
            </a:r>
          </a:p>
          <a:p>
            <a:r>
              <a:rPr lang="en-IN" sz="2000" b="1" dirty="0" smtClean="0"/>
              <a:t>class A {</a:t>
            </a:r>
          </a:p>
          <a:p>
            <a:r>
              <a:rPr lang="en-IN" sz="2000" b="1" dirty="0" smtClean="0"/>
              <a:t>final void meth()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("This is a final method.");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class B extends A {</a:t>
            </a:r>
          </a:p>
          <a:p>
            <a:r>
              <a:rPr lang="en-IN" sz="2000" b="1" dirty="0" smtClean="0"/>
              <a:t>void meth() { // ERROR! Can't override.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("Illegal!");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r>
              <a:rPr lang="en-IN" sz="2000" b="1" u="sng" dirty="0" smtClean="0"/>
              <a:t>Using final to Prevent Inheritance</a:t>
            </a:r>
          </a:p>
          <a:p>
            <a:r>
              <a:rPr lang="en-IN" sz="2000" b="1" dirty="0" smtClean="0"/>
              <a:t>final class A {</a:t>
            </a:r>
          </a:p>
          <a:p>
            <a:r>
              <a:rPr lang="en-IN" sz="2000" b="1" dirty="0" smtClean="0"/>
              <a:t>// ...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// The following class is illegal.</a:t>
            </a:r>
          </a:p>
          <a:p>
            <a:r>
              <a:rPr lang="en-IN" sz="2000" b="1" dirty="0" smtClean="0"/>
              <a:t>class B extends A { // ERROR! Can't subclass A</a:t>
            </a:r>
          </a:p>
          <a:p>
            <a:r>
              <a:rPr lang="en-IN" sz="2000" b="1" dirty="0" smtClean="0"/>
              <a:t>// ...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u="sng" dirty="0" smtClean="0"/>
              <a:t>Partial Implementations</a:t>
            </a:r>
          </a:p>
          <a:p>
            <a:r>
              <a:rPr lang="en-IN" sz="4800" b="1" dirty="0" smtClean="0"/>
              <a:t>If a class includes an interface but does not fully implement the methods defined by that interface, then that class must be declared as abstract.</a:t>
            </a:r>
            <a:endParaRPr lang="en-IN" sz="4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77600"/>
            <a:ext cx="9144000" cy="738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/>
              <a:t>Whether  super() </a:t>
            </a:r>
            <a:r>
              <a:rPr lang="en-IN" sz="2400" b="1" u="sng" dirty="0" smtClean="0"/>
              <a:t> is </a:t>
            </a:r>
            <a:r>
              <a:rPr lang="en-IN" sz="2400" b="1" u="sng" dirty="0"/>
              <a:t>used or not Parent is called by default.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 Parent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public Parent()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("parent");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 Child extends Parent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public Child()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// super();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("child");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class hello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public static void main(String[] a)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Child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child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new Child();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if (child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instanceof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Parent)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("true");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IN" b="1" dirty="0" smtClean="0"/>
              <a:t>Output:-</a:t>
            </a:r>
          </a:p>
          <a:p>
            <a:r>
              <a:rPr lang="en-IN" b="1" dirty="0" smtClean="0"/>
              <a:t>Parent</a:t>
            </a:r>
          </a:p>
          <a:p>
            <a:r>
              <a:rPr lang="en-IN" b="1" dirty="0" smtClean="0"/>
              <a:t>Child</a:t>
            </a:r>
          </a:p>
          <a:p>
            <a:r>
              <a:rPr lang="en-IN" b="1" dirty="0" smtClean="0"/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6448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Dynamic Method Dispatch(run time polymorphism)</a:t>
            </a:r>
          </a:p>
          <a:p>
            <a:r>
              <a:rPr lang="en-IN" b="1" dirty="0" smtClean="0"/>
              <a:t>it is the type of the object being</a:t>
            </a:r>
          </a:p>
          <a:p>
            <a:r>
              <a:rPr lang="en-IN" b="1" dirty="0" smtClean="0"/>
              <a:t>referred to (not the type of the reference variable)</a:t>
            </a:r>
          </a:p>
          <a:p>
            <a:r>
              <a:rPr lang="en-IN" b="1" dirty="0" smtClean="0"/>
              <a:t>class A {</a:t>
            </a:r>
          </a:p>
          <a:p>
            <a:r>
              <a:rPr lang="en-IN" b="1" dirty="0" smtClean="0"/>
              <a:t>void </a:t>
            </a:r>
            <a:r>
              <a:rPr lang="en-IN" b="1" dirty="0" err="1" smtClean="0"/>
              <a:t>callme</a:t>
            </a:r>
            <a:r>
              <a:rPr lang="en-IN" b="1" dirty="0" smtClean="0"/>
              <a:t>() {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("Inside A's </a:t>
            </a:r>
            <a:r>
              <a:rPr lang="en-IN" b="1" dirty="0" err="1" smtClean="0"/>
              <a:t>callme</a:t>
            </a:r>
            <a:r>
              <a:rPr lang="en-IN" b="1" dirty="0" smtClean="0"/>
              <a:t> method"); } }</a:t>
            </a:r>
          </a:p>
          <a:p>
            <a:r>
              <a:rPr lang="en-IN" b="1" dirty="0" smtClean="0"/>
              <a:t>class B extends A {</a:t>
            </a:r>
          </a:p>
          <a:p>
            <a:r>
              <a:rPr lang="en-IN" b="1" dirty="0" smtClean="0"/>
              <a:t>// override </a:t>
            </a:r>
            <a:r>
              <a:rPr lang="en-IN" b="1" dirty="0" err="1" smtClean="0"/>
              <a:t>callme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void </a:t>
            </a:r>
            <a:r>
              <a:rPr lang="en-IN" b="1" dirty="0" err="1" smtClean="0"/>
              <a:t>callme</a:t>
            </a:r>
            <a:r>
              <a:rPr lang="en-IN" b="1" dirty="0" smtClean="0"/>
              <a:t>() {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("Inside B's </a:t>
            </a:r>
            <a:r>
              <a:rPr lang="en-IN" b="1" dirty="0" err="1" smtClean="0"/>
              <a:t>callme</a:t>
            </a:r>
            <a:r>
              <a:rPr lang="en-IN" b="1" dirty="0" smtClean="0"/>
              <a:t> method"); } }</a:t>
            </a:r>
          </a:p>
          <a:p>
            <a:r>
              <a:rPr lang="en-IN" b="1" dirty="0" smtClean="0"/>
              <a:t>class C extends A {</a:t>
            </a:r>
          </a:p>
          <a:p>
            <a:r>
              <a:rPr lang="en-IN" b="1" dirty="0" smtClean="0"/>
              <a:t>// override </a:t>
            </a:r>
            <a:r>
              <a:rPr lang="en-IN" b="1" dirty="0" err="1" smtClean="0"/>
              <a:t>callme</a:t>
            </a:r>
            <a:r>
              <a:rPr lang="en-IN" b="1" dirty="0" smtClean="0"/>
              <a:t>()</a:t>
            </a:r>
          </a:p>
          <a:p>
            <a:r>
              <a:rPr lang="en-IN" b="1" dirty="0" smtClean="0"/>
              <a:t>void </a:t>
            </a:r>
            <a:r>
              <a:rPr lang="en-IN" b="1" dirty="0" err="1" smtClean="0"/>
              <a:t>callme</a:t>
            </a:r>
            <a:r>
              <a:rPr lang="en-IN" b="1" dirty="0" smtClean="0"/>
              <a:t>() {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("Inside C's </a:t>
            </a:r>
            <a:r>
              <a:rPr lang="en-IN" b="1" dirty="0" err="1" smtClean="0"/>
              <a:t>callme</a:t>
            </a:r>
            <a:r>
              <a:rPr lang="en-IN" b="1" dirty="0" smtClean="0"/>
              <a:t> method"); } }</a:t>
            </a:r>
          </a:p>
          <a:p>
            <a:r>
              <a:rPr lang="en-IN" b="1" dirty="0" smtClean="0"/>
              <a:t>class Dispatch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A </a:t>
            </a:r>
            <a:r>
              <a:rPr lang="en-IN" b="1" dirty="0" err="1" smtClean="0"/>
              <a:t>a</a:t>
            </a:r>
            <a:r>
              <a:rPr lang="en-IN" b="1" dirty="0" smtClean="0"/>
              <a:t> = new A(); // object of type A</a:t>
            </a:r>
          </a:p>
          <a:p>
            <a:r>
              <a:rPr lang="en-IN" b="1" dirty="0" smtClean="0"/>
              <a:t>B </a:t>
            </a:r>
            <a:r>
              <a:rPr lang="en-IN" b="1" dirty="0" err="1" smtClean="0"/>
              <a:t>b</a:t>
            </a:r>
            <a:r>
              <a:rPr lang="en-IN" b="1" dirty="0" smtClean="0"/>
              <a:t> = new B(); // object of type B</a:t>
            </a:r>
          </a:p>
          <a:p>
            <a:r>
              <a:rPr lang="en-IN" b="1" dirty="0" smtClean="0"/>
              <a:t>C </a:t>
            </a:r>
            <a:r>
              <a:rPr lang="en-IN" b="1" dirty="0" err="1" smtClean="0"/>
              <a:t>c</a:t>
            </a:r>
            <a:r>
              <a:rPr lang="en-IN" b="1" dirty="0" smtClean="0"/>
              <a:t> = new C(); // object of type C</a:t>
            </a:r>
          </a:p>
          <a:p>
            <a:r>
              <a:rPr lang="en-IN" b="1" dirty="0" smtClean="0"/>
              <a:t>A r; // obtain a reference of type A</a:t>
            </a:r>
          </a:p>
          <a:p>
            <a:r>
              <a:rPr lang="en-IN" b="1" dirty="0" smtClean="0"/>
              <a:t>r = a; // r refers to an A object</a:t>
            </a:r>
          </a:p>
          <a:p>
            <a:r>
              <a:rPr lang="en-IN" b="1" dirty="0" err="1" smtClean="0"/>
              <a:t>r.callme</a:t>
            </a:r>
            <a:r>
              <a:rPr lang="en-IN" b="1" dirty="0" smtClean="0"/>
              <a:t>(); // calls A's version of </a:t>
            </a:r>
            <a:r>
              <a:rPr lang="en-IN" b="1" dirty="0" err="1" smtClean="0"/>
              <a:t>callme</a:t>
            </a:r>
            <a:endParaRPr lang="en-IN" b="1" dirty="0" smtClean="0"/>
          </a:p>
          <a:p>
            <a:r>
              <a:rPr lang="en-IN" b="1" dirty="0" smtClean="0"/>
              <a:t>r = b; // r refers to a B object</a:t>
            </a:r>
          </a:p>
          <a:p>
            <a:r>
              <a:rPr lang="en-IN" b="1" dirty="0" err="1" smtClean="0"/>
              <a:t>r.callme</a:t>
            </a:r>
            <a:r>
              <a:rPr lang="en-IN" b="1" dirty="0" smtClean="0"/>
              <a:t>(); // calls B's version of </a:t>
            </a:r>
            <a:r>
              <a:rPr lang="en-IN" b="1" dirty="0" err="1" smtClean="0"/>
              <a:t>callme</a:t>
            </a:r>
            <a:endParaRPr lang="en-IN" b="1" dirty="0" smtClean="0"/>
          </a:p>
          <a:p>
            <a:r>
              <a:rPr lang="en-IN" b="1" dirty="0" smtClean="0"/>
              <a:t>r = c; // r refers to a C object</a:t>
            </a:r>
          </a:p>
          <a:p>
            <a:r>
              <a:rPr lang="en-IN" b="1" dirty="0" err="1" smtClean="0"/>
              <a:t>r.callme</a:t>
            </a:r>
            <a:r>
              <a:rPr lang="en-IN" b="1" dirty="0" smtClean="0"/>
              <a:t>(); // calls C's version of </a:t>
            </a:r>
            <a:r>
              <a:rPr lang="en-IN" b="1" dirty="0" err="1" smtClean="0"/>
              <a:t>callme</a:t>
            </a:r>
            <a:endParaRPr lang="en-IN" b="1" dirty="0" smtClean="0"/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STATIC METHODS CANNOT BE OVERRIDDEN (CAN ONLY BE HIDDEN)</a:t>
            </a:r>
          </a:p>
          <a:p>
            <a:r>
              <a:rPr lang="en-IN" sz="2400" b="1" dirty="0" smtClean="0"/>
              <a:t>class X{</a:t>
            </a:r>
          </a:p>
          <a:p>
            <a:r>
              <a:rPr lang="en-IN" sz="2400" b="1" dirty="0" smtClean="0"/>
              <a:t>public static void do(){  SOP("I m method do </a:t>
            </a:r>
            <a:r>
              <a:rPr lang="en-IN" sz="2400" b="1" dirty="0" err="1" smtClean="0"/>
              <a:t>inX</a:t>
            </a:r>
            <a:r>
              <a:rPr lang="en-IN" sz="2400" b="1" dirty="0" smtClean="0"/>
              <a:t>"); }</a:t>
            </a:r>
          </a:p>
          <a:p>
            <a:r>
              <a:rPr lang="en-IN" sz="2400" b="1" dirty="0" smtClean="0"/>
              <a:t>public void go(){  SOP("I m method go in X"); } 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class Y extends X{</a:t>
            </a:r>
          </a:p>
          <a:p>
            <a:r>
              <a:rPr lang="en-IN" sz="2400" b="1" dirty="0" smtClean="0"/>
              <a:t>public static do(){  SOP("I m method do </a:t>
            </a:r>
            <a:r>
              <a:rPr lang="en-IN" sz="2400" b="1" dirty="0" err="1" smtClean="0"/>
              <a:t>inY</a:t>
            </a:r>
            <a:r>
              <a:rPr lang="en-IN" sz="2400" b="1" dirty="0" smtClean="0"/>
              <a:t>"); }</a:t>
            </a:r>
          </a:p>
          <a:p>
            <a:r>
              <a:rPr lang="en-IN" sz="2400" b="1" dirty="0" smtClean="0"/>
              <a:t>public void go(){   SOP("I m method go in Y"); }</a:t>
            </a:r>
          </a:p>
          <a:p>
            <a:r>
              <a:rPr lang="en-IN" sz="2400" b="1" dirty="0" smtClean="0"/>
              <a:t>public static void main(String a[])</a:t>
            </a:r>
          </a:p>
          <a:p>
            <a:r>
              <a:rPr lang="en-IN" sz="2400" b="1" dirty="0" smtClean="0"/>
              <a:t>{</a:t>
            </a:r>
          </a:p>
          <a:p>
            <a:r>
              <a:rPr lang="en-IN" sz="2400" b="1" dirty="0" smtClean="0"/>
              <a:t> X z = new Y();</a:t>
            </a:r>
          </a:p>
          <a:p>
            <a:r>
              <a:rPr lang="en-IN" sz="2400" b="1" dirty="0" err="1" smtClean="0"/>
              <a:t>z.do</a:t>
            </a:r>
            <a:r>
              <a:rPr lang="en-IN" sz="2400" b="1" dirty="0" smtClean="0"/>
              <a:t>();</a:t>
            </a:r>
          </a:p>
          <a:p>
            <a:r>
              <a:rPr lang="en-IN" sz="2400" b="1" dirty="0" err="1" smtClean="0"/>
              <a:t>z.go</a:t>
            </a:r>
            <a:r>
              <a:rPr lang="en-IN" sz="2400" b="1" dirty="0" smtClean="0"/>
              <a:t>();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The output will be:</a:t>
            </a:r>
          </a:p>
          <a:p>
            <a:r>
              <a:rPr lang="en-IN" sz="2400" b="1" dirty="0" smtClean="0"/>
              <a:t>I m method do </a:t>
            </a:r>
            <a:r>
              <a:rPr lang="en-IN" sz="2400" b="1" dirty="0" err="1" smtClean="0"/>
              <a:t>inX</a:t>
            </a:r>
            <a:r>
              <a:rPr lang="en-IN" sz="2400" b="1" dirty="0" smtClean="0"/>
              <a:t> //static is not </a:t>
            </a:r>
            <a:r>
              <a:rPr lang="en-IN" sz="2400" b="1" dirty="0" err="1" smtClean="0"/>
              <a:t>overriden</a:t>
            </a:r>
            <a:endParaRPr lang="en-IN" sz="2400" b="1" dirty="0" smtClean="0"/>
          </a:p>
          <a:p>
            <a:r>
              <a:rPr lang="en-IN" sz="2400" b="1" dirty="0" smtClean="0"/>
              <a:t>I m method go in Y //overridden</a:t>
            </a:r>
            <a:endParaRPr lang="en-IN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5118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 OF SUPER KEYWORD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Animal{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("Animals can move");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Dog extends Animal{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super.move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 // invokes the super class method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("Dogs can walk and run");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TestDog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static void main(String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b = new Dog(); // Animal reference but Dog object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b.move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();//Runs the method in Dog class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Animals can move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Dogs can walk and run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6858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 smtClean="0"/>
              <a:t>Variables in interfaces</a:t>
            </a:r>
          </a:p>
          <a:p>
            <a:r>
              <a:rPr lang="en-IN" sz="1600" b="1" dirty="0" smtClean="0"/>
              <a:t>import </a:t>
            </a:r>
            <a:r>
              <a:rPr lang="en-IN" sz="1600" b="1" dirty="0" err="1" smtClean="0"/>
              <a:t>java.util.Random</a:t>
            </a:r>
            <a:r>
              <a:rPr lang="en-IN" sz="1600" b="1" dirty="0" smtClean="0"/>
              <a:t>;</a:t>
            </a:r>
          </a:p>
          <a:p>
            <a:r>
              <a:rPr lang="en-IN" sz="1600" b="1" dirty="0" smtClean="0"/>
              <a:t>interface </a:t>
            </a:r>
            <a:r>
              <a:rPr lang="en-IN" sz="1600" b="1" dirty="0" err="1" smtClean="0"/>
              <a:t>SharedConstants</a:t>
            </a:r>
            <a:r>
              <a:rPr lang="en-IN" sz="1600" b="1" dirty="0" smtClean="0"/>
              <a:t> {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NO = 0;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YES = 1;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MAYBE = 2;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LATER = 3;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SOON = 4;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NEVER = 5;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class Question implements </a:t>
            </a:r>
            <a:r>
              <a:rPr lang="en-IN" sz="1600" b="1" dirty="0" err="1" smtClean="0"/>
              <a:t>SharedConstants</a:t>
            </a:r>
            <a:r>
              <a:rPr lang="en-IN" sz="1600" b="1" dirty="0" smtClean="0"/>
              <a:t> {</a:t>
            </a:r>
          </a:p>
          <a:p>
            <a:r>
              <a:rPr lang="en-IN" sz="1600" b="1" dirty="0" smtClean="0"/>
              <a:t>Random rand = new Random();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ask() {</a:t>
            </a:r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prob</a:t>
            </a:r>
            <a:r>
              <a:rPr lang="en-IN" sz="1600" b="1" dirty="0" smtClean="0"/>
              <a:t> = (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) (100 * </a:t>
            </a:r>
            <a:r>
              <a:rPr lang="en-IN" sz="1600" b="1" dirty="0" err="1" smtClean="0"/>
              <a:t>rand.nextDouble</a:t>
            </a:r>
            <a:r>
              <a:rPr lang="en-IN" sz="1600" b="1" dirty="0" smtClean="0"/>
              <a:t>());</a:t>
            </a:r>
          </a:p>
          <a:p>
            <a:r>
              <a:rPr lang="en-IN" sz="1600" b="1" dirty="0" smtClean="0"/>
              <a:t>if (</a:t>
            </a:r>
            <a:r>
              <a:rPr lang="en-IN" sz="1600" b="1" dirty="0" err="1" smtClean="0"/>
              <a:t>prob</a:t>
            </a:r>
            <a:r>
              <a:rPr lang="en-IN" sz="1600" b="1" dirty="0" smtClean="0"/>
              <a:t> &lt; 30)</a:t>
            </a:r>
          </a:p>
          <a:p>
            <a:r>
              <a:rPr lang="en-IN" sz="1600" b="1" dirty="0" smtClean="0"/>
              <a:t>return NO; </a:t>
            </a:r>
          </a:p>
          <a:p>
            <a:r>
              <a:rPr lang="en-IN" sz="1600" b="1" dirty="0" smtClean="0"/>
              <a:t>else if (</a:t>
            </a:r>
            <a:r>
              <a:rPr lang="en-IN" sz="1600" b="1" dirty="0" err="1" smtClean="0"/>
              <a:t>prob</a:t>
            </a:r>
            <a:r>
              <a:rPr lang="en-IN" sz="1600" b="1" dirty="0" smtClean="0"/>
              <a:t> &lt; 60)</a:t>
            </a:r>
          </a:p>
          <a:p>
            <a:r>
              <a:rPr lang="en-IN" sz="1600" b="1" dirty="0" smtClean="0"/>
              <a:t>return YES; </a:t>
            </a:r>
          </a:p>
          <a:p>
            <a:r>
              <a:rPr lang="en-IN" sz="1600" b="1" dirty="0" smtClean="0"/>
              <a:t>else if (</a:t>
            </a:r>
            <a:r>
              <a:rPr lang="en-IN" sz="1600" b="1" dirty="0" err="1" smtClean="0"/>
              <a:t>prob</a:t>
            </a:r>
            <a:r>
              <a:rPr lang="en-IN" sz="1600" b="1" dirty="0" smtClean="0"/>
              <a:t> &lt; 75)</a:t>
            </a:r>
          </a:p>
          <a:p>
            <a:r>
              <a:rPr lang="en-IN" sz="1600" b="1" dirty="0" smtClean="0"/>
              <a:t>return LATER; </a:t>
            </a:r>
          </a:p>
          <a:p>
            <a:r>
              <a:rPr lang="en-IN" sz="1600" b="1" dirty="0" smtClean="0"/>
              <a:t>else if (</a:t>
            </a:r>
            <a:r>
              <a:rPr lang="en-IN" sz="1600" b="1" dirty="0" err="1" smtClean="0"/>
              <a:t>prob</a:t>
            </a:r>
            <a:r>
              <a:rPr lang="en-IN" sz="1600" b="1" dirty="0" smtClean="0"/>
              <a:t> &lt; 98)</a:t>
            </a:r>
          </a:p>
          <a:p>
            <a:r>
              <a:rPr lang="en-IN" sz="1600" b="1" dirty="0" smtClean="0"/>
              <a:t>return SOON; </a:t>
            </a:r>
          </a:p>
          <a:p>
            <a:r>
              <a:rPr lang="en-IN" sz="1600" b="1" dirty="0" smtClean="0"/>
              <a:t>else</a:t>
            </a:r>
          </a:p>
          <a:p>
            <a:r>
              <a:rPr lang="en-IN" sz="1600" b="1" dirty="0" smtClean="0"/>
              <a:t>return NEVER; 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425774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 the method of super class is public, then we cannot override that method in subclass as default.(attempting to assign weaker access privilege)</a:t>
            </a:r>
            <a:endParaRPr kumimoji="0" lang="en-US" sz="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 // public by default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private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j;  // private to 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setij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y)  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x;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j = y;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}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// A’s j is not accessible here.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B extends A 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total;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sum ( ) 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total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j;   // ERROR, j is not accessible here (remove private)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}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Main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public static void main (String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 )   {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B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= new B ( );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subOb.setij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(10, 12);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subOb.sum ( );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("Total is " +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subOb.total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}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AskMe</a:t>
            </a:r>
            <a:r>
              <a:rPr lang="en-IN" sz="1400" b="1" dirty="0" smtClean="0"/>
              <a:t> implements </a:t>
            </a:r>
            <a:r>
              <a:rPr lang="en-IN" sz="1400" b="1" dirty="0" err="1" smtClean="0"/>
              <a:t>SharedConstants</a:t>
            </a:r>
            <a:r>
              <a:rPr lang="en-IN" sz="1400" b="1" dirty="0" smtClean="0"/>
              <a:t> {</a:t>
            </a:r>
          </a:p>
          <a:p>
            <a:r>
              <a:rPr lang="en-IN" sz="1400" b="1" dirty="0" smtClean="0"/>
              <a:t>static void answer(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result) {</a:t>
            </a:r>
          </a:p>
          <a:p>
            <a:r>
              <a:rPr lang="en-IN" sz="1400" b="1" dirty="0" smtClean="0"/>
              <a:t>switch(result) {</a:t>
            </a:r>
          </a:p>
          <a:p>
            <a:r>
              <a:rPr lang="en-IN" sz="1400" b="1" dirty="0" smtClean="0"/>
              <a:t>case NO: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("No");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case YES: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("Yes");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case MAYBE: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("Maybe");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case LATER: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("Later");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case SOON: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("Soon");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case NEVER: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("Never");</a:t>
            </a:r>
          </a:p>
          <a:p>
            <a:r>
              <a:rPr lang="en-IN" sz="1400" b="1" dirty="0" smtClean="0"/>
              <a:t>break;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public static void main(String </a:t>
            </a:r>
            <a:r>
              <a:rPr lang="en-IN" sz="1400" b="1" dirty="0" err="1" smtClean="0"/>
              <a:t>args</a:t>
            </a:r>
            <a:r>
              <a:rPr lang="en-IN" sz="1400" b="1" dirty="0" smtClean="0"/>
              <a:t>[]) {</a:t>
            </a:r>
          </a:p>
          <a:p>
            <a:r>
              <a:rPr lang="en-IN" sz="1400" b="1" dirty="0" smtClean="0"/>
              <a:t>Question q = new Question();</a:t>
            </a:r>
          </a:p>
          <a:p>
            <a:r>
              <a:rPr lang="en-IN" sz="1400" b="1" dirty="0" smtClean="0"/>
              <a:t>answer(</a:t>
            </a:r>
            <a:r>
              <a:rPr lang="en-IN" sz="1400" b="1" dirty="0" err="1" smtClean="0"/>
              <a:t>q.ask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answer(</a:t>
            </a:r>
            <a:r>
              <a:rPr lang="en-IN" sz="1400" b="1" dirty="0" err="1" smtClean="0"/>
              <a:t>q.ask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answer(</a:t>
            </a:r>
            <a:r>
              <a:rPr lang="en-IN" sz="1400" b="1" dirty="0" err="1" smtClean="0"/>
              <a:t>q.ask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answer(</a:t>
            </a:r>
            <a:r>
              <a:rPr lang="en-IN" sz="1400" b="1" dirty="0" err="1" smtClean="0"/>
              <a:t>q.ask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/>
              <a:t>Interfaces Can Be Extended</a:t>
            </a:r>
          </a:p>
          <a:p>
            <a:r>
              <a:rPr lang="en-IN" sz="1400" b="1" dirty="0" smtClean="0"/>
              <a:t>// One interface can extend another.</a:t>
            </a:r>
          </a:p>
          <a:p>
            <a:r>
              <a:rPr lang="en-IN" sz="1400" b="1" dirty="0" smtClean="0"/>
              <a:t>interface A {</a:t>
            </a:r>
          </a:p>
          <a:p>
            <a:r>
              <a:rPr lang="en-IN" sz="1400" b="1" dirty="0" smtClean="0"/>
              <a:t>void meth1();</a:t>
            </a:r>
          </a:p>
          <a:p>
            <a:r>
              <a:rPr lang="en-IN" sz="1400" b="1" dirty="0" smtClean="0"/>
              <a:t>void meth2();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// B now includes meth1() and meth2() -- it adds meth3().</a:t>
            </a:r>
          </a:p>
          <a:p>
            <a:r>
              <a:rPr lang="en-IN" sz="1400" b="1" dirty="0" smtClean="0"/>
              <a:t>interface B extends A {</a:t>
            </a:r>
          </a:p>
          <a:p>
            <a:r>
              <a:rPr lang="en-IN" sz="1400" b="1" dirty="0" smtClean="0"/>
              <a:t>void meth3();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// This class must implement all of A and B</a:t>
            </a:r>
          </a:p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MyClass</a:t>
            </a:r>
            <a:r>
              <a:rPr lang="en-IN" sz="1400" b="1" dirty="0" smtClean="0"/>
              <a:t> implements B {</a:t>
            </a:r>
          </a:p>
          <a:p>
            <a:r>
              <a:rPr lang="en-IN" sz="1400" b="1" dirty="0" smtClean="0"/>
              <a:t>public void meth1() {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("Implement meth1().");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public void meth2() {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("Implement meth2().");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public void meth3() {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("Implement meth3().");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IFExtend</a:t>
            </a:r>
            <a:r>
              <a:rPr lang="en-IN" sz="1400" b="1" dirty="0" smtClean="0"/>
              <a:t> {</a:t>
            </a:r>
          </a:p>
          <a:p>
            <a:r>
              <a:rPr lang="en-IN" sz="1400" b="1" dirty="0" smtClean="0"/>
              <a:t>public static void main(String </a:t>
            </a:r>
            <a:r>
              <a:rPr lang="en-IN" sz="1400" b="1" dirty="0" err="1" smtClean="0"/>
              <a:t>arg</a:t>
            </a:r>
            <a:r>
              <a:rPr lang="en-IN" sz="1400" b="1" dirty="0" smtClean="0"/>
              <a:t>[]) {</a:t>
            </a:r>
          </a:p>
          <a:p>
            <a:r>
              <a:rPr lang="en-IN" sz="1400" b="1" dirty="0" err="1" smtClean="0"/>
              <a:t>MyClass</a:t>
            </a:r>
            <a:r>
              <a:rPr lang="en-IN" sz="1400" b="1" dirty="0" smtClean="0"/>
              <a:t> ob = new </a:t>
            </a:r>
            <a:r>
              <a:rPr lang="en-IN" sz="1400" b="1" dirty="0" err="1" smtClean="0"/>
              <a:t>MyClass</a:t>
            </a:r>
            <a:r>
              <a:rPr lang="en-IN" sz="1400" b="1" dirty="0" smtClean="0"/>
              <a:t>();</a:t>
            </a:r>
          </a:p>
          <a:p>
            <a:r>
              <a:rPr lang="en-IN" sz="1400" b="1" dirty="0" smtClean="0"/>
              <a:t>ob.meth1();</a:t>
            </a:r>
          </a:p>
          <a:p>
            <a:r>
              <a:rPr lang="en-IN" sz="1400" b="1" dirty="0" smtClean="0"/>
              <a:t>ob.meth2();</a:t>
            </a:r>
          </a:p>
          <a:p>
            <a:r>
              <a:rPr lang="en-IN" sz="1400" b="1" dirty="0" smtClean="0"/>
              <a:t>ob.meth3();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class Mammal {</a:t>
            </a:r>
          </a:p>
          <a:p>
            <a:r>
              <a:rPr lang="en-IN" sz="2000" b="1" dirty="0" smtClean="0"/>
              <a:t>       void </a:t>
            </a:r>
            <a:r>
              <a:rPr lang="en-IN" sz="2000" b="1" dirty="0" err="1" smtClean="0"/>
              <a:t>getBirthInfo</a:t>
            </a:r>
            <a:r>
              <a:rPr lang="en-IN" sz="2000" b="1" dirty="0" smtClean="0"/>
              <a:t>() {</a:t>
            </a:r>
          </a:p>
          <a:p>
            <a:r>
              <a:rPr lang="en-IN" sz="2000" b="1" dirty="0" smtClean="0"/>
              <a:t>               </a:t>
            </a:r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("born alive.");</a:t>
            </a:r>
          </a:p>
          <a:p>
            <a:r>
              <a:rPr lang="en-IN" sz="2000" b="1" dirty="0" smtClean="0"/>
              <a:t>       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class Platypus extends Mammal {</a:t>
            </a:r>
          </a:p>
          <a:p>
            <a:r>
              <a:rPr lang="en-IN" sz="2000" b="1" dirty="0" smtClean="0"/>
              <a:t>       void </a:t>
            </a:r>
            <a:r>
              <a:rPr lang="en-IN" sz="2000" b="1" dirty="0" err="1" smtClean="0"/>
              <a:t>getBirthInfo</a:t>
            </a:r>
            <a:r>
              <a:rPr lang="en-IN" sz="2000" b="1" dirty="0" smtClean="0"/>
              <a:t>() {</a:t>
            </a:r>
          </a:p>
          <a:p>
            <a:r>
              <a:rPr lang="en-IN" sz="2000" b="1" dirty="0" smtClean="0"/>
              <a:t>               </a:t>
            </a:r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("hatch from eggs");</a:t>
            </a:r>
          </a:p>
          <a:p>
            <a:r>
              <a:rPr lang="en-IN" sz="2000" b="1" dirty="0" smtClean="0"/>
              <a:t>               </a:t>
            </a:r>
            <a:r>
              <a:rPr lang="en-IN" sz="2000" b="1" dirty="0" err="1" smtClean="0"/>
              <a:t>System.out.print</a:t>
            </a:r>
            <a:r>
              <a:rPr lang="en-IN" sz="2000" b="1" dirty="0" smtClean="0"/>
              <a:t>("a mammal normally is ");</a:t>
            </a:r>
          </a:p>
          <a:p>
            <a:r>
              <a:rPr lang="en-IN" sz="2000" b="1" dirty="0" smtClean="0"/>
              <a:t>               </a:t>
            </a:r>
            <a:r>
              <a:rPr lang="en-IN" sz="2000" b="1" dirty="0" err="1" smtClean="0"/>
              <a:t>super.getBirthInfo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       }</a:t>
            </a:r>
          </a:p>
          <a:p>
            <a:r>
              <a:rPr lang="en-IN" sz="2000" b="1" dirty="0" smtClean="0"/>
              <a:t>}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public class example {</a:t>
            </a:r>
          </a:p>
          <a:p>
            <a:r>
              <a:rPr lang="en-IN" sz="2000" b="1" dirty="0" smtClean="0"/>
              <a:t>    public static void main(String[] a)</a:t>
            </a:r>
          </a:p>
          <a:p>
            <a:r>
              <a:rPr lang="en-IN" sz="2000" b="1" dirty="0" smtClean="0"/>
              <a:t>    {</a:t>
            </a:r>
          </a:p>
          <a:p>
            <a:r>
              <a:rPr lang="en-IN" sz="2000" b="1" dirty="0" smtClean="0"/>
              <a:t>     Platypus p = new Platypus();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p.getBirthInfo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    }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public class </a:t>
            </a:r>
            <a:r>
              <a:rPr lang="en-IN" sz="2400" b="1" dirty="0" err="1" smtClean="0"/>
              <a:t>SuperClassDemo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        </a:t>
            </a:r>
            <a:r>
              <a:rPr lang="en-IN" sz="2400" b="1" dirty="0" err="1" smtClean="0"/>
              <a:t>SuperClassDemo</a:t>
            </a:r>
            <a:r>
              <a:rPr lang="en-IN" sz="2400" b="1" dirty="0" smtClean="0"/>
              <a:t>() {}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class Child extends </a:t>
            </a:r>
            <a:r>
              <a:rPr lang="en-IN" sz="2400" b="1" dirty="0" err="1" smtClean="0"/>
              <a:t>SuperClassDemo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       Child() {</a:t>
            </a:r>
          </a:p>
          <a:p>
            <a:r>
              <a:rPr lang="en-IN" sz="2400" b="1" dirty="0" smtClean="0"/>
              <a:t>               super();</a:t>
            </a:r>
          </a:p>
          <a:p>
            <a:r>
              <a:rPr lang="en-IN" sz="2400" b="1" dirty="0" smtClean="0"/>
              <a:t>       }</a:t>
            </a:r>
          </a:p>
          <a:p>
            <a:r>
              <a:rPr lang="en-IN" sz="2400" b="1" dirty="0" smtClean="0"/>
              <a:t>}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*   </a:t>
            </a:r>
            <a:r>
              <a:rPr lang="en-IN" sz="2400" b="1" dirty="0" smtClean="0"/>
              <a:t>If a constructor uses super, it must use it in the first line; otherwise, the compiler will </a:t>
            </a:r>
            <a:r>
              <a:rPr lang="en-IN" sz="2400" b="1" dirty="0" smtClean="0"/>
              <a:t>complain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*  constructors </a:t>
            </a:r>
            <a:r>
              <a:rPr lang="en-IN" sz="2400" b="1" dirty="0" smtClean="0"/>
              <a:t>can have any of the access modifiers: public, protected, private, or none (often called package or friendly).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*  Therefore</a:t>
            </a:r>
            <a:r>
              <a:rPr lang="en-IN" sz="2400" b="1" dirty="0" smtClean="0"/>
              <a:t>, constructors cannot be abstract, final, native, static, or synchronized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181958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en-US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Superclass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Variable Can Reference a Subclass Object</a:t>
            </a:r>
            <a:endParaRPr kumimoji="0" lang="en-US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package hello;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A(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{ a =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void show() {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(a);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B extends 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B(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bb) {  b = bb;  super(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);}  // 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//calls to super must be the first statement in constructor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void show() {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 +  " " + b);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class test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public static void main(String[]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A a1 = new A(10);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B b1 = new B(20,30);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a1 = b1;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a1.show();  //  20,30  this is OK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//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(a1.b);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58846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Using super to overcome name hiding.</a:t>
            </a:r>
            <a:endParaRPr kumimoji="0" lang="en-US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Create a subclass by extending class A.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B extends A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// this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hides the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super.i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a; //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b; //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show()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"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super.i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subclass: "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UseSuper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static void main(String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new B(1, 2);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subOb.show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subclass: 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-6426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u="sng" dirty="0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a class hierarchy, constructors are called in order of derivation, from </a:t>
            </a:r>
            <a:r>
              <a:rPr kumimoji="0" lang="en-US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superclass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subclass.</a:t>
            </a:r>
            <a:endParaRPr kumimoji="0" lang="en-US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A()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("Inside A's constructor.");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Create a subclass by extending class A.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B extends A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B()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("Inside B's constructor.");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Create another subclass by extending B.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C extends B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C()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("Inside C's constructor.");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CallingCons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static void main(String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 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new C();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output from this program is shown here: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Inside A’s constructor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Inside B’s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Inside C’s constructor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43458"/>
            <a:ext cx="91440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 Overriding</a:t>
            </a:r>
            <a:endParaRPr kumimoji="0" 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package hello;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j;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a;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 = b;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display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j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show()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j: "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" " + j);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B extends A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super(a, b);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 = c;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 display k – this overrides show() in 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show()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super.show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("k: " + k);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Override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static void main(String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new B(1, 2, 3);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subOb.show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 // this calls show() in B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-187374"/>
            <a:ext cx="91440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IS-A RELATIONSHIP</a:t>
            </a:r>
            <a:endParaRPr kumimoji="0" lang="en-US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Animal{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Mammal extends Animal{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Reptile extends Animal{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Dog extends Mammal{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•Mammal IS-A Animal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•Reptile IS-A Animal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•Dog IS-A Mammal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•Hence : Dog IS-A Animal as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Dog extends Mammal{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static void main(String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[]){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a = new Animal();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Mammal m = new Mammal();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Dog d = new Dog();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(m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instanceof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Animal);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instanceof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Mammal);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instanceof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Animal);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228397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HAS-A relationship</a:t>
            </a:r>
            <a:endParaRPr kumimoji="0" lang="en-US" sz="4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Vehicle{}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Speed{}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Van extends Vehicle{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private Speed sp;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-9922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OVERRIDING</a:t>
            </a: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Animal{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("Animals can move");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class Dog extends Animal{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void move(){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("Dogs can walk and run");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TestDog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public static void main(String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args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[]){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a = new Animal(); // Animal reference and object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Animal b = new Dog(); // Animal reference but Dog object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a.move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();// runs the method in Animal class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b.move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();//Runs the method in Dog class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OUTPUT:-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Animals can move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Dogs can walk and run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2267</Words>
  <Application>Microsoft Office PowerPoint</Application>
  <PresentationFormat>On-screen Show (4:3)</PresentationFormat>
  <Paragraphs>515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Chechappa</cp:lastModifiedBy>
  <cp:revision>20</cp:revision>
  <dcterms:created xsi:type="dcterms:W3CDTF">2012-09-19T11:10:43Z</dcterms:created>
  <dcterms:modified xsi:type="dcterms:W3CDTF">2012-09-19T15:33:18Z</dcterms:modified>
</cp:coreProperties>
</file>