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3" r:id="rId6"/>
    <p:sldId id="264" r:id="rId7"/>
    <p:sldId id="271" r:id="rId8"/>
    <p:sldId id="270" r:id="rId9"/>
    <p:sldId id="269" r:id="rId10"/>
    <p:sldId id="272" r:id="rId11"/>
    <p:sldId id="265" r:id="rId12"/>
    <p:sldId id="267" r:id="rId13"/>
    <p:sldId id="268" r:id="rId14"/>
    <p:sldId id="273"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F18A73C-F407-4CE3-82B0-3FC05C821DD3}">
          <p14:sldIdLst>
            <p14:sldId id="256"/>
            <p14:sldId id="257"/>
            <p14:sldId id="258"/>
            <p14:sldId id="261"/>
            <p14:sldId id="263"/>
            <p14:sldId id="264"/>
            <p14:sldId id="271"/>
            <p14:sldId id="270"/>
            <p14:sldId id="269"/>
            <p14:sldId id="272"/>
            <p14:sldId id="265"/>
            <p14:sldId id="267"/>
            <p14:sldId id="268"/>
            <p14:sldId id="273"/>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C14726-D4DD-4125-A8D2-BF6D7FCF1371}" v="2" dt="2024-05-10T08:17:05.0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48" autoAdjust="0"/>
    <p:restoredTop sz="94660"/>
  </p:normalViewPr>
  <p:slideViewPr>
    <p:cSldViewPr snapToGrid="0">
      <p:cViewPr varScale="1">
        <p:scale>
          <a:sx n="82" d="100"/>
          <a:sy n="82" d="100"/>
        </p:scale>
        <p:origin x="557"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B1C60-540F-B45F-1BB0-0C0C9612FB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D7B0AF5-AE91-2A44-4A89-7C09C2C088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DAAEBE2-393E-8138-C07D-F90E9BB1BAC3}"/>
              </a:ext>
            </a:extLst>
          </p:cNvPr>
          <p:cNvSpPr>
            <a:spLocks noGrp="1"/>
          </p:cNvSpPr>
          <p:nvPr>
            <p:ph type="dt" sz="half" idx="10"/>
          </p:nvPr>
        </p:nvSpPr>
        <p:spPr/>
        <p:txBody>
          <a:bodyPr/>
          <a:lstStyle/>
          <a:p>
            <a:fld id="{8A2ED96D-FC79-4E04-98F8-D749D5CD6C41}" type="datetimeFigureOut">
              <a:rPr lang="en-IN" smtClean="0"/>
              <a:t>27-05-2024</a:t>
            </a:fld>
            <a:endParaRPr lang="en-IN"/>
          </a:p>
        </p:txBody>
      </p:sp>
      <p:sp>
        <p:nvSpPr>
          <p:cNvPr id="5" name="Footer Placeholder 4">
            <a:extLst>
              <a:ext uri="{FF2B5EF4-FFF2-40B4-BE49-F238E27FC236}">
                <a16:creationId xmlns:a16="http://schemas.microsoft.com/office/drawing/2014/main" id="{6D18F0BA-1066-FFC8-5F4E-7192FF11861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731622-CEA0-4320-CC8D-2B495AF19059}"/>
              </a:ext>
            </a:extLst>
          </p:cNvPr>
          <p:cNvSpPr>
            <a:spLocks noGrp="1"/>
          </p:cNvSpPr>
          <p:nvPr>
            <p:ph type="sldNum" sz="quarter" idx="12"/>
          </p:nvPr>
        </p:nvSpPr>
        <p:spPr/>
        <p:txBody>
          <a:bodyPr/>
          <a:lstStyle/>
          <a:p>
            <a:fld id="{D8800F0B-BD84-43CE-84C9-B7775173862F}" type="slidenum">
              <a:rPr lang="en-IN" smtClean="0"/>
              <a:t>‹#›</a:t>
            </a:fld>
            <a:endParaRPr lang="en-IN"/>
          </a:p>
        </p:txBody>
      </p:sp>
    </p:spTree>
    <p:extLst>
      <p:ext uri="{BB962C8B-B14F-4D97-AF65-F5344CB8AC3E}">
        <p14:creationId xmlns:p14="http://schemas.microsoft.com/office/powerpoint/2010/main" val="4128745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61B52-846A-9DFC-70C2-42C8EEA51B0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A3BAEF3-9C19-C92D-E97C-6F4B70E3828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E8B14C-17C6-A335-9AF5-B6F097E1072B}"/>
              </a:ext>
            </a:extLst>
          </p:cNvPr>
          <p:cNvSpPr>
            <a:spLocks noGrp="1"/>
          </p:cNvSpPr>
          <p:nvPr>
            <p:ph type="dt" sz="half" idx="10"/>
          </p:nvPr>
        </p:nvSpPr>
        <p:spPr/>
        <p:txBody>
          <a:bodyPr/>
          <a:lstStyle/>
          <a:p>
            <a:fld id="{8A2ED96D-FC79-4E04-98F8-D749D5CD6C41}" type="datetimeFigureOut">
              <a:rPr lang="en-IN" smtClean="0"/>
              <a:t>27-05-2024</a:t>
            </a:fld>
            <a:endParaRPr lang="en-IN"/>
          </a:p>
        </p:txBody>
      </p:sp>
      <p:sp>
        <p:nvSpPr>
          <p:cNvPr id="5" name="Footer Placeholder 4">
            <a:extLst>
              <a:ext uri="{FF2B5EF4-FFF2-40B4-BE49-F238E27FC236}">
                <a16:creationId xmlns:a16="http://schemas.microsoft.com/office/drawing/2014/main" id="{8E9AA6E4-29D4-3709-4828-86E3BF9DFD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173F07-7842-197F-CA81-2B5F88E0ECCC}"/>
              </a:ext>
            </a:extLst>
          </p:cNvPr>
          <p:cNvSpPr>
            <a:spLocks noGrp="1"/>
          </p:cNvSpPr>
          <p:nvPr>
            <p:ph type="sldNum" sz="quarter" idx="12"/>
          </p:nvPr>
        </p:nvSpPr>
        <p:spPr/>
        <p:txBody>
          <a:bodyPr/>
          <a:lstStyle/>
          <a:p>
            <a:fld id="{D8800F0B-BD84-43CE-84C9-B7775173862F}" type="slidenum">
              <a:rPr lang="en-IN" smtClean="0"/>
              <a:t>‹#›</a:t>
            </a:fld>
            <a:endParaRPr lang="en-IN"/>
          </a:p>
        </p:txBody>
      </p:sp>
    </p:spTree>
    <p:extLst>
      <p:ext uri="{BB962C8B-B14F-4D97-AF65-F5344CB8AC3E}">
        <p14:creationId xmlns:p14="http://schemas.microsoft.com/office/powerpoint/2010/main" val="197573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2D5EDA-2C4C-B0B6-2A46-E6D4B82BAE2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8EF9F4A-1A34-F560-6DAD-0D821BD760A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83CC222-6E51-9F73-C4B4-289977DFBBDB}"/>
              </a:ext>
            </a:extLst>
          </p:cNvPr>
          <p:cNvSpPr>
            <a:spLocks noGrp="1"/>
          </p:cNvSpPr>
          <p:nvPr>
            <p:ph type="dt" sz="half" idx="10"/>
          </p:nvPr>
        </p:nvSpPr>
        <p:spPr/>
        <p:txBody>
          <a:bodyPr/>
          <a:lstStyle/>
          <a:p>
            <a:fld id="{8A2ED96D-FC79-4E04-98F8-D749D5CD6C41}" type="datetimeFigureOut">
              <a:rPr lang="en-IN" smtClean="0"/>
              <a:t>27-05-2024</a:t>
            </a:fld>
            <a:endParaRPr lang="en-IN"/>
          </a:p>
        </p:txBody>
      </p:sp>
      <p:sp>
        <p:nvSpPr>
          <p:cNvPr id="5" name="Footer Placeholder 4">
            <a:extLst>
              <a:ext uri="{FF2B5EF4-FFF2-40B4-BE49-F238E27FC236}">
                <a16:creationId xmlns:a16="http://schemas.microsoft.com/office/drawing/2014/main" id="{28BD82A8-AFBF-3DE5-01E6-6593363497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E08605A-6954-0BCB-FFEB-BC761F730EA5}"/>
              </a:ext>
            </a:extLst>
          </p:cNvPr>
          <p:cNvSpPr>
            <a:spLocks noGrp="1"/>
          </p:cNvSpPr>
          <p:nvPr>
            <p:ph type="sldNum" sz="quarter" idx="12"/>
          </p:nvPr>
        </p:nvSpPr>
        <p:spPr/>
        <p:txBody>
          <a:bodyPr/>
          <a:lstStyle/>
          <a:p>
            <a:fld id="{D8800F0B-BD84-43CE-84C9-B7775173862F}" type="slidenum">
              <a:rPr lang="en-IN" smtClean="0"/>
              <a:t>‹#›</a:t>
            </a:fld>
            <a:endParaRPr lang="en-IN"/>
          </a:p>
        </p:txBody>
      </p:sp>
    </p:spTree>
    <p:extLst>
      <p:ext uri="{BB962C8B-B14F-4D97-AF65-F5344CB8AC3E}">
        <p14:creationId xmlns:p14="http://schemas.microsoft.com/office/powerpoint/2010/main" val="189621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C455B-B583-6A18-A169-6F0A1E6356E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4E95500-AB43-8DC7-E860-B1A4A0893CE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AF884C-A03F-74CB-D091-034280C3A14A}"/>
              </a:ext>
            </a:extLst>
          </p:cNvPr>
          <p:cNvSpPr>
            <a:spLocks noGrp="1"/>
          </p:cNvSpPr>
          <p:nvPr>
            <p:ph type="dt" sz="half" idx="10"/>
          </p:nvPr>
        </p:nvSpPr>
        <p:spPr/>
        <p:txBody>
          <a:bodyPr/>
          <a:lstStyle/>
          <a:p>
            <a:fld id="{8A2ED96D-FC79-4E04-98F8-D749D5CD6C41}" type="datetimeFigureOut">
              <a:rPr lang="en-IN" smtClean="0"/>
              <a:t>27-05-2024</a:t>
            </a:fld>
            <a:endParaRPr lang="en-IN"/>
          </a:p>
        </p:txBody>
      </p:sp>
      <p:sp>
        <p:nvSpPr>
          <p:cNvPr id="5" name="Footer Placeholder 4">
            <a:extLst>
              <a:ext uri="{FF2B5EF4-FFF2-40B4-BE49-F238E27FC236}">
                <a16:creationId xmlns:a16="http://schemas.microsoft.com/office/drawing/2014/main" id="{479EC0AE-481E-4F70-9874-CAE79C7638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871B17-62AC-60FD-01EB-14A39E606C3B}"/>
              </a:ext>
            </a:extLst>
          </p:cNvPr>
          <p:cNvSpPr>
            <a:spLocks noGrp="1"/>
          </p:cNvSpPr>
          <p:nvPr>
            <p:ph type="sldNum" sz="quarter" idx="12"/>
          </p:nvPr>
        </p:nvSpPr>
        <p:spPr/>
        <p:txBody>
          <a:bodyPr/>
          <a:lstStyle/>
          <a:p>
            <a:fld id="{D8800F0B-BD84-43CE-84C9-B7775173862F}" type="slidenum">
              <a:rPr lang="en-IN" smtClean="0"/>
              <a:t>‹#›</a:t>
            </a:fld>
            <a:endParaRPr lang="en-IN"/>
          </a:p>
        </p:txBody>
      </p:sp>
    </p:spTree>
    <p:extLst>
      <p:ext uri="{BB962C8B-B14F-4D97-AF65-F5344CB8AC3E}">
        <p14:creationId xmlns:p14="http://schemas.microsoft.com/office/powerpoint/2010/main" val="3281830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65C43-D283-67F9-4B8E-CF35C17EB9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FDFDFB1-FE00-B7A5-8D30-9D64465344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A20F41-64D8-4AB9-42CF-6DE6002EC7B9}"/>
              </a:ext>
            </a:extLst>
          </p:cNvPr>
          <p:cNvSpPr>
            <a:spLocks noGrp="1"/>
          </p:cNvSpPr>
          <p:nvPr>
            <p:ph type="dt" sz="half" idx="10"/>
          </p:nvPr>
        </p:nvSpPr>
        <p:spPr/>
        <p:txBody>
          <a:bodyPr/>
          <a:lstStyle/>
          <a:p>
            <a:fld id="{8A2ED96D-FC79-4E04-98F8-D749D5CD6C41}" type="datetimeFigureOut">
              <a:rPr lang="en-IN" smtClean="0"/>
              <a:t>27-05-2024</a:t>
            </a:fld>
            <a:endParaRPr lang="en-IN"/>
          </a:p>
        </p:txBody>
      </p:sp>
      <p:sp>
        <p:nvSpPr>
          <p:cNvPr id="5" name="Footer Placeholder 4">
            <a:extLst>
              <a:ext uri="{FF2B5EF4-FFF2-40B4-BE49-F238E27FC236}">
                <a16:creationId xmlns:a16="http://schemas.microsoft.com/office/drawing/2014/main" id="{21162A66-BF90-67D6-4F3A-9F94EE383C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907BB8-4FB9-4145-56F4-29E16F0E0040}"/>
              </a:ext>
            </a:extLst>
          </p:cNvPr>
          <p:cNvSpPr>
            <a:spLocks noGrp="1"/>
          </p:cNvSpPr>
          <p:nvPr>
            <p:ph type="sldNum" sz="quarter" idx="12"/>
          </p:nvPr>
        </p:nvSpPr>
        <p:spPr/>
        <p:txBody>
          <a:bodyPr/>
          <a:lstStyle/>
          <a:p>
            <a:fld id="{D8800F0B-BD84-43CE-84C9-B7775173862F}" type="slidenum">
              <a:rPr lang="en-IN" smtClean="0"/>
              <a:t>‹#›</a:t>
            </a:fld>
            <a:endParaRPr lang="en-IN"/>
          </a:p>
        </p:txBody>
      </p:sp>
    </p:spTree>
    <p:extLst>
      <p:ext uri="{BB962C8B-B14F-4D97-AF65-F5344CB8AC3E}">
        <p14:creationId xmlns:p14="http://schemas.microsoft.com/office/powerpoint/2010/main" val="3515565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8F532-8091-6444-9F9A-A582B86DB9F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B4B08C0-2278-C03B-B3BC-2D9A569E33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37EA79E-EAFA-40C5-4AFB-556D227A86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1FDE741-5F27-6F49-A9FA-D050B48AF219}"/>
              </a:ext>
            </a:extLst>
          </p:cNvPr>
          <p:cNvSpPr>
            <a:spLocks noGrp="1"/>
          </p:cNvSpPr>
          <p:nvPr>
            <p:ph type="dt" sz="half" idx="10"/>
          </p:nvPr>
        </p:nvSpPr>
        <p:spPr/>
        <p:txBody>
          <a:bodyPr/>
          <a:lstStyle/>
          <a:p>
            <a:fld id="{8A2ED96D-FC79-4E04-98F8-D749D5CD6C41}" type="datetimeFigureOut">
              <a:rPr lang="en-IN" smtClean="0"/>
              <a:t>27-05-2024</a:t>
            </a:fld>
            <a:endParaRPr lang="en-IN"/>
          </a:p>
        </p:txBody>
      </p:sp>
      <p:sp>
        <p:nvSpPr>
          <p:cNvPr id="6" name="Footer Placeholder 5">
            <a:extLst>
              <a:ext uri="{FF2B5EF4-FFF2-40B4-BE49-F238E27FC236}">
                <a16:creationId xmlns:a16="http://schemas.microsoft.com/office/drawing/2014/main" id="{E81A000A-7CD1-82F7-C3BB-328B63488A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2577C6B-455E-2DA1-088D-BCC31663D32F}"/>
              </a:ext>
            </a:extLst>
          </p:cNvPr>
          <p:cNvSpPr>
            <a:spLocks noGrp="1"/>
          </p:cNvSpPr>
          <p:nvPr>
            <p:ph type="sldNum" sz="quarter" idx="12"/>
          </p:nvPr>
        </p:nvSpPr>
        <p:spPr/>
        <p:txBody>
          <a:bodyPr/>
          <a:lstStyle/>
          <a:p>
            <a:fld id="{D8800F0B-BD84-43CE-84C9-B7775173862F}" type="slidenum">
              <a:rPr lang="en-IN" smtClean="0"/>
              <a:t>‹#›</a:t>
            </a:fld>
            <a:endParaRPr lang="en-IN"/>
          </a:p>
        </p:txBody>
      </p:sp>
    </p:spTree>
    <p:extLst>
      <p:ext uri="{BB962C8B-B14F-4D97-AF65-F5344CB8AC3E}">
        <p14:creationId xmlns:p14="http://schemas.microsoft.com/office/powerpoint/2010/main" val="662549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81F91-81F9-673F-7A0D-E8A567AAAAC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80943FF-778A-C6E3-87D4-5704382285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7C1E0E8-828D-E82A-33CF-66FCF7C035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5DDB7BB-17AC-42AF-2308-361BC59D21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2DBB6D-EF14-BEC6-E546-6E95CA341C0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3E93F9C-1DA9-1F27-CEEC-2652DEB99890}"/>
              </a:ext>
            </a:extLst>
          </p:cNvPr>
          <p:cNvSpPr>
            <a:spLocks noGrp="1"/>
          </p:cNvSpPr>
          <p:nvPr>
            <p:ph type="dt" sz="half" idx="10"/>
          </p:nvPr>
        </p:nvSpPr>
        <p:spPr/>
        <p:txBody>
          <a:bodyPr/>
          <a:lstStyle/>
          <a:p>
            <a:fld id="{8A2ED96D-FC79-4E04-98F8-D749D5CD6C41}" type="datetimeFigureOut">
              <a:rPr lang="en-IN" smtClean="0"/>
              <a:t>27-05-2024</a:t>
            </a:fld>
            <a:endParaRPr lang="en-IN"/>
          </a:p>
        </p:txBody>
      </p:sp>
      <p:sp>
        <p:nvSpPr>
          <p:cNvPr id="8" name="Footer Placeholder 7">
            <a:extLst>
              <a:ext uri="{FF2B5EF4-FFF2-40B4-BE49-F238E27FC236}">
                <a16:creationId xmlns:a16="http://schemas.microsoft.com/office/drawing/2014/main" id="{CE23FBA9-2FD8-5F22-9EF7-72B2AFC1BFF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BAAE992-9469-37E1-2504-561FDCF0ADD3}"/>
              </a:ext>
            </a:extLst>
          </p:cNvPr>
          <p:cNvSpPr>
            <a:spLocks noGrp="1"/>
          </p:cNvSpPr>
          <p:nvPr>
            <p:ph type="sldNum" sz="quarter" idx="12"/>
          </p:nvPr>
        </p:nvSpPr>
        <p:spPr/>
        <p:txBody>
          <a:bodyPr/>
          <a:lstStyle/>
          <a:p>
            <a:fld id="{D8800F0B-BD84-43CE-84C9-B7775173862F}" type="slidenum">
              <a:rPr lang="en-IN" smtClean="0"/>
              <a:t>‹#›</a:t>
            </a:fld>
            <a:endParaRPr lang="en-IN"/>
          </a:p>
        </p:txBody>
      </p:sp>
    </p:spTree>
    <p:extLst>
      <p:ext uri="{BB962C8B-B14F-4D97-AF65-F5344CB8AC3E}">
        <p14:creationId xmlns:p14="http://schemas.microsoft.com/office/powerpoint/2010/main" val="2685844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5AF52-DDA4-3C90-EF9A-486F86A71E9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6952E07-49A7-2B6F-D7FC-AB237CADA3A9}"/>
              </a:ext>
            </a:extLst>
          </p:cNvPr>
          <p:cNvSpPr>
            <a:spLocks noGrp="1"/>
          </p:cNvSpPr>
          <p:nvPr>
            <p:ph type="dt" sz="half" idx="10"/>
          </p:nvPr>
        </p:nvSpPr>
        <p:spPr/>
        <p:txBody>
          <a:bodyPr/>
          <a:lstStyle/>
          <a:p>
            <a:fld id="{8A2ED96D-FC79-4E04-98F8-D749D5CD6C41}" type="datetimeFigureOut">
              <a:rPr lang="en-IN" smtClean="0"/>
              <a:t>27-05-2024</a:t>
            </a:fld>
            <a:endParaRPr lang="en-IN"/>
          </a:p>
        </p:txBody>
      </p:sp>
      <p:sp>
        <p:nvSpPr>
          <p:cNvPr id="4" name="Footer Placeholder 3">
            <a:extLst>
              <a:ext uri="{FF2B5EF4-FFF2-40B4-BE49-F238E27FC236}">
                <a16:creationId xmlns:a16="http://schemas.microsoft.com/office/drawing/2014/main" id="{43986A1D-A8B4-DCFA-8767-30A0A72D76A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36875F1-5469-84E5-2AC5-1AFD1070ABFA}"/>
              </a:ext>
            </a:extLst>
          </p:cNvPr>
          <p:cNvSpPr>
            <a:spLocks noGrp="1"/>
          </p:cNvSpPr>
          <p:nvPr>
            <p:ph type="sldNum" sz="quarter" idx="12"/>
          </p:nvPr>
        </p:nvSpPr>
        <p:spPr/>
        <p:txBody>
          <a:bodyPr/>
          <a:lstStyle/>
          <a:p>
            <a:fld id="{D8800F0B-BD84-43CE-84C9-B7775173862F}" type="slidenum">
              <a:rPr lang="en-IN" smtClean="0"/>
              <a:t>‹#›</a:t>
            </a:fld>
            <a:endParaRPr lang="en-IN"/>
          </a:p>
        </p:txBody>
      </p:sp>
    </p:spTree>
    <p:extLst>
      <p:ext uri="{BB962C8B-B14F-4D97-AF65-F5344CB8AC3E}">
        <p14:creationId xmlns:p14="http://schemas.microsoft.com/office/powerpoint/2010/main" val="2409241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BC00D3-9FF8-88C7-3008-2382240A440D}"/>
              </a:ext>
            </a:extLst>
          </p:cNvPr>
          <p:cNvSpPr>
            <a:spLocks noGrp="1"/>
          </p:cNvSpPr>
          <p:nvPr>
            <p:ph type="dt" sz="half" idx="10"/>
          </p:nvPr>
        </p:nvSpPr>
        <p:spPr/>
        <p:txBody>
          <a:bodyPr/>
          <a:lstStyle/>
          <a:p>
            <a:fld id="{8A2ED96D-FC79-4E04-98F8-D749D5CD6C41}" type="datetimeFigureOut">
              <a:rPr lang="en-IN" smtClean="0"/>
              <a:t>27-05-2024</a:t>
            </a:fld>
            <a:endParaRPr lang="en-IN"/>
          </a:p>
        </p:txBody>
      </p:sp>
      <p:sp>
        <p:nvSpPr>
          <p:cNvPr id="3" name="Footer Placeholder 2">
            <a:extLst>
              <a:ext uri="{FF2B5EF4-FFF2-40B4-BE49-F238E27FC236}">
                <a16:creationId xmlns:a16="http://schemas.microsoft.com/office/drawing/2014/main" id="{D55D1E8E-E1B3-DDEF-907E-502598D2C43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8690BC9-29B1-D571-35AC-96F9336B8A57}"/>
              </a:ext>
            </a:extLst>
          </p:cNvPr>
          <p:cNvSpPr>
            <a:spLocks noGrp="1"/>
          </p:cNvSpPr>
          <p:nvPr>
            <p:ph type="sldNum" sz="quarter" idx="12"/>
          </p:nvPr>
        </p:nvSpPr>
        <p:spPr/>
        <p:txBody>
          <a:bodyPr/>
          <a:lstStyle/>
          <a:p>
            <a:fld id="{D8800F0B-BD84-43CE-84C9-B7775173862F}" type="slidenum">
              <a:rPr lang="en-IN" smtClean="0"/>
              <a:t>‹#›</a:t>
            </a:fld>
            <a:endParaRPr lang="en-IN"/>
          </a:p>
        </p:txBody>
      </p:sp>
    </p:spTree>
    <p:extLst>
      <p:ext uri="{BB962C8B-B14F-4D97-AF65-F5344CB8AC3E}">
        <p14:creationId xmlns:p14="http://schemas.microsoft.com/office/powerpoint/2010/main" val="1527799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99E93-B50C-72F8-BF41-FD0F3D1BA6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E28E9BE-44A3-CC5F-BCEC-46EB116EFE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51C9C02-291F-580E-E12B-43264A9615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38B73C-19D9-B36F-E7A3-7D995F44DD83}"/>
              </a:ext>
            </a:extLst>
          </p:cNvPr>
          <p:cNvSpPr>
            <a:spLocks noGrp="1"/>
          </p:cNvSpPr>
          <p:nvPr>
            <p:ph type="dt" sz="half" idx="10"/>
          </p:nvPr>
        </p:nvSpPr>
        <p:spPr/>
        <p:txBody>
          <a:bodyPr/>
          <a:lstStyle/>
          <a:p>
            <a:fld id="{8A2ED96D-FC79-4E04-98F8-D749D5CD6C41}" type="datetimeFigureOut">
              <a:rPr lang="en-IN" smtClean="0"/>
              <a:t>27-05-2024</a:t>
            </a:fld>
            <a:endParaRPr lang="en-IN"/>
          </a:p>
        </p:txBody>
      </p:sp>
      <p:sp>
        <p:nvSpPr>
          <p:cNvPr id="6" name="Footer Placeholder 5">
            <a:extLst>
              <a:ext uri="{FF2B5EF4-FFF2-40B4-BE49-F238E27FC236}">
                <a16:creationId xmlns:a16="http://schemas.microsoft.com/office/drawing/2014/main" id="{27BC3328-3014-AC56-39A1-240380A133D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159E307-A057-3A24-8219-00A8F424EE15}"/>
              </a:ext>
            </a:extLst>
          </p:cNvPr>
          <p:cNvSpPr>
            <a:spLocks noGrp="1"/>
          </p:cNvSpPr>
          <p:nvPr>
            <p:ph type="sldNum" sz="quarter" idx="12"/>
          </p:nvPr>
        </p:nvSpPr>
        <p:spPr/>
        <p:txBody>
          <a:bodyPr/>
          <a:lstStyle/>
          <a:p>
            <a:fld id="{D8800F0B-BD84-43CE-84C9-B7775173862F}" type="slidenum">
              <a:rPr lang="en-IN" smtClean="0"/>
              <a:t>‹#›</a:t>
            </a:fld>
            <a:endParaRPr lang="en-IN"/>
          </a:p>
        </p:txBody>
      </p:sp>
    </p:spTree>
    <p:extLst>
      <p:ext uri="{BB962C8B-B14F-4D97-AF65-F5344CB8AC3E}">
        <p14:creationId xmlns:p14="http://schemas.microsoft.com/office/powerpoint/2010/main" val="1742062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23F34-9541-747B-0F24-9BB7E4662A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B0C4B7D-2D61-5371-94FC-6783722919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9F5D2F4-0085-9FAD-56D9-45A2836F28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7E99F4-00C2-C863-8D12-3684F77D2F1D}"/>
              </a:ext>
            </a:extLst>
          </p:cNvPr>
          <p:cNvSpPr>
            <a:spLocks noGrp="1"/>
          </p:cNvSpPr>
          <p:nvPr>
            <p:ph type="dt" sz="half" idx="10"/>
          </p:nvPr>
        </p:nvSpPr>
        <p:spPr/>
        <p:txBody>
          <a:bodyPr/>
          <a:lstStyle/>
          <a:p>
            <a:fld id="{8A2ED96D-FC79-4E04-98F8-D749D5CD6C41}" type="datetimeFigureOut">
              <a:rPr lang="en-IN" smtClean="0"/>
              <a:t>27-05-2024</a:t>
            </a:fld>
            <a:endParaRPr lang="en-IN"/>
          </a:p>
        </p:txBody>
      </p:sp>
      <p:sp>
        <p:nvSpPr>
          <p:cNvPr id="6" name="Footer Placeholder 5">
            <a:extLst>
              <a:ext uri="{FF2B5EF4-FFF2-40B4-BE49-F238E27FC236}">
                <a16:creationId xmlns:a16="http://schemas.microsoft.com/office/drawing/2014/main" id="{87BB818C-32B0-2B65-666D-A3A9F436A47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A0BEAE5-F45D-35CB-3D76-50EE7FDFE226}"/>
              </a:ext>
            </a:extLst>
          </p:cNvPr>
          <p:cNvSpPr>
            <a:spLocks noGrp="1"/>
          </p:cNvSpPr>
          <p:nvPr>
            <p:ph type="sldNum" sz="quarter" idx="12"/>
          </p:nvPr>
        </p:nvSpPr>
        <p:spPr/>
        <p:txBody>
          <a:bodyPr/>
          <a:lstStyle/>
          <a:p>
            <a:fld id="{D8800F0B-BD84-43CE-84C9-B7775173862F}" type="slidenum">
              <a:rPr lang="en-IN" smtClean="0"/>
              <a:t>‹#›</a:t>
            </a:fld>
            <a:endParaRPr lang="en-IN"/>
          </a:p>
        </p:txBody>
      </p:sp>
    </p:spTree>
    <p:extLst>
      <p:ext uri="{BB962C8B-B14F-4D97-AF65-F5344CB8AC3E}">
        <p14:creationId xmlns:p14="http://schemas.microsoft.com/office/powerpoint/2010/main" val="541668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ED2312-A1D3-066D-921C-402AC48634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CFB8561-A144-0702-7AA9-739663056E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63219A-4AFB-A9DF-3A0D-0EBDB4F454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2ED96D-FC79-4E04-98F8-D749D5CD6C41}" type="datetimeFigureOut">
              <a:rPr lang="en-IN" smtClean="0"/>
              <a:t>27-05-2024</a:t>
            </a:fld>
            <a:endParaRPr lang="en-IN"/>
          </a:p>
        </p:txBody>
      </p:sp>
      <p:sp>
        <p:nvSpPr>
          <p:cNvPr id="5" name="Footer Placeholder 4">
            <a:extLst>
              <a:ext uri="{FF2B5EF4-FFF2-40B4-BE49-F238E27FC236}">
                <a16:creationId xmlns:a16="http://schemas.microsoft.com/office/drawing/2014/main" id="{7B5B9766-D0ED-4FE7-9B90-5584F0513B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354072D-0C15-E406-8D94-50367DAA06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800F0B-BD84-43CE-84C9-B7775173862F}" type="slidenum">
              <a:rPr lang="en-IN" smtClean="0"/>
              <a:t>‹#›</a:t>
            </a:fld>
            <a:endParaRPr lang="en-IN"/>
          </a:p>
        </p:txBody>
      </p:sp>
    </p:spTree>
    <p:extLst>
      <p:ext uri="{BB962C8B-B14F-4D97-AF65-F5344CB8AC3E}">
        <p14:creationId xmlns:p14="http://schemas.microsoft.com/office/powerpoint/2010/main" val="10651733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EE5AF-37D2-5B5F-EFFF-D91B70ACCAC5}"/>
              </a:ext>
            </a:extLst>
          </p:cNvPr>
          <p:cNvSpPr>
            <a:spLocks noGrp="1"/>
          </p:cNvSpPr>
          <p:nvPr>
            <p:ph type="ctrTitle"/>
          </p:nvPr>
        </p:nvSpPr>
        <p:spPr>
          <a:xfrm>
            <a:off x="1524000" y="1600200"/>
            <a:ext cx="9144000" cy="2387600"/>
          </a:xfrm>
        </p:spPr>
        <p:txBody>
          <a:bodyPr>
            <a:noAutofit/>
          </a:bodyPr>
          <a:lstStyle/>
          <a:p>
            <a:br>
              <a:rPr lang="en-IN" sz="2400" dirty="0">
                <a:solidFill>
                  <a:srgbClr val="0070C0"/>
                </a:solidFill>
                <a:latin typeface="Times New Roman" panose="02020603050405020304" pitchFamily="18" charset="0"/>
                <a:cs typeface="Times New Roman" panose="02020603050405020304" pitchFamily="18" charset="0"/>
              </a:rPr>
            </a:br>
            <a:br>
              <a:rPr lang="en-IN" sz="2400" dirty="0">
                <a:solidFill>
                  <a:srgbClr val="0070C0"/>
                </a:solidFill>
                <a:latin typeface="Times New Roman" panose="02020603050405020304" pitchFamily="18" charset="0"/>
                <a:cs typeface="Times New Roman" panose="02020603050405020304" pitchFamily="18" charset="0"/>
              </a:rPr>
            </a:br>
            <a:br>
              <a:rPr lang="en-IN" sz="2400" dirty="0">
                <a:solidFill>
                  <a:srgbClr val="0070C0"/>
                </a:solidFill>
                <a:latin typeface="Times New Roman" panose="02020603050405020304" pitchFamily="18" charset="0"/>
                <a:cs typeface="Times New Roman" panose="02020603050405020304" pitchFamily="18" charset="0"/>
              </a:rPr>
            </a:br>
            <a:br>
              <a:rPr lang="en-IN" sz="2400" dirty="0">
                <a:solidFill>
                  <a:srgbClr val="0070C0"/>
                </a:solidFill>
                <a:latin typeface="Times New Roman" panose="02020603050405020304" pitchFamily="18" charset="0"/>
                <a:cs typeface="Times New Roman" panose="02020603050405020304" pitchFamily="18" charset="0"/>
              </a:rPr>
            </a:br>
            <a:br>
              <a:rPr lang="en-IN" sz="2400" dirty="0">
                <a:solidFill>
                  <a:srgbClr val="0070C0"/>
                </a:solidFill>
                <a:latin typeface="Times New Roman" panose="02020603050405020304" pitchFamily="18" charset="0"/>
                <a:cs typeface="Times New Roman" panose="02020603050405020304" pitchFamily="18" charset="0"/>
              </a:rPr>
            </a:br>
            <a:br>
              <a:rPr lang="en-IN" sz="2400" dirty="0">
                <a:solidFill>
                  <a:srgbClr val="0070C0"/>
                </a:solidFill>
                <a:latin typeface="Times New Roman" panose="02020603050405020304" pitchFamily="18" charset="0"/>
                <a:cs typeface="Times New Roman" panose="02020603050405020304" pitchFamily="18" charset="0"/>
              </a:rPr>
            </a:br>
            <a:br>
              <a:rPr lang="en-IN" sz="2400" dirty="0">
                <a:solidFill>
                  <a:srgbClr val="0070C0"/>
                </a:solidFill>
                <a:latin typeface="Times New Roman" panose="02020603050405020304" pitchFamily="18" charset="0"/>
                <a:cs typeface="Times New Roman" panose="02020603050405020304" pitchFamily="18" charset="0"/>
              </a:rPr>
            </a:br>
            <a:br>
              <a:rPr lang="en-IN" sz="2400" dirty="0">
                <a:solidFill>
                  <a:srgbClr val="0070C0"/>
                </a:solidFill>
                <a:latin typeface="Times New Roman" panose="02020603050405020304" pitchFamily="18" charset="0"/>
                <a:cs typeface="Times New Roman" panose="02020603050405020304" pitchFamily="18" charset="0"/>
              </a:rPr>
            </a:br>
            <a:br>
              <a:rPr lang="en-IN" sz="2400" dirty="0">
                <a:solidFill>
                  <a:srgbClr val="0070C0"/>
                </a:solidFill>
                <a:latin typeface="Times New Roman" panose="02020603050405020304" pitchFamily="18" charset="0"/>
                <a:cs typeface="Times New Roman" panose="02020603050405020304" pitchFamily="18" charset="0"/>
              </a:rPr>
            </a:br>
            <a:br>
              <a:rPr lang="en-IN" sz="2400" dirty="0">
                <a:solidFill>
                  <a:srgbClr val="0070C0"/>
                </a:solidFill>
                <a:latin typeface="Times New Roman" panose="02020603050405020304" pitchFamily="18" charset="0"/>
                <a:cs typeface="Times New Roman" panose="02020603050405020304" pitchFamily="18" charset="0"/>
              </a:rPr>
            </a:br>
            <a:r>
              <a:rPr lang="en-IN" sz="2400" b="1" dirty="0">
                <a:solidFill>
                  <a:srgbClr val="0070C0"/>
                </a:solidFill>
                <a:latin typeface="Times New Roman" panose="02020603050405020304" pitchFamily="18" charset="0"/>
                <a:cs typeface="Times New Roman" panose="02020603050405020304" pitchFamily="18" charset="0"/>
              </a:rPr>
              <a:t>K.RAMAKRISHNAN  COLLEGE OF ENGINEERING</a:t>
            </a:r>
            <a:br>
              <a:rPr lang="en-IN" sz="2000" dirty="0">
                <a:solidFill>
                  <a:srgbClr val="0070C0"/>
                </a:solidFill>
                <a:latin typeface="Times New Roman" panose="02020603050405020304" pitchFamily="18" charset="0"/>
                <a:cs typeface="Times New Roman" panose="02020603050405020304" pitchFamily="18" charset="0"/>
              </a:rPr>
            </a:br>
            <a:r>
              <a:rPr lang="en-IN" sz="2000" b="0" dirty="0">
                <a:solidFill>
                  <a:srgbClr val="FF0000"/>
                </a:solidFill>
                <a:latin typeface="Times New Roman" panose="02020603050405020304" pitchFamily="18" charset="0"/>
                <a:cs typeface="Times New Roman" panose="02020603050405020304" pitchFamily="18" charset="0"/>
              </a:rPr>
              <a:t>  An  Autonomous Institution</a:t>
            </a:r>
            <a:br>
              <a:rPr lang="en-IN" sz="2000" b="0" dirty="0">
                <a:solidFill>
                  <a:srgbClr val="FF0000"/>
                </a:solidFill>
                <a:latin typeface="Times New Roman" panose="02020603050405020304" pitchFamily="18" charset="0"/>
                <a:cs typeface="Times New Roman" panose="02020603050405020304" pitchFamily="18" charset="0"/>
              </a:rPr>
            </a:br>
            <a:r>
              <a:rPr lang="en-IN" sz="2000" b="0" dirty="0">
                <a:solidFill>
                  <a:schemeClr val="tx1"/>
                </a:solidFill>
                <a:latin typeface="Times New Roman" panose="02020603050405020304" pitchFamily="18" charset="0"/>
                <a:cs typeface="Times New Roman" panose="02020603050405020304" pitchFamily="18" charset="0"/>
              </a:rPr>
              <a:t>Permanently Affiliated to Anna University Chennai, Approved by New Delhi,</a:t>
            </a:r>
            <a:br>
              <a:rPr lang="en-IN" sz="2000" b="0" dirty="0">
                <a:solidFill>
                  <a:schemeClr val="tx1"/>
                </a:solidFill>
                <a:latin typeface="Times New Roman" panose="02020603050405020304" pitchFamily="18" charset="0"/>
                <a:cs typeface="Times New Roman" panose="02020603050405020304" pitchFamily="18" charset="0"/>
              </a:rPr>
            </a:br>
            <a:r>
              <a:rPr lang="en-IN" sz="2000" b="0" dirty="0">
                <a:solidFill>
                  <a:schemeClr val="tx1"/>
                </a:solidFill>
                <a:latin typeface="Times New Roman" panose="02020603050405020304" pitchFamily="18" charset="0"/>
                <a:cs typeface="Times New Roman" panose="02020603050405020304" pitchFamily="18" charset="0"/>
              </a:rPr>
              <a:t>ISO 9001:2015, 14001:2015 certified institution, Accredited by NBA and with A grade by NAAC</a:t>
            </a:r>
            <a:br>
              <a:rPr lang="en-IN" sz="2000" b="0" dirty="0">
                <a:solidFill>
                  <a:schemeClr val="tx1"/>
                </a:solidFill>
                <a:latin typeface="Times New Roman" panose="02020603050405020304" pitchFamily="18" charset="0"/>
                <a:cs typeface="Times New Roman" panose="02020603050405020304" pitchFamily="18" charset="0"/>
              </a:rPr>
            </a:br>
            <a:r>
              <a:rPr lang="en-IN" sz="2000" dirty="0" err="1">
                <a:solidFill>
                  <a:schemeClr val="tx1"/>
                </a:solidFill>
                <a:latin typeface="Times New Roman" panose="02020603050405020304" pitchFamily="18" charset="0"/>
                <a:cs typeface="Times New Roman" panose="02020603050405020304" pitchFamily="18" charset="0"/>
              </a:rPr>
              <a:t>Samayapuram</a:t>
            </a:r>
            <a:r>
              <a:rPr lang="en-IN" sz="2000" dirty="0">
                <a:solidFill>
                  <a:schemeClr val="tx1"/>
                </a:solidFill>
                <a:latin typeface="Times New Roman" panose="02020603050405020304" pitchFamily="18" charset="0"/>
                <a:cs typeface="Times New Roman" panose="02020603050405020304" pitchFamily="18" charset="0"/>
              </a:rPr>
              <a:t>, Tiruchirappalli – 621112, </a:t>
            </a:r>
            <a:r>
              <a:rPr lang="en-IN" sz="2000" dirty="0" err="1">
                <a:solidFill>
                  <a:schemeClr val="tx1"/>
                </a:solidFill>
                <a:latin typeface="Times New Roman" panose="02020603050405020304" pitchFamily="18" charset="0"/>
                <a:cs typeface="Times New Roman" panose="02020603050405020304" pitchFamily="18" charset="0"/>
              </a:rPr>
              <a:t>Tamilnadu</a:t>
            </a:r>
            <a:r>
              <a:rPr lang="en-IN" sz="2000" dirty="0">
                <a:solidFill>
                  <a:schemeClr val="tx1"/>
                </a:solidFill>
                <a:latin typeface="Times New Roman" panose="02020603050405020304" pitchFamily="18" charset="0"/>
                <a:cs typeface="Times New Roman" panose="02020603050405020304" pitchFamily="18" charset="0"/>
              </a:rPr>
              <a:t>, India.</a:t>
            </a:r>
            <a:br>
              <a:rPr lang="en-IN" sz="2000" dirty="0">
                <a:solidFill>
                  <a:schemeClr val="tx1"/>
                </a:solidFill>
                <a:latin typeface="Times New Roman" panose="02020603050405020304" pitchFamily="18" charset="0"/>
                <a:cs typeface="Times New Roman" panose="02020603050405020304" pitchFamily="18" charset="0"/>
              </a:rPr>
            </a:br>
            <a:r>
              <a:rPr lang="en-IN" sz="2000" dirty="0">
                <a:solidFill>
                  <a:schemeClr val="tx1"/>
                </a:solidFill>
                <a:latin typeface="Times New Roman" panose="02020603050405020304" pitchFamily="18" charset="0"/>
                <a:cs typeface="Times New Roman" panose="02020603050405020304" pitchFamily="18" charset="0"/>
              </a:rPr>
              <a:t>                                                                                                                                  BATCH NO: 15</a:t>
            </a:r>
            <a:br>
              <a:rPr lang="en-IN" sz="2000" dirty="0">
                <a:solidFill>
                  <a:schemeClr val="tx1"/>
                </a:solidFill>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A SMART GAS LEAKAGE DETECTION SYSTEM IN HOME USING IOT</a:t>
            </a:r>
            <a:br>
              <a:rPr lang="en-IN" sz="2000" dirty="0">
                <a:solidFill>
                  <a:srgbClr val="002060"/>
                </a:solidFill>
                <a:latin typeface="Times New Roman" panose="02020603050405020304" pitchFamily="18" charset="0"/>
                <a:cs typeface="Times New Roman" panose="02020603050405020304" pitchFamily="18" charset="0"/>
              </a:rPr>
            </a:br>
            <a:r>
              <a:rPr lang="en-IN" sz="2000" dirty="0">
                <a:solidFill>
                  <a:schemeClr val="tx1"/>
                </a:solidFill>
                <a:latin typeface="Times New Roman" panose="02020603050405020304" pitchFamily="18" charset="0"/>
                <a:cs typeface="Times New Roman" panose="02020603050405020304" pitchFamily="18" charset="0"/>
              </a:rPr>
              <a:t>                                                                                                                                         </a:t>
            </a:r>
            <a:br>
              <a:rPr lang="en-IN" sz="2000" dirty="0">
                <a:solidFill>
                  <a:schemeClr val="tx1"/>
                </a:solidFill>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D0E71233-8837-6E54-2033-698722D210B6}"/>
              </a:ext>
            </a:extLst>
          </p:cNvPr>
          <p:cNvSpPr>
            <a:spLocks noGrp="1"/>
          </p:cNvSpPr>
          <p:nvPr>
            <p:ph type="subTitle" idx="1"/>
          </p:nvPr>
        </p:nvSpPr>
        <p:spPr/>
        <p:txBody>
          <a:bodyPr>
            <a:noAutofit/>
          </a:bodyPr>
          <a:lstStyle/>
          <a:p>
            <a:pPr marL="139700" indent="0">
              <a:buNone/>
            </a:pPr>
            <a:endParaRPr lang="en-IN" sz="2000" b="1" dirty="0">
              <a:latin typeface="Times New Roman" panose="02020603050405020304" pitchFamily="18" charset="0"/>
              <a:cs typeface="Times New Roman" panose="02020603050405020304" pitchFamily="18" charset="0"/>
            </a:endParaRPr>
          </a:p>
          <a:p>
            <a:pPr marL="139700" indent="0">
              <a:buNone/>
            </a:pPr>
            <a:r>
              <a:rPr lang="en-IN" sz="2000" b="1" dirty="0">
                <a:latin typeface="Times New Roman" panose="02020603050405020304" pitchFamily="18" charset="0"/>
                <a:cs typeface="Times New Roman" panose="02020603050405020304" pitchFamily="18" charset="0"/>
              </a:rPr>
              <a:t> UNDER THE GUIDANCE OF </a:t>
            </a:r>
          </a:p>
          <a:p>
            <a:pPr marL="139700" indent="0">
              <a:buNone/>
            </a:pPr>
            <a:r>
              <a:rPr lang="en-US" sz="2000" b="1" dirty="0">
                <a:solidFill>
                  <a:srgbClr val="FF0000"/>
                </a:solidFill>
                <a:latin typeface="Times New Roman" panose="02020603050405020304" pitchFamily="18" charset="0"/>
                <a:cs typeface="Times New Roman" panose="02020603050405020304" pitchFamily="18" charset="0"/>
              </a:rPr>
              <a:t>DR.R.ARULRAJ,M.E,PH.ED</a:t>
            </a:r>
          </a:p>
          <a:p>
            <a:pPr marL="139700" indent="0">
              <a:buNone/>
            </a:pPr>
            <a:r>
              <a:rPr lang="en-US" sz="2000" b="1" dirty="0">
                <a:solidFill>
                  <a:srgbClr val="FF0000"/>
                </a:solidFill>
                <a:latin typeface="Times New Roman" panose="02020603050405020304" pitchFamily="18" charset="0"/>
                <a:cs typeface="Times New Roman" panose="02020603050405020304" pitchFamily="18" charset="0"/>
              </a:rPr>
              <a:t>Assistant Professor EEE                                                                    </a:t>
            </a:r>
          </a:p>
          <a:p>
            <a:pPr marL="139700" indent="0" algn="ctr">
              <a:buNone/>
            </a:pPr>
            <a:r>
              <a:rPr lang="en-US" sz="2000" dirty="0">
                <a:latin typeface="Times New Roman" panose="02020603050405020304" pitchFamily="18" charset="0"/>
                <a:cs typeface="Times New Roman" panose="02020603050405020304" pitchFamily="18" charset="0"/>
              </a:rPr>
              <a:t> Electrical and Electronics Engineering                                                        </a:t>
            </a:r>
          </a:p>
          <a:p>
            <a:pPr marL="139700" indent="0" algn="ctr">
              <a:buNone/>
            </a:pPr>
            <a:r>
              <a:rPr lang="en-US" sz="2000" dirty="0">
                <a:latin typeface="Times New Roman" panose="02020603050405020304" pitchFamily="18" charset="0"/>
                <a:cs typeface="Times New Roman" panose="02020603050405020304" pitchFamily="18" charset="0"/>
              </a:rPr>
              <a:t> K. Ramakrishnan college of Engineering,(Autonomous)                                                              Samayapuram,Tiruchirapalli-621112.                                                              </a:t>
            </a:r>
            <a:endParaRPr lang="en-IN" sz="2000" dirty="0"/>
          </a:p>
        </p:txBody>
      </p:sp>
      <p:pic>
        <p:nvPicPr>
          <p:cNvPr id="4" name="Picture 3">
            <a:extLst>
              <a:ext uri="{FF2B5EF4-FFF2-40B4-BE49-F238E27FC236}">
                <a16:creationId xmlns:a16="http://schemas.microsoft.com/office/drawing/2014/main" id="{2EAC5CAE-F72F-F6B4-BB42-E051FF694278}"/>
              </a:ext>
            </a:extLst>
          </p:cNvPr>
          <p:cNvPicPr>
            <a:picLocks noChangeAspect="1"/>
          </p:cNvPicPr>
          <p:nvPr/>
        </p:nvPicPr>
        <p:blipFill>
          <a:blip r:embed="rId2"/>
          <a:stretch>
            <a:fillRect/>
          </a:stretch>
        </p:blipFill>
        <p:spPr>
          <a:xfrm>
            <a:off x="154407" y="262403"/>
            <a:ext cx="565592" cy="545275"/>
          </a:xfrm>
          <a:prstGeom prst="rect">
            <a:avLst/>
          </a:prstGeom>
        </p:spPr>
      </p:pic>
    </p:spTree>
    <p:extLst>
      <p:ext uri="{BB962C8B-B14F-4D97-AF65-F5344CB8AC3E}">
        <p14:creationId xmlns:p14="http://schemas.microsoft.com/office/powerpoint/2010/main" val="39287492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E689F-F986-0C9B-B114-BD2AF9683DDF}"/>
              </a:ext>
            </a:extLst>
          </p:cNvPr>
          <p:cNvSpPr>
            <a:spLocks noGrp="1"/>
          </p:cNvSpPr>
          <p:nvPr>
            <p:ph type="title"/>
          </p:nvPr>
        </p:nvSpPr>
        <p:spPr/>
        <p:txBody>
          <a:bodyPr>
            <a:normAutofit/>
          </a:bodyPr>
          <a:lstStyle/>
          <a:p>
            <a:r>
              <a:rPr lang="en-IN" sz="2400" dirty="0">
                <a:latin typeface="Times New Roman" panose="02020603050405020304" pitchFamily="18" charset="0"/>
                <a:cs typeface="Times New Roman" panose="02020603050405020304" pitchFamily="18" charset="0"/>
              </a:rPr>
              <a:t>CIRCUIT DIAGRAM</a:t>
            </a:r>
          </a:p>
        </p:txBody>
      </p:sp>
      <p:pic>
        <p:nvPicPr>
          <p:cNvPr id="2050" name="Picture 2" descr="Gas Leakage Detector using GSM &amp; Arduino with SMS Alert">
            <a:extLst>
              <a:ext uri="{FF2B5EF4-FFF2-40B4-BE49-F238E27FC236}">
                <a16:creationId xmlns:a16="http://schemas.microsoft.com/office/drawing/2014/main" id="{4BACF6F1-BD69-56B1-0BBC-CBBC8F4B7E1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70514" y="1825625"/>
            <a:ext cx="7050971"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77477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C1375-8EFB-7761-6FD8-FF43423AF95C}"/>
              </a:ext>
            </a:extLst>
          </p:cNvPr>
          <p:cNvSpPr>
            <a:spLocks noGrp="1"/>
          </p:cNvSpPr>
          <p:nvPr>
            <p:ph type="title"/>
          </p:nvPr>
        </p:nvSpPr>
        <p:spPr>
          <a:xfrm>
            <a:off x="838199" y="365125"/>
            <a:ext cx="10785763" cy="1325563"/>
          </a:xfrm>
        </p:spPr>
        <p:txBody>
          <a:bodyPr>
            <a:normAutofit/>
          </a:bodyPr>
          <a:lstStyle/>
          <a:p>
            <a:r>
              <a:rPr lang="en-IN" sz="3000" b="1" dirty="0">
                <a:latin typeface="Times New Roman" panose="02020603050405020304" pitchFamily="18" charset="0"/>
                <a:cs typeface="Times New Roman" panose="02020603050405020304" pitchFamily="18" charset="0"/>
              </a:rPr>
              <a:t>  WORKING</a:t>
            </a:r>
          </a:p>
        </p:txBody>
      </p:sp>
      <p:sp>
        <p:nvSpPr>
          <p:cNvPr id="3" name="Content Placeholder 2">
            <a:extLst>
              <a:ext uri="{FF2B5EF4-FFF2-40B4-BE49-F238E27FC236}">
                <a16:creationId xmlns:a16="http://schemas.microsoft.com/office/drawing/2014/main" id="{8F70A283-30FE-6BAE-5997-79C607F036BA}"/>
              </a:ext>
            </a:extLst>
          </p:cNvPr>
          <p:cNvSpPr>
            <a:spLocks noGrp="1"/>
          </p:cNvSpPr>
          <p:nvPr>
            <p:ph idx="1"/>
          </p:nvPr>
        </p:nvSpPr>
        <p:spPr>
          <a:xfrm>
            <a:off x="1108363" y="1517073"/>
            <a:ext cx="10515600" cy="4975802"/>
          </a:xfrm>
        </p:spPr>
        <p:txBody>
          <a:bodyPr>
            <a:normAutofit fontScale="70000" lnSpcReduction="20000"/>
          </a:bodyPr>
          <a:lstStyle/>
          <a:p>
            <a:r>
              <a:rPr lang="en-US" sz="3700" b="1" dirty="0">
                <a:latin typeface="Times New Roman" panose="02020603050405020304" pitchFamily="18" charset="0"/>
                <a:cs typeface="Times New Roman" panose="02020603050405020304" pitchFamily="18" charset="0"/>
              </a:rPr>
              <a:t>Arduino Uno Interface</a:t>
            </a:r>
            <a:r>
              <a:rPr lang="en-US" sz="3700"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US" dirty="0"/>
              <a:t>The Arduino Uno acts as the central processing unit for the system. It interfaces with the MQ2 Gas sensor to read the analog voltage output. Using its built-in Analog-to-Digital Converter (ADC), Arduino converts the analog signal into a digital value that represents the gas concentration.</a:t>
            </a:r>
          </a:p>
          <a:p>
            <a:r>
              <a:rPr lang="en-US" sz="3700" b="1" dirty="0">
                <a:latin typeface="Times New Roman" panose="02020603050405020304" pitchFamily="18" charset="0"/>
                <a:cs typeface="Times New Roman" panose="02020603050405020304" pitchFamily="18" charset="0"/>
              </a:rPr>
              <a:t>Data Processing and Threshold Monitoring</a:t>
            </a:r>
            <a:r>
              <a:rPr lang="en-US" dirty="0"/>
              <a:t>: Arduino Uno processes the digital sensor data and compares it with predefined threshold levels for gas concentration. If the measured concentration exceeds the threshold indicating a potential gas leak, the Arduino triggers an alarm sequence.</a:t>
            </a:r>
          </a:p>
          <a:p>
            <a:r>
              <a:rPr lang="en-US" sz="3700" b="1" dirty="0"/>
              <a:t>GSM Module Integration</a:t>
            </a:r>
            <a:r>
              <a:rPr lang="en-US" dirty="0"/>
              <a:t>: The GSM module SIM900A is interfaced with Arduino Uno to enable communication capabilities. When a gas leak is detected and the alarm is triggered, Arduino sends a notification SMS message to predefined phone numbers using the GSM module. This ensures that users receive immediate alerts about the gas leakage regardless of their location.</a:t>
            </a:r>
          </a:p>
          <a:p>
            <a:r>
              <a:rPr lang="en-US" sz="3700" b="1" dirty="0"/>
              <a:t>Alarm Activation and User Notification</a:t>
            </a:r>
            <a:r>
              <a:rPr lang="en-US" dirty="0"/>
              <a:t>: Upon detecting a gas leak and sending the SMS alert, Arduino Uno can activate local alarms such as sirens or LED indicators to provide visual and auditory warnings to people in the vicinity. Additionally, users can remotely monitor the gas leakage status and receive real-time alerts through the SMS notifications sent by the GSM module.</a:t>
            </a:r>
            <a:endParaRPr lang="en-IN" dirty="0"/>
          </a:p>
          <a:p>
            <a:pPr marL="0" indent="0" algn="l">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7892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4D57C-6A93-57F4-62BB-A11255CC3745}"/>
              </a:ext>
            </a:extLst>
          </p:cNvPr>
          <p:cNvSpPr>
            <a:spLocks noGrp="1"/>
          </p:cNvSpPr>
          <p:nvPr>
            <p:ph type="title"/>
          </p:nvPr>
        </p:nvSpPr>
        <p:spPr/>
        <p:txBody>
          <a:bodyPr>
            <a:normAutofit/>
          </a:bodyPr>
          <a:lstStyle/>
          <a:p>
            <a:r>
              <a:rPr lang="en-IN" sz="3000" b="1" dirty="0">
                <a:latin typeface="Times New Roman" panose="02020603050405020304" pitchFamily="18" charset="0"/>
                <a:cs typeface="Times New Roman" panose="02020603050405020304" pitchFamily="18" charset="0"/>
              </a:rPr>
              <a:t>APPLICATION</a:t>
            </a:r>
          </a:p>
        </p:txBody>
      </p:sp>
      <p:sp>
        <p:nvSpPr>
          <p:cNvPr id="3" name="Content Placeholder 2">
            <a:extLst>
              <a:ext uri="{FF2B5EF4-FFF2-40B4-BE49-F238E27FC236}">
                <a16:creationId xmlns:a16="http://schemas.microsoft.com/office/drawing/2014/main" id="{735F4B6E-EECA-A833-A920-872D25141AFC}"/>
              </a:ext>
            </a:extLst>
          </p:cNvPr>
          <p:cNvSpPr>
            <a:spLocks noGrp="1"/>
          </p:cNvSpPr>
          <p:nvPr>
            <p:ph idx="1"/>
          </p:nvPr>
        </p:nvSpPr>
        <p:spPr/>
        <p:txBody>
          <a:bodyPr>
            <a:normAutofit fontScale="92500" lnSpcReduction="20000"/>
          </a:bodyPr>
          <a:lstStyle/>
          <a:p>
            <a:r>
              <a:rPr lang="en-US" b="1" dirty="0">
                <a:latin typeface="Times New Roman" panose="02020603050405020304" pitchFamily="18" charset="0"/>
                <a:cs typeface="Times New Roman" panose="02020603050405020304" pitchFamily="18" charset="0"/>
              </a:rPr>
              <a:t>Industrial Safety: </a:t>
            </a:r>
            <a:r>
              <a:rPr lang="en-US" dirty="0">
                <a:latin typeface="Times New Roman" panose="02020603050405020304" pitchFamily="18" charset="0"/>
                <a:cs typeface="Times New Roman" panose="02020603050405020304" pitchFamily="18" charset="0"/>
              </a:rPr>
              <a:t>Gas detection sensors are deployed in industrial environments to monitor the presence of toxic, flammable, and combustible gases. They ensure the safety of workers by triggering alarms or initiating shutdown procedures in case of gas leaks.</a:t>
            </a:r>
          </a:p>
          <a:p>
            <a:r>
              <a:rPr lang="en-US" b="1" dirty="0">
                <a:latin typeface="Times New Roman" panose="02020603050405020304" pitchFamily="18" charset="0"/>
                <a:cs typeface="Times New Roman" panose="02020603050405020304" pitchFamily="18" charset="0"/>
              </a:rPr>
              <a:t>Environmental Monitoring: </a:t>
            </a:r>
            <a:r>
              <a:rPr lang="en-US" dirty="0">
                <a:latin typeface="Times New Roman" panose="02020603050405020304" pitchFamily="18" charset="0"/>
                <a:cs typeface="Times New Roman" panose="02020603050405020304" pitchFamily="18" charset="0"/>
              </a:rPr>
              <a:t>Gas sensors are used for monitoring air quality in urban areas, detecting pollutants such as carbon monoxide (CO), nitrogen dioxide (NO2), and sulfur dioxide (SO2). This data helps in assessing environmental health and implementing pollution control measures.</a:t>
            </a:r>
          </a:p>
          <a:p>
            <a:r>
              <a:rPr lang="en-US" b="1" dirty="0">
                <a:latin typeface="Times New Roman" panose="02020603050405020304" pitchFamily="18" charset="0"/>
                <a:cs typeface="Times New Roman" panose="02020603050405020304" pitchFamily="18" charset="0"/>
              </a:rPr>
              <a:t>Agriculture: </a:t>
            </a:r>
            <a:r>
              <a:rPr lang="en-US" dirty="0">
                <a:latin typeface="Times New Roman" panose="02020603050405020304" pitchFamily="18" charset="0"/>
                <a:cs typeface="Times New Roman" panose="02020603050405020304" pitchFamily="18" charset="0"/>
              </a:rPr>
              <a:t>Gas sensors are employed in agriculture for monitoring greenhouse gases, such as methane (CH4) and carbon dioxide (CO2), as well as detecting harmful chemicals in soil and water. This information aids farmers in optimizing crop yields and minimizing environmental impact.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773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6AA0B-B235-DC7B-DB77-661251D5ADC2}"/>
              </a:ext>
            </a:extLst>
          </p:cNvPr>
          <p:cNvSpPr>
            <a:spLocks noGrp="1"/>
          </p:cNvSpPr>
          <p:nvPr>
            <p:ph type="title"/>
          </p:nvPr>
        </p:nvSpPr>
        <p:spPr/>
        <p:txBody>
          <a:bodyPr>
            <a:normAutofit/>
          </a:bodyPr>
          <a:lstStyle/>
          <a:p>
            <a:r>
              <a:rPr lang="en-IN" sz="3000"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DCA3EE68-D287-3641-EAE0-E5570A05F298}"/>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implementation of a smart gas leakage detection system for homes using IoT technology offers a proactive approach to safety and convenience.</a:t>
            </a:r>
          </a:p>
          <a:p>
            <a:r>
              <a:rPr lang="en-US" dirty="0">
                <a:latin typeface="Times New Roman" panose="02020603050405020304" pitchFamily="18" charset="0"/>
                <a:cs typeface="Times New Roman" panose="02020603050405020304" pitchFamily="18" charset="0"/>
              </a:rPr>
              <a:t> By leveraging real-time monitoring, instant alerts, and remote control capabilities, homeowners can mitigate risks associated with gas leaks and ensure the well-being of their families and properties.</a:t>
            </a:r>
          </a:p>
          <a:p>
            <a:r>
              <a:rPr lang="en-US" dirty="0">
                <a:latin typeface="Times New Roman" panose="02020603050405020304" pitchFamily="18" charset="0"/>
                <a:cs typeface="Times New Roman" panose="02020603050405020304" pitchFamily="18" charset="0"/>
              </a:rPr>
              <a:t>Feel free to customize this application according to specific requirements, technologies, or additional features desired for the smart gas leakage detection system.</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74666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08F26-760C-7405-7334-A9984B7C6F0A}"/>
              </a:ext>
            </a:extLst>
          </p:cNvPr>
          <p:cNvSpPr>
            <a:spLocks noGrp="1"/>
          </p:cNvSpPr>
          <p:nvPr>
            <p:ph type="title"/>
          </p:nvPr>
        </p:nvSpPr>
        <p:spPr/>
        <p:txBody>
          <a:bodyPr>
            <a:normAutofit/>
          </a:bodyPr>
          <a:lstStyle/>
          <a:p>
            <a:r>
              <a:rPr lang="en-IN" sz="2600" b="1" dirty="0">
                <a:latin typeface="Times New Roman" panose="02020603050405020304" pitchFamily="18" charset="0"/>
                <a:cs typeface="Times New Roman" panose="02020603050405020304" pitchFamily="18" charset="0"/>
              </a:rPr>
              <a:t>PROJECT DEMO VIDEO</a:t>
            </a:r>
          </a:p>
        </p:txBody>
      </p:sp>
      <p:sp>
        <p:nvSpPr>
          <p:cNvPr id="3" name="Content Placeholder 2">
            <a:extLst>
              <a:ext uri="{FF2B5EF4-FFF2-40B4-BE49-F238E27FC236}">
                <a16:creationId xmlns:a16="http://schemas.microsoft.com/office/drawing/2014/main" id="{3A4A4487-3653-92EB-A389-3B81D4147623}"/>
              </a:ext>
            </a:extLst>
          </p:cNvPr>
          <p:cNvSpPr>
            <a:spLocks noGrp="1"/>
          </p:cNvSpPr>
          <p:nvPr>
            <p:ph idx="1"/>
          </p:nvPr>
        </p:nvSpPr>
        <p:spPr/>
        <p:txBody>
          <a:bodyPr/>
          <a:lstStyle/>
          <a:p>
            <a:r>
              <a:rPr lang="en-IN" b="1" dirty="0" err="1"/>
              <a:t>LINK:https</a:t>
            </a:r>
            <a:r>
              <a:rPr lang="en-IN" b="1" dirty="0"/>
              <a:t>://drive.google.com/file/d/1GQaUjO5Y5rxOeBQMUx61LHkF67v_k57Q/</a:t>
            </a:r>
            <a:r>
              <a:rPr lang="en-IN" b="1" dirty="0" err="1"/>
              <a:t>view?usp</a:t>
            </a:r>
            <a:r>
              <a:rPr lang="en-IN" b="1" dirty="0"/>
              <a:t>=</a:t>
            </a:r>
            <a:r>
              <a:rPr lang="en-IN" b="1" dirty="0" err="1"/>
              <a:t>drivesdk</a:t>
            </a:r>
            <a:endParaRPr lang="en-IN" b="1" dirty="0"/>
          </a:p>
        </p:txBody>
      </p:sp>
    </p:spTree>
    <p:extLst>
      <p:ext uri="{BB962C8B-B14F-4D97-AF65-F5344CB8AC3E}">
        <p14:creationId xmlns:p14="http://schemas.microsoft.com/office/powerpoint/2010/main" val="23050741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Thank You PNG Transparent Images Free Download | Vector Files | Pngtree">
            <a:extLst>
              <a:ext uri="{FF2B5EF4-FFF2-40B4-BE49-F238E27FC236}">
                <a16:creationId xmlns:a16="http://schemas.microsoft.com/office/drawing/2014/main" id="{B5F7EF43-1987-FC27-5481-BDEE0A5AF278}"/>
              </a:ext>
            </a:extLst>
          </p:cNvPr>
          <p:cNvPicPr>
            <a:picLocks noGrp="1"/>
          </p:cNvPicPr>
          <p:nvPr>
            <p:ph idx="1"/>
          </p:nvPr>
        </p:nvPicPr>
        <p:blipFill>
          <a:blip r:embed="rId2" cstate="print"/>
          <a:srcRect/>
          <a:stretch>
            <a:fillRect/>
          </a:stretch>
        </p:blipFill>
        <p:spPr bwMode="auto">
          <a:xfrm>
            <a:off x="2952750" y="1238250"/>
            <a:ext cx="5314950" cy="4544219"/>
          </a:xfrm>
          <a:prstGeom prst="rect">
            <a:avLst/>
          </a:prstGeom>
          <a:noFill/>
          <a:ln w="9525">
            <a:noFill/>
            <a:miter lim="800000"/>
            <a:headEnd/>
            <a:tailEnd/>
          </a:ln>
        </p:spPr>
      </p:pic>
    </p:spTree>
    <p:extLst>
      <p:ext uri="{BB962C8B-B14F-4D97-AF65-F5344CB8AC3E}">
        <p14:creationId xmlns:p14="http://schemas.microsoft.com/office/powerpoint/2010/main" val="1155791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7F663-D6D6-8199-2027-18823AA17A2B}"/>
              </a:ext>
            </a:extLst>
          </p:cNvPr>
          <p:cNvSpPr>
            <a:spLocks noGrp="1"/>
          </p:cNvSpPr>
          <p:nvPr>
            <p:ph type="title"/>
          </p:nvPr>
        </p:nvSpPr>
        <p:spPr/>
        <p:txBody>
          <a:bodyPr>
            <a:normAutofit fontScale="90000"/>
          </a:bodyPr>
          <a:lstStyle/>
          <a:p>
            <a:pPr algn="ctr"/>
            <a:r>
              <a:rPr lang="en-US" sz="4400" b="1" dirty="0">
                <a:solidFill>
                  <a:srgbClr val="002060"/>
                </a:solidFill>
                <a:latin typeface="Times New Roman" panose="02020603050405020304" pitchFamily="18" charset="0"/>
                <a:cs typeface="Times New Roman" panose="02020603050405020304" pitchFamily="18" charset="0"/>
              </a:rPr>
              <a:t>A SMART GAS LEAKAGE DETECTION SYSTEM IN HOME USING IOT</a:t>
            </a:r>
            <a:br>
              <a:rPr lang="en-IN" sz="3600" dirty="0">
                <a:solidFill>
                  <a:srgbClr val="002060"/>
                </a:solidFill>
                <a:latin typeface="Times New Roman" panose="02020603050405020304" pitchFamily="18" charset="0"/>
                <a:cs typeface="Times New Roman" panose="02020603050405020304" pitchFamily="18" charset="0"/>
              </a:rPr>
            </a:br>
            <a:endParaRPr lang="en-IN"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99410B7-0C30-B712-BF23-2AEA7C5FC024}"/>
              </a:ext>
            </a:extLst>
          </p:cNvPr>
          <p:cNvSpPr>
            <a:spLocks noGrp="1"/>
          </p:cNvSpPr>
          <p:nvPr>
            <p:ph idx="1"/>
          </p:nvPr>
        </p:nvSpPr>
        <p:spPr/>
        <p:txBody>
          <a:bodyPr>
            <a:normAutofit lnSpcReduction="10000"/>
          </a:bodyPr>
          <a:lstStyle/>
          <a:p>
            <a:pPr marL="0" indent="0" algn="ctr">
              <a:buNone/>
            </a:pPr>
            <a:r>
              <a:rPr lang="en-IN" dirty="0">
                <a:latin typeface="Times New Roman" panose="02020603050405020304" pitchFamily="18" charset="0"/>
                <a:cs typeface="Times New Roman" panose="02020603050405020304" pitchFamily="18" charset="0"/>
              </a:rPr>
              <a:t>PRESENTED BY</a:t>
            </a:r>
          </a:p>
          <a:p>
            <a:pPr marL="0" indent="0" algn="just">
              <a:buNone/>
            </a:pPr>
            <a:r>
              <a:rPr lang="en-IN" dirty="0">
                <a:latin typeface="Times New Roman" panose="02020603050405020304" pitchFamily="18" charset="0"/>
                <a:cs typeface="Times New Roman" panose="02020603050405020304" pitchFamily="18" charset="0"/>
              </a:rPr>
              <a:t>                                EE2133       -  NAVEEN PRASADH M</a:t>
            </a:r>
          </a:p>
          <a:p>
            <a:pPr marL="0" indent="0" algn="just">
              <a:buNone/>
            </a:pPr>
            <a:r>
              <a:rPr lang="en-IN" dirty="0">
                <a:latin typeface="Times New Roman" panose="02020603050405020304" pitchFamily="18" charset="0"/>
                <a:cs typeface="Times New Roman" panose="02020603050405020304" pitchFamily="18" charset="0"/>
              </a:rPr>
              <a:t>                                EE2148       -  TAMIZHARASU T S</a:t>
            </a:r>
          </a:p>
          <a:p>
            <a:pPr marL="0" indent="0" algn="just">
              <a:buNone/>
            </a:pPr>
            <a:r>
              <a:rPr lang="en-IN" dirty="0">
                <a:latin typeface="Times New Roman" panose="02020603050405020304" pitchFamily="18" charset="0"/>
                <a:cs typeface="Times New Roman" panose="02020603050405020304" pitchFamily="18" charset="0"/>
              </a:rPr>
              <a:t>                                EE2151       -  VIMAL KUMAR K</a:t>
            </a:r>
          </a:p>
          <a:p>
            <a:pPr marL="0" indent="0" algn="just">
              <a:buNone/>
            </a:pPr>
            <a:r>
              <a:rPr lang="en-IN" dirty="0">
                <a:latin typeface="Times New Roman" panose="02020603050405020304" pitchFamily="18" charset="0"/>
                <a:cs typeface="Times New Roman" panose="02020603050405020304" pitchFamily="18" charset="0"/>
              </a:rPr>
              <a:t>                              LEE2162       -  SELVA BHARATHI R</a:t>
            </a:r>
          </a:p>
          <a:p>
            <a:pPr marL="139700" indent="0" algn="just">
              <a:buNone/>
            </a:pPr>
            <a:r>
              <a:rPr lang="en-IN" sz="2800" dirty="0">
                <a:latin typeface="Times New Roman" panose="02020603050405020304" pitchFamily="18" charset="0"/>
                <a:cs typeface="Times New Roman" panose="02020603050405020304" pitchFamily="18" charset="0"/>
              </a:rPr>
              <a:t>                  Department of Electrical and Electronics Engineering</a:t>
            </a:r>
          </a:p>
          <a:p>
            <a:pPr marL="139700" indent="0" algn="just">
              <a:buNone/>
            </a:pPr>
            <a:r>
              <a:rPr lang="en-IN" sz="2800" dirty="0">
                <a:latin typeface="Times New Roman" panose="02020603050405020304" pitchFamily="18" charset="0"/>
                <a:cs typeface="Times New Roman" panose="02020603050405020304" pitchFamily="18" charset="0"/>
              </a:rPr>
              <a:t>                                           Third year/6</a:t>
            </a:r>
            <a:r>
              <a:rPr lang="en-IN" sz="2800" baseline="30000" dirty="0">
                <a:latin typeface="Times New Roman" panose="02020603050405020304" pitchFamily="18" charset="0"/>
                <a:cs typeface="Times New Roman" panose="02020603050405020304" pitchFamily="18" charset="0"/>
              </a:rPr>
              <a:t>th</a:t>
            </a:r>
            <a:r>
              <a:rPr lang="en-IN" sz="2800" dirty="0">
                <a:latin typeface="Times New Roman" panose="02020603050405020304" pitchFamily="18" charset="0"/>
                <a:cs typeface="Times New Roman" panose="02020603050405020304" pitchFamily="18" charset="0"/>
              </a:rPr>
              <a:t> semester</a:t>
            </a:r>
          </a:p>
          <a:p>
            <a:pPr marL="139700" indent="0" algn="just">
              <a:buNone/>
            </a:pPr>
            <a:r>
              <a:rPr lang="en-IN" sz="2800" dirty="0">
                <a:latin typeface="Times New Roman" panose="02020603050405020304" pitchFamily="18" charset="0"/>
                <a:cs typeface="Times New Roman" panose="02020603050405020304" pitchFamily="18" charset="0"/>
              </a:rPr>
              <a:t>                   K.RAMAKRISHNAN COLLEGE OF ENGINEERING</a:t>
            </a:r>
          </a:p>
          <a:p>
            <a:pPr marL="139700" indent="0" algn="just">
              <a:buNone/>
            </a:pPr>
            <a:r>
              <a:rPr lang="en-US" sz="2800" dirty="0">
                <a:latin typeface="Times New Roman" panose="02020603050405020304" pitchFamily="18" charset="0"/>
                <a:cs typeface="Times New Roman" panose="02020603050405020304" pitchFamily="18" charset="0"/>
              </a:rPr>
              <a:t>                                                (Autonomous)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9980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3E946-4874-DC61-291C-4D414F184AD5}"/>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CONTENT</a:t>
            </a:r>
          </a:p>
        </p:txBody>
      </p:sp>
      <p:sp>
        <p:nvSpPr>
          <p:cNvPr id="3" name="Content Placeholder 2">
            <a:extLst>
              <a:ext uri="{FF2B5EF4-FFF2-40B4-BE49-F238E27FC236}">
                <a16:creationId xmlns:a16="http://schemas.microsoft.com/office/drawing/2014/main" id="{EEB6EF61-3046-92D8-D4B9-9B1482456972}"/>
              </a:ext>
            </a:extLst>
          </p:cNvPr>
          <p:cNvSpPr>
            <a:spLocks noGrp="1"/>
          </p:cNvSpPr>
          <p:nvPr>
            <p:ph idx="1"/>
          </p:nvPr>
        </p:nvSpPr>
        <p:spPr/>
        <p:txBody>
          <a:bodyPr/>
          <a:lstStyle/>
          <a:p>
            <a:pPr algn="just">
              <a:buFont typeface="Wingdings" panose="05000000000000000000" pitchFamily="2" charset="2"/>
              <a:buChar char="§"/>
            </a:pPr>
            <a:r>
              <a:rPr lang="en-IN" b="1" dirty="0">
                <a:latin typeface="Times New Roman" panose="02020603050405020304" pitchFamily="18" charset="0"/>
                <a:cs typeface="Times New Roman" panose="02020603050405020304" pitchFamily="18" charset="0"/>
              </a:rPr>
              <a:t>INTRODUCTION</a:t>
            </a:r>
          </a:p>
          <a:p>
            <a:pPr algn="just">
              <a:buFont typeface="Wingdings" panose="05000000000000000000" pitchFamily="2" charset="2"/>
              <a:buChar char="§"/>
            </a:pPr>
            <a:r>
              <a:rPr lang="en-IN" b="1" dirty="0">
                <a:latin typeface="Times New Roman" panose="02020603050405020304" pitchFamily="18" charset="0"/>
                <a:cs typeface="Times New Roman" panose="02020603050405020304" pitchFamily="18" charset="0"/>
              </a:rPr>
              <a:t>OBJECTIVES</a:t>
            </a:r>
          </a:p>
          <a:p>
            <a:pPr algn="just">
              <a:buFont typeface="Wingdings" panose="05000000000000000000" pitchFamily="2" charset="2"/>
              <a:buChar char="§"/>
            </a:pPr>
            <a:r>
              <a:rPr lang="en-IN" b="1" dirty="0">
                <a:latin typeface="Times New Roman" panose="02020603050405020304" pitchFamily="18" charset="0"/>
                <a:cs typeface="Times New Roman" panose="02020603050405020304" pitchFamily="18" charset="0"/>
              </a:rPr>
              <a:t>COMPONENTS</a:t>
            </a:r>
          </a:p>
          <a:p>
            <a:pPr algn="just">
              <a:buFont typeface="Wingdings" panose="05000000000000000000" pitchFamily="2" charset="2"/>
              <a:buChar char="§"/>
            </a:pPr>
            <a:r>
              <a:rPr lang="en-IN" b="1" dirty="0">
                <a:latin typeface="Times New Roman" panose="02020603050405020304" pitchFamily="18" charset="0"/>
                <a:cs typeface="Times New Roman" panose="02020603050405020304" pitchFamily="18" charset="0"/>
              </a:rPr>
              <a:t>DATA COLLECTION</a:t>
            </a:r>
          </a:p>
          <a:p>
            <a:pPr algn="just">
              <a:buFont typeface="Wingdings" panose="05000000000000000000" pitchFamily="2" charset="2"/>
              <a:buChar char="§"/>
            </a:pPr>
            <a:r>
              <a:rPr lang="en-IN" b="1" dirty="0">
                <a:latin typeface="Times New Roman" panose="02020603050405020304" pitchFamily="18" charset="0"/>
                <a:cs typeface="Times New Roman" panose="02020603050405020304" pitchFamily="18" charset="0"/>
              </a:rPr>
              <a:t>BLOCK DIAGRAM</a:t>
            </a:r>
          </a:p>
          <a:p>
            <a:pPr algn="just">
              <a:buFont typeface="Wingdings" panose="05000000000000000000" pitchFamily="2" charset="2"/>
              <a:buChar char="§"/>
            </a:pPr>
            <a:r>
              <a:rPr lang="en-IN" b="1" dirty="0">
                <a:latin typeface="Times New Roman" panose="02020603050405020304" pitchFamily="18" charset="0"/>
                <a:cs typeface="Times New Roman" panose="02020603050405020304" pitchFamily="18" charset="0"/>
              </a:rPr>
              <a:t>WORKING</a:t>
            </a:r>
          </a:p>
          <a:p>
            <a:pPr algn="just">
              <a:buFont typeface="Wingdings" panose="05000000000000000000" pitchFamily="2" charset="2"/>
              <a:buChar char="§"/>
            </a:pPr>
            <a:r>
              <a:rPr lang="en-IN" b="1" dirty="0">
                <a:latin typeface="Times New Roman" panose="02020603050405020304" pitchFamily="18" charset="0"/>
                <a:cs typeface="Times New Roman" panose="02020603050405020304" pitchFamily="18" charset="0"/>
              </a:rPr>
              <a:t>APPLICATION</a:t>
            </a:r>
          </a:p>
          <a:p>
            <a:pPr algn="just">
              <a:buFont typeface="Wingdings" panose="05000000000000000000" pitchFamily="2" charset="2"/>
              <a:buChar char="§"/>
            </a:pPr>
            <a:r>
              <a:rPr lang="en-IN" b="1" dirty="0">
                <a:latin typeface="Times New Roman" panose="02020603050405020304" pitchFamily="18" charset="0"/>
                <a:cs typeface="Times New Roman" panose="02020603050405020304" pitchFamily="18" charset="0"/>
              </a:rPr>
              <a:t>CONCLUSION</a:t>
            </a:r>
          </a:p>
          <a:p>
            <a:pPr algn="just">
              <a:buFont typeface="Wingdings" panose="05000000000000000000" pitchFamily="2" charset="2"/>
              <a:buChar char="§"/>
            </a:pP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7357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03D91-16C6-5622-A072-81A54A5623E2}"/>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CA344408-28F6-5585-5A69-E3A5A1154974}"/>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In today's fast-paced world, ensuring the safety and security of our homes is paramount. One of the critical aspects of home safety is detecting gas leaks promptly to prevent potential hazards such as fires or explosions. Traditional gas detection systems often lack real-time monitoring and remote accessibility, leaving homeowners vulnerable to undetected leaks.</a:t>
            </a:r>
          </a:p>
          <a:p>
            <a:r>
              <a:rPr lang="en-US" sz="2400" dirty="0">
                <a:latin typeface="Times New Roman" panose="02020603050405020304" pitchFamily="18" charset="0"/>
                <a:cs typeface="Times New Roman" panose="02020603050405020304" pitchFamily="18" charset="0"/>
              </a:rPr>
              <a:t>A smart gas leakage detection system leverages IoT technology to provide homeowners with real-time monitoring, remote alerts, and proactive management of gas leaks.</a:t>
            </a:r>
          </a:p>
          <a:p>
            <a:r>
              <a:rPr lang="en-US" sz="2400" dirty="0">
                <a:latin typeface="Times New Roman" panose="02020603050405020304" pitchFamily="18" charset="0"/>
                <a:cs typeface="Times New Roman" panose="02020603050405020304" pitchFamily="18" charset="0"/>
              </a:rPr>
              <a:t>This presentation will delve into the components, working principles, benefits, and implementation of a smart gas leakage detection system using IoT. By the end, you'll understand how this innovative solution enhances home safety and provides peace of mind to homeowners everywhere.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2458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1F460E8-800F-D6A8-7AEB-5539A9323884}"/>
              </a:ext>
            </a:extLst>
          </p:cNvPr>
          <p:cNvPicPr>
            <a:picLocks noGrp="1"/>
          </p:cNvPicPr>
          <p:nvPr>
            <p:ph idx="1"/>
          </p:nvPr>
        </p:nvPicPr>
        <p:blipFill>
          <a:blip r:embed="rId2"/>
          <a:stretch>
            <a:fillRect/>
          </a:stretch>
        </p:blipFill>
        <p:spPr>
          <a:xfrm>
            <a:off x="7974639" y="390525"/>
            <a:ext cx="3169611" cy="2543175"/>
          </a:xfrm>
          <a:prstGeom prst="rect">
            <a:avLst/>
          </a:prstGeom>
        </p:spPr>
      </p:pic>
      <p:pic>
        <p:nvPicPr>
          <p:cNvPr id="7" name="Picture 6">
            <a:extLst>
              <a:ext uri="{FF2B5EF4-FFF2-40B4-BE49-F238E27FC236}">
                <a16:creationId xmlns:a16="http://schemas.microsoft.com/office/drawing/2014/main" id="{A53A5582-B576-399E-3D5C-02E1C60630A0}"/>
              </a:ext>
            </a:extLst>
          </p:cNvPr>
          <p:cNvPicPr/>
          <p:nvPr/>
        </p:nvPicPr>
        <p:blipFill>
          <a:blip r:embed="rId3"/>
          <a:stretch>
            <a:fillRect/>
          </a:stretch>
        </p:blipFill>
        <p:spPr>
          <a:xfrm>
            <a:off x="7486650" y="3332163"/>
            <a:ext cx="1638300" cy="2422525"/>
          </a:xfrm>
          <a:prstGeom prst="rect">
            <a:avLst/>
          </a:prstGeom>
        </p:spPr>
      </p:pic>
      <p:sp>
        <p:nvSpPr>
          <p:cNvPr id="8" name="TextBox 7">
            <a:extLst>
              <a:ext uri="{FF2B5EF4-FFF2-40B4-BE49-F238E27FC236}">
                <a16:creationId xmlns:a16="http://schemas.microsoft.com/office/drawing/2014/main" id="{DE052DD1-14F8-C443-1F3E-456587341D56}"/>
              </a:ext>
            </a:extLst>
          </p:cNvPr>
          <p:cNvSpPr txBox="1"/>
          <p:nvPr/>
        </p:nvSpPr>
        <p:spPr>
          <a:xfrm>
            <a:off x="304800" y="561975"/>
            <a:ext cx="6610350" cy="5324535"/>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AURDUINO UNO: </a:t>
            </a:r>
          </a:p>
          <a:p>
            <a:pPr marL="457200" indent="-457200">
              <a:buAutoNum type="arabicPeriod"/>
            </a:pPr>
            <a:r>
              <a:rPr lang="en-US" sz="2000" dirty="0">
                <a:latin typeface="Times New Roman" panose="02020603050405020304" pitchFamily="18" charset="0"/>
                <a:cs typeface="Times New Roman" panose="02020603050405020304" pitchFamily="18" charset="0"/>
              </a:rPr>
              <a:t>Development board </a:t>
            </a:r>
            <a:r>
              <a:rPr lang="en-US" sz="2000" dirty="0" err="1">
                <a:latin typeface="Times New Roman" panose="02020603050405020304" pitchFamily="18" charset="0"/>
                <a:cs typeface="Times New Roman" panose="02020603050405020304" pitchFamily="18" charset="0"/>
              </a:rPr>
              <a:t>speciality</a:t>
            </a:r>
            <a:r>
              <a:rPr lang="en-US" sz="2000" dirty="0">
                <a:latin typeface="Times New Roman" panose="02020603050405020304" pitchFamily="18" charset="0"/>
                <a:cs typeface="Times New Roman" panose="02020603050405020304" pitchFamily="18" charset="0"/>
              </a:rPr>
              <a:t> target for IoT based application </a:t>
            </a:r>
          </a:p>
          <a:p>
            <a:pPr marL="457200" indent="-457200">
              <a:buAutoNum type="arabicPeriod"/>
            </a:pPr>
            <a:r>
              <a:rPr lang="en-US" sz="2000" dirty="0">
                <a:latin typeface="Times New Roman" panose="02020603050405020304" pitchFamily="18" charset="0"/>
                <a:cs typeface="Times New Roman" panose="02020603050405020304" pitchFamily="18" charset="0"/>
              </a:rPr>
              <a:t>Open source LUA based firmware </a:t>
            </a:r>
          </a:p>
          <a:p>
            <a:pPr marL="457200" indent="-457200">
              <a:buAutoNum type="arabicPeriod"/>
            </a:pPr>
            <a:r>
              <a:rPr lang="en-US" sz="2000" dirty="0">
                <a:latin typeface="Times New Roman" panose="02020603050405020304" pitchFamily="18" charset="0"/>
                <a:cs typeface="Times New Roman" panose="02020603050405020304" pitchFamily="18" charset="0"/>
              </a:rPr>
              <a:t>It includes 32 pins</a:t>
            </a:r>
          </a:p>
          <a:p>
            <a:endParaRPr lang="en-IN" sz="2000" dirty="0"/>
          </a:p>
          <a:p>
            <a:endParaRPr lang="en-IN" sz="2000" dirty="0"/>
          </a:p>
          <a:p>
            <a:endParaRPr lang="en-IN" sz="2000" dirty="0"/>
          </a:p>
          <a:p>
            <a:endParaRPr lang="en-IN" sz="2000" dirty="0"/>
          </a:p>
          <a:p>
            <a:endParaRPr lang="en-IN" sz="2000" dirty="0"/>
          </a:p>
          <a:p>
            <a:endParaRPr lang="en-IN" sz="2000" dirty="0"/>
          </a:p>
          <a:p>
            <a:r>
              <a:rPr lang="en-IN" sz="2000" b="1" dirty="0">
                <a:latin typeface="Times New Roman" panose="02020603050405020304" pitchFamily="18" charset="0"/>
                <a:cs typeface="Times New Roman" panose="02020603050405020304" pitchFamily="18" charset="0"/>
              </a:rPr>
              <a:t>MQ2 GAS SENSOR: </a:t>
            </a:r>
            <a:endParaRPr lang="en-IN" sz="2000" dirty="0"/>
          </a:p>
          <a:p>
            <a:pPr marL="457200" indent="-457200">
              <a:buFont typeface="+mj-lt"/>
              <a:buAutoNum type="arabicPeriod"/>
            </a:pPr>
            <a:r>
              <a:rPr lang="en-IN" sz="2000" dirty="0"/>
              <a:t>The MQ2 gas sensor operates on 5v DC and consumes approximately 800mW </a:t>
            </a:r>
          </a:p>
          <a:p>
            <a:pPr marL="457200" indent="-457200">
              <a:buFont typeface="+mj-lt"/>
              <a:buAutoNum type="arabicPeriod"/>
            </a:pPr>
            <a:r>
              <a:rPr lang="en-IN" sz="2000" dirty="0"/>
              <a:t>It can detect </a:t>
            </a:r>
            <a:r>
              <a:rPr lang="en-IN" sz="2000" dirty="0" err="1"/>
              <a:t>LPG,Smoke,Alcohol,Propane</a:t>
            </a:r>
            <a:r>
              <a:rPr lang="en-IN" sz="2000" dirty="0"/>
              <a:t>, </a:t>
            </a:r>
            <a:r>
              <a:rPr lang="en-IN" sz="2000" dirty="0" err="1"/>
              <a:t>Hydrogen,Methane,Carbon</a:t>
            </a:r>
            <a:r>
              <a:rPr lang="en-IN" sz="2000" dirty="0"/>
              <a:t>-monoxide concentration ranging </a:t>
            </a:r>
            <a:r>
              <a:rPr lang="en-IN" sz="2000"/>
              <a:t>from 200-500 </a:t>
            </a:r>
            <a:r>
              <a:rPr lang="en-IN" sz="2000" dirty="0"/>
              <a:t>ppm</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2121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27419-E274-D9E3-31DC-8E4A183E7932}"/>
              </a:ext>
            </a:extLst>
          </p:cNvPr>
          <p:cNvSpPr>
            <a:spLocks noGrp="1"/>
          </p:cNvSpPr>
          <p:nvPr>
            <p:ph type="title"/>
          </p:nvPr>
        </p:nvSpPr>
        <p:spPr>
          <a:xfrm>
            <a:off x="285750" y="229395"/>
            <a:ext cx="6448425" cy="2932905"/>
          </a:xfrm>
        </p:spPr>
        <p:txBody>
          <a:bodyPr>
            <a:normAutofit/>
          </a:bodyPr>
          <a:lstStyle/>
          <a:p>
            <a:r>
              <a:rPr lang="en-IN" sz="2400" b="1" dirty="0">
                <a:latin typeface="Times New Roman" panose="02020603050405020304" pitchFamily="18" charset="0"/>
                <a:cs typeface="Times New Roman" panose="02020603050405020304" pitchFamily="18" charset="0"/>
              </a:rPr>
              <a:t>LPG(LIQUEFIED PETROLEUM GAS):</a:t>
            </a:r>
            <a:br>
              <a:rPr lang="en-IN" sz="2400" b="1" dirty="0">
                <a:latin typeface="Times New Roman" panose="02020603050405020304" pitchFamily="18" charset="0"/>
                <a:cs typeface="Times New Roman" panose="02020603050405020304" pitchFamily="18" charset="0"/>
              </a:rPr>
            </a:br>
            <a:br>
              <a:rPr lang="en-IN" sz="2400" b="1"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LPG is a fuel gas which contains flammable mixture of hydrocarbon </a:t>
            </a:r>
            <a:r>
              <a:rPr lang="en-IN" sz="2000" dirty="0" err="1">
                <a:latin typeface="Times New Roman" panose="02020603050405020304" pitchFamily="18" charset="0"/>
                <a:cs typeface="Times New Roman" panose="02020603050405020304" pitchFamily="18" charset="0"/>
              </a:rPr>
              <a:t>gases,specifically</a:t>
            </a:r>
            <a:r>
              <a:rPr lang="en-IN" sz="2000" dirty="0">
                <a:latin typeface="Times New Roman" panose="02020603050405020304" pitchFamily="18" charset="0"/>
                <a:cs typeface="Times New Roman" panose="02020603050405020304" pitchFamily="18" charset="0"/>
              </a:rPr>
              <a:t> propane, </a:t>
            </a:r>
            <a:r>
              <a:rPr lang="en-IN" sz="2000" dirty="0" err="1">
                <a:latin typeface="Times New Roman" panose="02020603050405020304" pitchFamily="18" charset="0"/>
                <a:cs typeface="Times New Roman" panose="02020603050405020304" pitchFamily="18" charset="0"/>
              </a:rPr>
              <a:t>propylene,butylene,isobutane</a:t>
            </a:r>
            <a:r>
              <a:rPr lang="en-IN" sz="2000" dirty="0">
                <a:latin typeface="Times New Roman" panose="02020603050405020304" pitchFamily="18" charset="0"/>
                <a:cs typeface="Times New Roman" panose="02020603050405020304" pitchFamily="18" charset="0"/>
              </a:rPr>
              <a:t> and n-butane.</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 </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The LPG gas is used for cooking(barbecue </a:t>
            </a:r>
            <a:r>
              <a:rPr lang="en-IN" sz="2000" dirty="0" err="1">
                <a:latin typeface="Times New Roman" panose="02020603050405020304" pitchFamily="18" charset="0"/>
                <a:cs typeface="Times New Roman" panose="02020603050405020304" pitchFamily="18" charset="0"/>
              </a:rPr>
              <a:t>grills,gas</a:t>
            </a:r>
            <a:r>
              <a:rPr lang="en-IN" sz="2000" dirty="0">
                <a:latin typeface="Times New Roman" panose="02020603050405020304" pitchFamily="18" charset="0"/>
                <a:cs typeface="Times New Roman" panose="02020603050405020304" pitchFamily="18" charset="0"/>
              </a:rPr>
              <a:t> cooktops and ovens )</a:t>
            </a:r>
          </a:p>
        </p:txBody>
      </p:sp>
      <p:pic>
        <p:nvPicPr>
          <p:cNvPr id="4" name="Content Placeholder 3">
            <a:extLst>
              <a:ext uri="{FF2B5EF4-FFF2-40B4-BE49-F238E27FC236}">
                <a16:creationId xmlns:a16="http://schemas.microsoft.com/office/drawing/2014/main" id="{31F24C29-2E9A-37FF-CAD9-9E3B2159A53A}"/>
              </a:ext>
            </a:extLst>
          </p:cNvPr>
          <p:cNvPicPr>
            <a:picLocks noGrp="1"/>
          </p:cNvPicPr>
          <p:nvPr>
            <p:ph idx="1"/>
          </p:nvPr>
        </p:nvPicPr>
        <p:blipFill>
          <a:blip r:embed="rId2"/>
          <a:stretch>
            <a:fillRect/>
          </a:stretch>
        </p:blipFill>
        <p:spPr>
          <a:xfrm>
            <a:off x="8496300" y="296069"/>
            <a:ext cx="3409950" cy="2866231"/>
          </a:xfrm>
          <a:prstGeom prst="rect">
            <a:avLst/>
          </a:prstGeom>
        </p:spPr>
      </p:pic>
      <p:pic>
        <p:nvPicPr>
          <p:cNvPr id="5" name="Picture 4">
            <a:extLst>
              <a:ext uri="{FF2B5EF4-FFF2-40B4-BE49-F238E27FC236}">
                <a16:creationId xmlns:a16="http://schemas.microsoft.com/office/drawing/2014/main" id="{9F04AD1A-D081-9288-3070-D8FEA66595E8}"/>
              </a:ext>
            </a:extLst>
          </p:cNvPr>
          <p:cNvPicPr/>
          <p:nvPr/>
        </p:nvPicPr>
        <p:blipFill>
          <a:blip r:embed="rId3"/>
          <a:stretch>
            <a:fillRect/>
          </a:stretch>
        </p:blipFill>
        <p:spPr>
          <a:xfrm>
            <a:off x="352425" y="4069080"/>
            <a:ext cx="1943100" cy="2320290"/>
          </a:xfrm>
          <a:prstGeom prst="rect">
            <a:avLst/>
          </a:prstGeom>
        </p:spPr>
      </p:pic>
      <p:pic>
        <p:nvPicPr>
          <p:cNvPr id="6" name="Picture 5">
            <a:extLst>
              <a:ext uri="{FF2B5EF4-FFF2-40B4-BE49-F238E27FC236}">
                <a16:creationId xmlns:a16="http://schemas.microsoft.com/office/drawing/2014/main" id="{FE6550F5-2CBE-765E-7873-52E49D6912F0}"/>
              </a:ext>
            </a:extLst>
          </p:cNvPr>
          <p:cNvPicPr/>
          <p:nvPr/>
        </p:nvPicPr>
        <p:blipFill>
          <a:blip r:embed="rId4"/>
          <a:stretch>
            <a:fillRect/>
          </a:stretch>
        </p:blipFill>
        <p:spPr>
          <a:xfrm>
            <a:off x="9115742" y="3992880"/>
            <a:ext cx="2171065" cy="2320290"/>
          </a:xfrm>
          <a:prstGeom prst="rect">
            <a:avLst/>
          </a:prstGeom>
        </p:spPr>
      </p:pic>
      <p:sp>
        <p:nvSpPr>
          <p:cNvPr id="7" name="TextBox 6">
            <a:extLst>
              <a:ext uri="{FF2B5EF4-FFF2-40B4-BE49-F238E27FC236}">
                <a16:creationId xmlns:a16="http://schemas.microsoft.com/office/drawing/2014/main" id="{28300348-82D0-B62D-6CC6-B7FC7E00013F}"/>
              </a:ext>
            </a:extLst>
          </p:cNvPr>
          <p:cNvSpPr txBox="1"/>
          <p:nvPr/>
        </p:nvSpPr>
        <p:spPr>
          <a:xfrm>
            <a:off x="2028825" y="3608784"/>
            <a:ext cx="6838950" cy="2246769"/>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USB CABLE: </a:t>
            </a:r>
          </a:p>
          <a:p>
            <a:r>
              <a:rPr lang="en-US" sz="2000" dirty="0">
                <a:latin typeface="Times New Roman" panose="02020603050405020304" pitchFamily="18" charset="0"/>
                <a:cs typeface="Times New Roman" panose="02020603050405020304" pitchFamily="18" charset="0"/>
              </a:rPr>
              <a:t>USB, or universal serial bus, is a mechanism used to connect peripheral devices to computers. </a:t>
            </a:r>
          </a:p>
          <a:p>
            <a:r>
              <a:rPr lang="en-US" sz="2000" b="1" dirty="0">
                <a:latin typeface="Times New Roman" panose="02020603050405020304" pitchFamily="18" charset="0"/>
                <a:cs typeface="Times New Roman" panose="02020603050405020304" pitchFamily="18" charset="0"/>
              </a:rPr>
              <a:t>WIRES: </a:t>
            </a:r>
          </a:p>
          <a:p>
            <a:r>
              <a:rPr lang="en-US" sz="2000" dirty="0">
                <a:latin typeface="Times New Roman" panose="02020603050405020304" pitchFamily="18" charset="0"/>
                <a:cs typeface="Times New Roman" panose="02020603050405020304" pitchFamily="18" charset="0"/>
              </a:rPr>
              <a:t>A wire is a flexible strand of metal, usually cylindrical. Wires are used for establishing electrical conductivity between two devices of an electrical circuit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7214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C6865-AB32-A89A-5660-DB850B14BE6F}"/>
              </a:ext>
            </a:extLst>
          </p:cNvPr>
          <p:cNvSpPr>
            <a:spLocks noGrp="1"/>
          </p:cNvSpPr>
          <p:nvPr>
            <p:ph type="title"/>
          </p:nvPr>
        </p:nvSpPr>
        <p:spPr/>
        <p:txBody>
          <a:bodyPr>
            <a:noAutofit/>
          </a:bodyPr>
          <a:lstStyle/>
          <a:p>
            <a:r>
              <a:rPr lang="en-IN" sz="2400" b="1" dirty="0">
                <a:latin typeface="Times New Roman" panose="02020603050405020304" pitchFamily="18" charset="0"/>
                <a:cs typeface="Times New Roman" panose="02020603050405020304" pitchFamily="18" charset="0"/>
              </a:rPr>
              <a:t>GSM MODULE SIM 900A</a:t>
            </a:r>
            <a:br>
              <a:rPr lang="en-IN" sz="2400" b="1" dirty="0">
                <a:latin typeface="Times New Roman" panose="02020603050405020304" pitchFamily="18" charset="0"/>
                <a:cs typeface="Times New Roman" panose="02020603050405020304" pitchFamily="18" charset="0"/>
              </a:rPr>
            </a:br>
            <a:endParaRPr lang="en-IN" sz="2400" b="1" dirty="0">
              <a:latin typeface="Times New Roman" panose="02020603050405020304" pitchFamily="18" charset="0"/>
              <a:cs typeface="Times New Roman" panose="02020603050405020304" pitchFamily="18" charset="0"/>
            </a:endParaRPr>
          </a:p>
        </p:txBody>
      </p:sp>
      <p:sp>
        <p:nvSpPr>
          <p:cNvPr id="7" name="Text Placeholder 6">
            <a:extLst>
              <a:ext uri="{FF2B5EF4-FFF2-40B4-BE49-F238E27FC236}">
                <a16:creationId xmlns:a16="http://schemas.microsoft.com/office/drawing/2014/main" id="{9B511EA9-96F8-8366-2617-16C62A040E53}"/>
              </a:ext>
            </a:extLst>
          </p:cNvPr>
          <p:cNvSpPr>
            <a:spLocks noGrp="1"/>
          </p:cNvSpPr>
          <p:nvPr>
            <p:ph type="body" sz="half" idx="2"/>
          </p:nvPr>
        </p:nvSpPr>
        <p:spPr/>
        <p:txBody>
          <a:bodyPr/>
          <a:lstStyle/>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SIM900A facilitates GSM/GPRS communication, enabling voice calls, SMS, and GPRS data transmission.  </a:t>
            </a: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Widely used in IoT, remote monitoring, security systems, and projects requiring remote communication via GSM networks.</a:t>
            </a: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Easily interfaces with microcontrollers like Arduino, Raspberry Pi, or standalone systems, enhancing projects with cellular connectivity.</a:t>
            </a:r>
          </a:p>
          <a:p>
            <a:pPr marL="285750" indent="-285750">
              <a:buFont typeface="Arial" panose="020B0604020202020204" pitchFamily="34" charset="0"/>
              <a:buChar char="•"/>
            </a:pPr>
            <a:endParaRPr lang="en-IN" sz="1600" dirty="0">
              <a:latin typeface="Times New Roman" panose="02020603050405020304" pitchFamily="18" charset="0"/>
              <a:cs typeface="Times New Roman" panose="02020603050405020304" pitchFamily="18" charset="0"/>
            </a:endParaRPr>
          </a:p>
          <a:p>
            <a:endParaRPr lang="en-IN" dirty="0"/>
          </a:p>
        </p:txBody>
      </p:sp>
      <p:pic>
        <p:nvPicPr>
          <p:cNvPr id="1026" name="Picture 2" descr="SIM900A GSM GPRS Modem with RS232-TTL Interface and SMA Antenna">
            <a:extLst>
              <a:ext uri="{FF2B5EF4-FFF2-40B4-BE49-F238E27FC236}">
                <a16:creationId xmlns:a16="http://schemas.microsoft.com/office/drawing/2014/main" id="{A02D78A3-AA96-AB5A-C526-3421A3465BB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83188" y="1329748"/>
            <a:ext cx="6172200" cy="41889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2270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3AEB8F7-0CED-48E8-6AC0-40CE72036D15}"/>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DATA COLLECTION</a:t>
            </a:r>
          </a:p>
        </p:txBody>
      </p:sp>
      <p:sp>
        <p:nvSpPr>
          <p:cNvPr id="8" name="Content Placeholder 7">
            <a:extLst>
              <a:ext uri="{FF2B5EF4-FFF2-40B4-BE49-F238E27FC236}">
                <a16:creationId xmlns:a16="http://schemas.microsoft.com/office/drawing/2014/main" id="{88F62666-6833-2F61-BDD1-F825FA55C23C}"/>
              </a:ext>
            </a:extLst>
          </p:cNvPr>
          <p:cNvSpPr>
            <a:spLocks noGrp="1"/>
          </p:cNvSpPr>
          <p:nvPr>
            <p:ph idx="1"/>
          </p:nvPr>
        </p:nvSpPr>
        <p:spPr>
          <a:xfrm>
            <a:off x="838200" y="1449705"/>
            <a:ext cx="10515600" cy="4351338"/>
          </a:xfrm>
        </p:spPr>
        <p:txBody>
          <a:bodyPr>
            <a:normAutofit fontScale="25000" lnSpcReduction="20000"/>
          </a:bodyPr>
          <a:lstStyle/>
          <a:p>
            <a:pPr marL="0" indent="0">
              <a:buNone/>
            </a:pPr>
            <a:r>
              <a:rPr lang="en-US" sz="9600" b="1" i="1" dirty="0">
                <a:latin typeface="Times New Roman" panose="02020603050405020304" pitchFamily="18" charset="0"/>
                <a:cs typeface="Times New Roman" panose="02020603050405020304" pitchFamily="18" charset="0"/>
              </a:rPr>
              <a:t>Sensor Technology</a:t>
            </a:r>
            <a:r>
              <a:rPr lang="en-US" sz="9600" dirty="0">
                <a:latin typeface="Times New Roman" panose="02020603050405020304" pitchFamily="18" charset="0"/>
                <a:cs typeface="Times New Roman" panose="02020603050405020304" pitchFamily="18" charset="0"/>
              </a:rPr>
              <a:t>: The system utilizes gas sensors equipped with </a:t>
            </a:r>
          </a:p>
          <a:p>
            <a:pPr marL="0" indent="0">
              <a:buNone/>
            </a:pPr>
            <a:r>
              <a:rPr lang="en-US" sz="9600" dirty="0">
                <a:latin typeface="Times New Roman" panose="02020603050405020304" pitchFamily="18" charset="0"/>
                <a:cs typeface="Times New Roman" panose="02020603050405020304" pitchFamily="18" charset="0"/>
              </a:rPr>
              <a:t>advanced technologies such as electrochemical sensors, infrared sensors, or </a:t>
            </a:r>
          </a:p>
          <a:p>
            <a:pPr marL="0" indent="0">
              <a:buNone/>
            </a:pPr>
            <a:r>
              <a:rPr lang="en-US" sz="9600" dirty="0">
                <a:latin typeface="Times New Roman" panose="02020603050405020304" pitchFamily="18" charset="0"/>
                <a:cs typeface="Times New Roman" panose="02020603050405020304" pitchFamily="18" charset="0"/>
              </a:rPr>
              <a:t>semiconductor sensors. These sensors detect the presence and </a:t>
            </a:r>
          </a:p>
          <a:p>
            <a:pPr marL="0" indent="0">
              <a:buNone/>
            </a:pPr>
            <a:r>
              <a:rPr lang="en-US" sz="9600" dirty="0">
                <a:latin typeface="Times New Roman" panose="02020603050405020304" pitchFamily="18" charset="0"/>
                <a:cs typeface="Times New Roman" panose="02020603050405020304" pitchFamily="18" charset="0"/>
              </a:rPr>
              <a:t>concentration of gases such as methane, propane, or carbon monoxide.</a:t>
            </a:r>
          </a:p>
          <a:p>
            <a:pPr marL="0" indent="0">
              <a:buNone/>
            </a:pPr>
            <a:r>
              <a:rPr lang="en-US" sz="9600" b="1" i="1" dirty="0">
                <a:latin typeface="Times New Roman" panose="02020603050405020304" pitchFamily="18" charset="0"/>
                <a:cs typeface="Times New Roman" panose="02020603050405020304" pitchFamily="18" charset="0"/>
              </a:rPr>
              <a:t>Sensor Placement</a:t>
            </a:r>
            <a:r>
              <a:rPr lang="en-US" sz="9600" dirty="0">
                <a:latin typeface="Times New Roman" panose="02020603050405020304" pitchFamily="18" charset="0"/>
                <a:cs typeface="Times New Roman" panose="02020603050405020304" pitchFamily="18" charset="0"/>
              </a:rPr>
              <a:t>: Sensors are strategically placed in key locations </a:t>
            </a:r>
          </a:p>
          <a:p>
            <a:pPr marL="0" indent="0">
              <a:buNone/>
            </a:pPr>
            <a:r>
              <a:rPr lang="en-US" sz="9600" dirty="0">
                <a:latin typeface="Times New Roman" panose="02020603050405020304" pitchFamily="18" charset="0"/>
                <a:cs typeface="Times New Roman" panose="02020603050405020304" pitchFamily="18" charset="0"/>
              </a:rPr>
              <a:t>where gas leaks are most likely to occur, such as near gas pipelines, </a:t>
            </a:r>
          </a:p>
          <a:p>
            <a:pPr marL="0" indent="0">
              <a:buNone/>
            </a:pPr>
            <a:r>
              <a:rPr lang="en-US" sz="9600" dirty="0">
                <a:latin typeface="Times New Roman" panose="02020603050405020304" pitchFamily="18" charset="0"/>
                <a:cs typeface="Times New Roman" panose="02020603050405020304" pitchFamily="18" charset="0"/>
              </a:rPr>
              <a:t>appliances, or storage areas. The placement of sensors is critical to ensure </a:t>
            </a:r>
          </a:p>
          <a:p>
            <a:pPr marL="0" indent="0">
              <a:buNone/>
            </a:pPr>
            <a:r>
              <a:rPr lang="en-US" sz="9600" dirty="0">
                <a:latin typeface="Times New Roman" panose="02020603050405020304" pitchFamily="18" charset="0"/>
                <a:cs typeface="Times New Roman" panose="02020603050405020304" pitchFamily="18" charset="0"/>
              </a:rPr>
              <a:t>comprehensive coverage and early detection of leaks.</a:t>
            </a:r>
          </a:p>
          <a:p>
            <a:pPr marL="0" indent="0">
              <a:buNone/>
            </a:pPr>
            <a:r>
              <a:rPr lang="en-US" sz="9600" b="1" i="1" dirty="0">
                <a:latin typeface="Times New Roman" panose="02020603050405020304" pitchFamily="18" charset="0"/>
                <a:cs typeface="Times New Roman" panose="02020603050405020304" pitchFamily="18" charset="0"/>
              </a:rPr>
              <a:t>Alert Generation</a:t>
            </a:r>
            <a:r>
              <a:rPr lang="en-US" sz="9600" dirty="0">
                <a:latin typeface="Times New Roman" panose="02020603050405020304" pitchFamily="18" charset="0"/>
                <a:cs typeface="Times New Roman" panose="02020603050405020304" pitchFamily="18" charset="0"/>
              </a:rPr>
              <a:t>: When the sensors detect abnormal gas levels or </a:t>
            </a:r>
          </a:p>
          <a:p>
            <a:pPr marL="0" indent="0">
              <a:buNone/>
            </a:pPr>
            <a:r>
              <a:rPr lang="en-US" sz="9600" dirty="0">
                <a:latin typeface="Times New Roman" panose="02020603050405020304" pitchFamily="18" charset="0"/>
                <a:cs typeface="Times New Roman" panose="02020603050405020304" pitchFamily="18" charset="0"/>
              </a:rPr>
              <a:t>potential leaks, the system generates alerts or notifications to alert users and </a:t>
            </a:r>
          </a:p>
          <a:p>
            <a:pPr marL="0" indent="0">
              <a:buNone/>
            </a:pPr>
            <a:r>
              <a:rPr lang="en-US" sz="9600" dirty="0">
                <a:latin typeface="Times New Roman" panose="02020603050405020304" pitchFamily="18" charset="0"/>
                <a:cs typeface="Times New Roman" panose="02020603050405020304" pitchFamily="18" charset="0"/>
              </a:rPr>
              <a:t>stakeholders. Alerts can be sent via various communication channels, </a:t>
            </a:r>
          </a:p>
          <a:p>
            <a:pPr marL="0" indent="0">
              <a:buNone/>
            </a:pPr>
            <a:r>
              <a:rPr lang="en-US" sz="9600" dirty="0">
                <a:latin typeface="Times New Roman" panose="02020603050405020304" pitchFamily="18" charset="0"/>
                <a:cs typeface="Times New Roman" panose="02020603050405020304" pitchFamily="18" charset="0"/>
              </a:rPr>
              <a:t>including SMS, email, mobile apps, or audible alarms, depending on the </a:t>
            </a:r>
          </a:p>
          <a:p>
            <a:pPr marL="0" indent="0">
              <a:buNone/>
            </a:pPr>
            <a:r>
              <a:rPr lang="en-US" sz="9600" dirty="0">
                <a:latin typeface="Times New Roman" panose="02020603050405020304" pitchFamily="18" charset="0"/>
                <a:cs typeface="Times New Roman" panose="02020603050405020304" pitchFamily="18" charset="0"/>
              </a:rPr>
              <a:t>system's configuration</a:t>
            </a:r>
            <a:endParaRPr lang="en-IN" sz="96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900662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5858E-C5AC-605B-AB20-D43C99D0A9D5}"/>
              </a:ext>
            </a:extLst>
          </p:cNvPr>
          <p:cNvSpPr>
            <a:spLocks noGrp="1"/>
          </p:cNvSpPr>
          <p:nvPr>
            <p:ph type="title"/>
          </p:nvPr>
        </p:nvSpPr>
        <p:spPr/>
        <p:txBody>
          <a:bodyPr/>
          <a:lstStyle/>
          <a:p>
            <a:r>
              <a:rPr lang="en-IN" b="1" dirty="0"/>
              <a:t>BLOCK DIAGRAM</a:t>
            </a:r>
          </a:p>
        </p:txBody>
      </p:sp>
      <p:sp>
        <p:nvSpPr>
          <p:cNvPr id="4" name="Content Placeholder 3">
            <a:extLst>
              <a:ext uri="{FF2B5EF4-FFF2-40B4-BE49-F238E27FC236}">
                <a16:creationId xmlns:a16="http://schemas.microsoft.com/office/drawing/2014/main" id="{B6C85B8F-53DF-3D63-EEB1-722FA4478A2D}"/>
              </a:ext>
            </a:extLst>
          </p:cNvPr>
          <p:cNvSpPr>
            <a:spLocks noGrp="1"/>
          </p:cNvSpPr>
          <p:nvPr>
            <p:ph idx="1"/>
          </p:nvPr>
        </p:nvSpPr>
        <p:spPr>
          <a:xfrm>
            <a:off x="838200" y="1380930"/>
            <a:ext cx="10515600" cy="5290457"/>
          </a:xfrm>
        </p:spPr>
        <p:style>
          <a:lnRef idx="2">
            <a:schemeClr val="accent6"/>
          </a:lnRef>
          <a:fillRef idx="1">
            <a:schemeClr val="lt1"/>
          </a:fillRef>
          <a:effectRef idx="0">
            <a:schemeClr val="accent6"/>
          </a:effectRef>
          <a:fontRef idx="minor">
            <a:schemeClr val="dk1"/>
          </a:fontRef>
        </p:style>
        <p:txBody>
          <a:bodyPr/>
          <a:lstStyle/>
          <a:p>
            <a:pPr marL="0" indent="0">
              <a:buNone/>
            </a:pPr>
            <a:endParaRPr lang="en-IN" dirty="0"/>
          </a:p>
        </p:txBody>
      </p:sp>
      <p:sp>
        <p:nvSpPr>
          <p:cNvPr id="5" name="Rectangle 4">
            <a:extLst>
              <a:ext uri="{FF2B5EF4-FFF2-40B4-BE49-F238E27FC236}">
                <a16:creationId xmlns:a16="http://schemas.microsoft.com/office/drawing/2014/main" id="{7A74E7BF-9E1D-C25F-2C32-7C4E9252C74F}"/>
              </a:ext>
            </a:extLst>
          </p:cNvPr>
          <p:cNvSpPr/>
          <p:nvPr/>
        </p:nvSpPr>
        <p:spPr>
          <a:xfrm>
            <a:off x="4422710" y="2823741"/>
            <a:ext cx="2659224" cy="8304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Arduino uno board</a:t>
            </a:r>
          </a:p>
        </p:txBody>
      </p:sp>
      <p:sp>
        <p:nvSpPr>
          <p:cNvPr id="7" name="Rectangle 6">
            <a:extLst>
              <a:ext uri="{FF2B5EF4-FFF2-40B4-BE49-F238E27FC236}">
                <a16:creationId xmlns:a16="http://schemas.microsoft.com/office/drawing/2014/main" id="{09B2410A-C661-301B-0CFB-50E4E421A313}"/>
              </a:ext>
            </a:extLst>
          </p:cNvPr>
          <p:cNvSpPr/>
          <p:nvPr/>
        </p:nvSpPr>
        <p:spPr>
          <a:xfrm>
            <a:off x="4422710" y="1604865"/>
            <a:ext cx="2659224" cy="69979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MQ-2 Gas Sensor</a:t>
            </a:r>
          </a:p>
        </p:txBody>
      </p:sp>
      <p:sp>
        <p:nvSpPr>
          <p:cNvPr id="8" name="Rectangle 7">
            <a:extLst>
              <a:ext uri="{FF2B5EF4-FFF2-40B4-BE49-F238E27FC236}">
                <a16:creationId xmlns:a16="http://schemas.microsoft.com/office/drawing/2014/main" id="{9E0D8735-5F40-21B3-9A84-5F7CE3DE0D42}"/>
              </a:ext>
            </a:extLst>
          </p:cNvPr>
          <p:cNvSpPr/>
          <p:nvPr/>
        </p:nvSpPr>
        <p:spPr>
          <a:xfrm>
            <a:off x="4422710" y="4173246"/>
            <a:ext cx="2659224" cy="8304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GSM MODULE SIM 900A</a:t>
            </a:r>
          </a:p>
        </p:txBody>
      </p:sp>
      <p:sp>
        <p:nvSpPr>
          <p:cNvPr id="10" name="Rectangle 9">
            <a:extLst>
              <a:ext uri="{FF2B5EF4-FFF2-40B4-BE49-F238E27FC236}">
                <a16:creationId xmlns:a16="http://schemas.microsoft.com/office/drawing/2014/main" id="{AE1DD92D-347B-8416-B8DB-62C627792B0A}"/>
              </a:ext>
            </a:extLst>
          </p:cNvPr>
          <p:cNvSpPr/>
          <p:nvPr/>
        </p:nvSpPr>
        <p:spPr>
          <a:xfrm>
            <a:off x="4422710" y="5542384"/>
            <a:ext cx="2659224" cy="6811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Mobile Notification</a:t>
            </a:r>
          </a:p>
        </p:txBody>
      </p:sp>
      <p:sp>
        <p:nvSpPr>
          <p:cNvPr id="13" name="Arrow: Down 12">
            <a:extLst>
              <a:ext uri="{FF2B5EF4-FFF2-40B4-BE49-F238E27FC236}">
                <a16:creationId xmlns:a16="http://schemas.microsoft.com/office/drawing/2014/main" id="{5FC99585-78DA-53BB-20EB-CECD9410DFB2}"/>
              </a:ext>
            </a:extLst>
          </p:cNvPr>
          <p:cNvSpPr/>
          <p:nvPr/>
        </p:nvSpPr>
        <p:spPr>
          <a:xfrm>
            <a:off x="5607698" y="2379306"/>
            <a:ext cx="195943" cy="37322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Arrow: Down 13">
            <a:extLst>
              <a:ext uri="{FF2B5EF4-FFF2-40B4-BE49-F238E27FC236}">
                <a16:creationId xmlns:a16="http://schemas.microsoft.com/office/drawing/2014/main" id="{189E4DF3-1900-9080-43F5-695480E38462}"/>
              </a:ext>
            </a:extLst>
          </p:cNvPr>
          <p:cNvSpPr/>
          <p:nvPr/>
        </p:nvSpPr>
        <p:spPr>
          <a:xfrm>
            <a:off x="5607698" y="3741576"/>
            <a:ext cx="195943" cy="35456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Arrow: Down 15">
            <a:extLst>
              <a:ext uri="{FF2B5EF4-FFF2-40B4-BE49-F238E27FC236}">
                <a16:creationId xmlns:a16="http://schemas.microsoft.com/office/drawing/2014/main" id="{7D7795A1-58F2-F491-5839-88EFEF5456D9}"/>
              </a:ext>
            </a:extLst>
          </p:cNvPr>
          <p:cNvSpPr/>
          <p:nvPr/>
        </p:nvSpPr>
        <p:spPr>
          <a:xfrm>
            <a:off x="5640354" y="5003671"/>
            <a:ext cx="223935" cy="47339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D2EA52AF-4597-A6FC-944F-5D27C691FF19}"/>
              </a:ext>
            </a:extLst>
          </p:cNvPr>
          <p:cNvSpPr/>
          <p:nvPr/>
        </p:nvSpPr>
        <p:spPr>
          <a:xfrm>
            <a:off x="1623527" y="2823741"/>
            <a:ext cx="1698171" cy="15336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IOT</a:t>
            </a:r>
          </a:p>
        </p:txBody>
      </p:sp>
    </p:spTree>
    <p:extLst>
      <p:ext uri="{BB962C8B-B14F-4D97-AF65-F5344CB8AC3E}">
        <p14:creationId xmlns:p14="http://schemas.microsoft.com/office/powerpoint/2010/main" val="23328721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217</TotalTime>
  <Words>1182</Words>
  <Application>Microsoft Office PowerPoint</Application>
  <PresentationFormat>Widescreen</PresentationFormat>
  <Paragraphs>88</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Times New Roman</vt:lpstr>
      <vt:lpstr>Wingdings</vt:lpstr>
      <vt:lpstr>Office Theme</vt:lpstr>
      <vt:lpstr>          K.RAMAKRISHNAN  COLLEGE OF ENGINEERING   An  Autonomous Institution Permanently Affiliated to Anna University Chennai, Approved by New Delhi, ISO 9001:2015, 14001:2015 certified institution, Accredited by NBA and with A grade by NAAC Samayapuram, Tiruchirappalli – 621112, Tamilnadu, India.                                                                                                                                   BATCH NO: 15 A SMART GAS LEAKAGE DETECTION SYSTEM IN HOME USING IOT                                                                                                                                           </vt:lpstr>
      <vt:lpstr>A SMART GAS LEAKAGE DETECTION SYSTEM IN HOME USING IOT </vt:lpstr>
      <vt:lpstr>CONTENT</vt:lpstr>
      <vt:lpstr> INTRODUCTION</vt:lpstr>
      <vt:lpstr>PowerPoint Presentation</vt:lpstr>
      <vt:lpstr>LPG(LIQUEFIED PETROLEUM GAS):  LPG is a fuel gas which contains flammable mixture of hydrocarbon gases,specifically propane, propylene,butylene,isobutane and n-butane.   The LPG gas is used for cooking(barbecue grills,gas cooktops and ovens )</vt:lpstr>
      <vt:lpstr>GSM MODULE SIM 900A </vt:lpstr>
      <vt:lpstr>DATA COLLECTION</vt:lpstr>
      <vt:lpstr>BLOCK DIAGRAM</vt:lpstr>
      <vt:lpstr>CIRCUIT DIAGRAM</vt:lpstr>
      <vt:lpstr>  WORKING</vt:lpstr>
      <vt:lpstr>APPLICATION</vt:lpstr>
      <vt:lpstr>CONCLUSION</vt:lpstr>
      <vt:lpstr>PROJECT DEMO VIDEO</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K.RAMAKRISHNAN  COLLEGE OF ENGINEERING   An  Autonomous Institution Permanently Affiliated to Anna University Chennai, Approved by New Delhi, ISO 9001:2015, 14001:2015 certified institution, Accredited by NBA and with A grade by NAAC Samayapuram, Tiruchirappalli – 621112, Tamilnadu, India.                                                                                                                                   BATCH NO: 15 A SMART GAS LEAKAGE DETECTION SYSTEM IN HOME USING IOT</dc:title>
  <dc:creator>naveen prasadh</dc:creator>
  <cp:lastModifiedBy>naveen prasadh</cp:lastModifiedBy>
  <cp:revision>6</cp:revision>
  <dcterms:created xsi:type="dcterms:W3CDTF">2024-03-10T15:03:55Z</dcterms:created>
  <dcterms:modified xsi:type="dcterms:W3CDTF">2024-05-27T14:55:12Z</dcterms:modified>
</cp:coreProperties>
</file>