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95" r:id="rId2"/>
    <p:sldId id="257" r:id="rId3"/>
    <p:sldId id="258" r:id="rId4"/>
    <p:sldId id="259" r:id="rId5"/>
    <p:sldId id="260" r:id="rId6"/>
    <p:sldId id="261" r:id="rId7"/>
    <p:sldId id="267" r:id="rId8"/>
    <p:sldId id="268" r:id="rId9"/>
    <p:sldId id="284" r:id="rId10"/>
    <p:sldId id="286" r:id="rId11"/>
    <p:sldId id="287" r:id="rId12"/>
    <p:sldId id="289" r:id="rId13"/>
    <p:sldId id="288" r:id="rId14"/>
    <p:sldId id="290" r:id="rId15"/>
    <p:sldId id="291" r:id="rId16"/>
    <p:sldId id="281" r:id="rId17"/>
    <p:sldId id="282" r:id="rId18"/>
    <p:sldId id="283" r:id="rId19"/>
    <p:sldId id="296" r:id="rId20"/>
    <p:sldId id="279" r:id="rId21"/>
    <p:sldId id="280"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72AA2C-D5FF-44F9-80C8-2A381322FBF0}">
  <a:tblStyle styleId="{B372AA2C-D5FF-44F9-80C8-2A381322FBF0}"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8ECF4"/>
          </a:solidFill>
        </a:fill>
      </a:tcStyle>
    </a:lastRow>
    <a:seCell>
      <a:tcTxStyle b="off" i="off"/>
      <a:tcStyle>
        <a:tcBdr/>
      </a:tcStyle>
    </a:seCell>
    <a:swCell>
      <a:tcTxStyle b="off" i="off"/>
      <a:tcStyle>
        <a:tcBdr/>
      </a:tcStyle>
    </a:swCell>
    <a:firstRow>
      <a:tcTxStyle b="on" i="off"/>
      <a:tcStyle>
        <a:tcBdr/>
        <a:fill>
          <a:solidFill>
            <a:srgbClr val="E8ECF4"/>
          </a:solidFill>
        </a:fill>
      </a:tcStyle>
    </a:firstRow>
    <a:neCell>
      <a:tcTxStyle b="off" i="off"/>
      <a:tcStyle>
        <a:tcBdr/>
      </a:tcStyle>
    </a:neCell>
    <a:nwCell>
      <a:tcTxStyle b="off" i="off"/>
      <a:tcStyle>
        <a:tcBdr/>
      </a:tcStyle>
    </a:nwCell>
  </a:tblStyle>
  <a:tblStyle styleId="{18CC5EDB-C889-4FE3-BB68-774F483CDEA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38427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IN" b="1"/>
              <a:t>Notes for Teachers: </a:t>
            </a:r>
            <a:endParaRPr/>
          </a:p>
          <a:p>
            <a:pPr marL="0" lvl="0" indent="0" algn="l" rtl="0">
              <a:lnSpc>
                <a:spcPct val="100000"/>
              </a:lnSpc>
              <a:spcBef>
                <a:spcPts val="0"/>
              </a:spcBef>
              <a:spcAft>
                <a:spcPts val="0"/>
              </a:spcAft>
              <a:buSzPts val="1400"/>
              <a:buNone/>
            </a:pPr>
            <a:r>
              <a:rPr lang="en-IN"/>
              <a:t>The Synopsis presentation should contain 1. Real life applications 2. Overview of the subject 3. PO’s CO’s of the course 4. Individual Units overview 5. Lesson Plan 6. Flip Class topics</a:t>
            </a:r>
            <a:endParaRPr/>
          </a:p>
          <a:p>
            <a:pPr marL="0" lvl="0" indent="0" algn="l" rtl="0">
              <a:lnSpc>
                <a:spcPct val="100000"/>
              </a:lnSpc>
              <a:spcBef>
                <a:spcPts val="0"/>
              </a:spcBef>
              <a:spcAft>
                <a:spcPts val="0"/>
              </a:spcAft>
              <a:buSzPts val="1400"/>
              <a:buNone/>
            </a:pPr>
            <a:endParaRPr/>
          </a:p>
          <a:p>
            <a:pPr marL="0" lvl="0" indent="0" algn="ctr" rtl="0">
              <a:lnSpc>
                <a:spcPct val="100000"/>
              </a:lnSpc>
              <a:spcBef>
                <a:spcPts val="0"/>
              </a:spcBef>
              <a:spcAft>
                <a:spcPts val="0"/>
              </a:spcAft>
              <a:buSzPts val="1400"/>
              <a:buNone/>
            </a:pPr>
            <a:r>
              <a:rPr lang="en-IN" sz="1220" b="1" i="1">
                <a:solidFill>
                  <a:srgbClr val="C00000"/>
                </a:solidFill>
                <a:latin typeface="Corsiva"/>
                <a:ea typeface="Corsiva"/>
                <a:cs typeface="Corsiva"/>
                <a:sym typeface="Corsiva"/>
              </a:rPr>
              <a:t>“ Be professionally dressed and use a QUALITY PEN. Never hand an ordinary PEN as a Cosmetic Effect”</a:t>
            </a:r>
            <a:endParaRPr sz="1220" b="1" i="1">
              <a:solidFill>
                <a:srgbClr val="C00000"/>
              </a:solidFill>
              <a:latin typeface="Corsiva"/>
              <a:ea typeface="Corsiva"/>
              <a:cs typeface="Corsiva"/>
              <a:sym typeface="Corsiva"/>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832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742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4934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33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105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38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9949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53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11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09600" y="6356351"/>
            <a:ext cx="1066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b="1">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413000" y="6356351"/>
            <a:ext cx="7797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17365D"/>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0515600" y="6373448"/>
            <a:ext cx="609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3"/>
          <p:cNvPicPr preferRelativeResize="0"/>
          <p:nvPr/>
        </p:nvPicPr>
        <p:blipFill rotWithShape="1">
          <a:blip r:embed="rId2">
            <a:alphaModFix/>
          </a:blip>
          <a:srcRect/>
          <a:stretch/>
        </p:blipFill>
        <p:spPr>
          <a:xfrm>
            <a:off x="11582400" y="6211452"/>
            <a:ext cx="609600" cy="77585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1" name="Google Shape;31;p4"/>
          <p:cNvSpPr txBox="1">
            <a:spLocks noGrp="1"/>
          </p:cNvSpPr>
          <p:nvPr>
            <p:ph type="dt" idx="10"/>
          </p:nvPr>
        </p:nvSpPr>
        <p:spPr>
          <a:xfrm>
            <a:off x="609600" y="6356351"/>
            <a:ext cx="1066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b="1">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2413000" y="6356351"/>
            <a:ext cx="7797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17365D"/>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0515600" y="6373448"/>
            <a:ext cx="609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9pPr>
          </a:lstStyle>
          <a:p>
            <a:pPr marL="0" lvl="0" indent="0" algn="r" rtl="0">
              <a:spcBef>
                <a:spcPts val="0"/>
              </a:spcBef>
              <a:spcAft>
                <a:spcPts val="0"/>
              </a:spcAft>
              <a:buNone/>
            </a:pPr>
            <a:fld id="{00000000-1234-1234-1234-123412341234}" type="slidenum">
              <a:rPr lang="en-IN"/>
              <a:t>‹#›</a:t>
            </a:fld>
            <a:endParaRPr/>
          </a:p>
        </p:txBody>
      </p:sp>
      <p:pic>
        <p:nvPicPr>
          <p:cNvPr id="34" name="Google Shape;34;p4"/>
          <p:cNvPicPr preferRelativeResize="0"/>
          <p:nvPr/>
        </p:nvPicPr>
        <p:blipFill rotWithShape="1">
          <a:blip r:embed="rId2">
            <a:alphaModFix/>
          </a:blip>
          <a:srcRect/>
          <a:stretch/>
        </p:blipFill>
        <p:spPr>
          <a:xfrm>
            <a:off x="11582400" y="6109853"/>
            <a:ext cx="609600" cy="7758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609600" y="6356351"/>
            <a:ext cx="1066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b="1">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2413000" y="6356351"/>
            <a:ext cx="7797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17365D"/>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515600" y="6373448"/>
            <a:ext cx="609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9pPr>
          </a:lstStyle>
          <a:p>
            <a:pPr marL="0" lvl="0" indent="0" algn="r" rtl="0">
              <a:spcBef>
                <a:spcPts val="0"/>
              </a:spcBef>
              <a:spcAft>
                <a:spcPts val="0"/>
              </a:spcAft>
              <a:buNone/>
            </a:pPr>
            <a:fld id="{00000000-1234-1234-1234-123412341234}" type="slidenum">
              <a:rPr lang="en-IN"/>
              <a:t>‹#›</a:t>
            </a:fld>
            <a:endParaRPr/>
          </a:p>
        </p:txBody>
      </p:sp>
      <p:pic>
        <p:nvPicPr>
          <p:cNvPr id="42" name="Google Shape;42;p5"/>
          <p:cNvPicPr preferRelativeResize="0"/>
          <p:nvPr/>
        </p:nvPicPr>
        <p:blipFill rotWithShape="1">
          <a:blip r:embed="rId2">
            <a:alphaModFix/>
          </a:blip>
          <a:srcRect/>
          <a:stretch/>
        </p:blipFill>
        <p:spPr>
          <a:xfrm>
            <a:off x="11582400" y="6109853"/>
            <a:ext cx="609600" cy="7758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6" name="Google Shape;46;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 name="Google Shape;47;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6"/>
          <p:cNvSpPr txBox="1">
            <a:spLocks noGrp="1"/>
          </p:cNvSpPr>
          <p:nvPr>
            <p:ph type="dt" idx="10"/>
          </p:nvPr>
        </p:nvSpPr>
        <p:spPr>
          <a:xfrm>
            <a:off x="609600" y="6356351"/>
            <a:ext cx="1066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b="1">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413000" y="6356351"/>
            <a:ext cx="7797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17365D"/>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10515600" y="6373448"/>
            <a:ext cx="609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9pPr>
          </a:lstStyle>
          <a:p>
            <a:pPr marL="0" lvl="0" indent="0" algn="r" rtl="0">
              <a:spcBef>
                <a:spcPts val="0"/>
              </a:spcBef>
              <a:spcAft>
                <a:spcPts val="0"/>
              </a:spcAft>
              <a:buNone/>
            </a:pPr>
            <a:fld id="{00000000-1234-1234-1234-123412341234}" type="slidenum">
              <a:rPr lang="en-IN"/>
              <a:t>‹#›</a:t>
            </a:fld>
            <a:endParaRPr/>
          </a:p>
        </p:txBody>
      </p:sp>
      <p:pic>
        <p:nvPicPr>
          <p:cNvPr id="52" name="Google Shape;52;p6"/>
          <p:cNvPicPr preferRelativeResize="0"/>
          <p:nvPr/>
        </p:nvPicPr>
        <p:blipFill rotWithShape="1">
          <a:blip r:embed="rId2">
            <a:alphaModFix/>
          </a:blip>
          <a:srcRect/>
          <a:stretch/>
        </p:blipFill>
        <p:spPr>
          <a:xfrm>
            <a:off x="11582400" y="6109853"/>
            <a:ext cx="609600" cy="77585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609600" y="6356351"/>
            <a:ext cx="1066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b="1">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2413000" y="6356351"/>
            <a:ext cx="7797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17365D"/>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10515600" y="6373448"/>
            <a:ext cx="609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9pPr>
          </a:lstStyle>
          <a:p>
            <a:pPr marL="0" lvl="0" indent="0" algn="r" rtl="0">
              <a:spcBef>
                <a:spcPts val="0"/>
              </a:spcBef>
              <a:spcAft>
                <a:spcPts val="0"/>
              </a:spcAft>
              <a:buNone/>
            </a:pPr>
            <a:fld id="{00000000-1234-1234-1234-123412341234}" type="slidenum">
              <a:rPr lang="en-IN"/>
              <a:t>‹#›</a:t>
            </a:fld>
            <a:endParaRPr/>
          </a:p>
        </p:txBody>
      </p:sp>
      <p:pic>
        <p:nvPicPr>
          <p:cNvPr id="58" name="Google Shape;58;p7"/>
          <p:cNvPicPr preferRelativeResize="0"/>
          <p:nvPr/>
        </p:nvPicPr>
        <p:blipFill rotWithShape="1">
          <a:blip r:embed="rId2">
            <a:alphaModFix/>
          </a:blip>
          <a:srcRect/>
          <a:stretch/>
        </p:blipFill>
        <p:spPr>
          <a:xfrm>
            <a:off x="11582400" y="6109853"/>
            <a:ext cx="609600" cy="7758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609600" y="6356351"/>
            <a:ext cx="1066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b="1">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2413000" y="6356351"/>
            <a:ext cx="7797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17365D"/>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0515600" y="6373448"/>
            <a:ext cx="609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9pPr>
          </a:lstStyle>
          <a:p>
            <a:pPr marL="0" lvl="0" indent="0" algn="r" rtl="0">
              <a:spcBef>
                <a:spcPts val="0"/>
              </a:spcBef>
              <a:spcAft>
                <a:spcPts val="0"/>
              </a:spcAft>
              <a:buNone/>
            </a:pPr>
            <a:fld id="{00000000-1234-1234-1234-123412341234}" type="slidenum">
              <a:rPr lang="en-IN"/>
              <a:t>‹#›</a:t>
            </a:fld>
            <a:endParaRPr/>
          </a:p>
        </p:txBody>
      </p:sp>
      <p:pic>
        <p:nvPicPr>
          <p:cNvPr id="63" name="Google Shape;63;p8"/>
          <p:cNvPicPr preferRelativeResize="0"/>
          <p:nvPr/>
        </p:nvPicPr>
        <p:blipFill rotWithShape="1">
          <a:blip r:embed="rId2">
            <a:alphaModFix/>
          </a:blip>
          <a:srcRect/>
          <a:stretch/>
        </p:blipFill>
        <p:spPr>
          <a:xfrm>
            <a:off x="11582400" y="6109853"/>
            <a:ext cx="609600" cy="77585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7" name="Google Shape;67;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9"/>
          <p:cNvSpPr txBox="1">
            <a:spLocks noGrp="1"/>
          </p:cNvSpPr>
          <p:nvPr>
            <p:ph type="dt" idx="10"/>
          </p:nvPr>
        </p:nvSpPr>
        <p:spPr>
          <a:xfrm>
            <a:off x="609600" y="6356351"/>
            <a:ext cx="1066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b="1">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413000" y="6356351"/>
            <a:ext cx="7797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rgbClr val="17365D"/>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0515600" y="6373448"/>
            <a:ext cx="609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17365D"/>
                </a:solidFill>
                <a:latin typeface="Arial Rounded"/>
                <a:ea typeface="Arial Rounded"/>
                <a:cs typeface="Arial Rounded"/>
                <a:sym typeface="Arial Rounded"/>
              </a:defRPr>
            </a:lvl9pPr>
          </a:lstStyle>
          <a:p>
            <a:pPr marL="0" lvl="0" indent="0" algn="r" rtl="0">
              <a:spcBef>
                <a:spcPts val="0"/>
              </a:spcBef>
              <a:spcAft>
                <a:spcPts val="0"/>
              </a:spcAft>
              <a:buNone/>
            </a:pPr>
            <a:fld id="{00000000-1234-1234-1234-123412341234}" type="slidenum">
              <a:rPr lang="en-IN"/>
              <a:t>‹#›</a:t>
            </a:fld>
            <a:endParaRPr/>
          </a:p>
        </p:txBody>
      </p:sp>
      <p:pic>
        <p:nvPicPr>
          <p:cNvPr id="71" name="Google Shape;71;p9"/>
          <p:cNvPicPr preferRelativeResize="0"/>
          <p:nvPr/>
        </p:nvPicPr>
        <p:blipFill rotWithShape="1">
          <a:blip r:embed="rId2">
            <a:alphaModFix/>
          </a:blip>
          <a:srcRect/>
          <a:stretch/>
        </p:blipFill>
        <p:spPr>
          <a:xfrm>
            <a:off x="11582400" y="6109853"/>
            <a:ext cx="609600" cy="77585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a:spLocks noGrp="1"/>
          </p:cNvSpPr>
          <p:nvPr>
            <p:ph type="pic" idx="2"/>
          </p:nvPr>
        </p:nvSpPr>
        <p:spPr>
          <a:xfrm>
            <a:off x="2389717" y="612775"/>
            <a:ext cx="7315200" cy="4114800"/>
          </a:xfrm>
          <a:prstGeom prst="rect">
            <a:avLst/>
          </a:prstGeom>
          <a:noFill/>
          <a:ln>
            <a:noFill/>
          </a:ln>
        </p:spPr>
      </p:sp>
      <p:sp>
        <p:nvSpPr>
          <p:cNvPr id="75" name="Google Shape;75;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2209800" y="959744"/>
            <a:ext cx="9144000" cy="77353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Tahoma"/>
              <a:buNone/>
            </a:pPr>
            <a:r>
              <a:rPr lang="en-IN" sz="3200" b="1" dirty="0">
                <a:latin typeface="Tahoma"/>
                <a:ea typeface="Tahoma"/>
                <a:cs typeface="Tahoma"/>
                <a:sym typeface="Tahoma"/>
              </a:rPr>
              <a:t>IT8611 Mini Project </a:t>
            </a:r>
            <a:endParaRPr dirty="0"/>
          </a:p>
        </p:txBody>
      </p:sp>
      <p:sp>
        <p:nvSpPr>
          <p:cNvPr id="97" name="Google Shape;97;p13"/>
          <p:cNvSpPr txBox="1"/>
          <p:nvPr/>
        </p:nvSpPr>
        <p:spPr>
          <a:xfrm>
            <a:off x="4572000" y="6373745"/>
            <a:ext cx="2438400"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IN" sz="1600" b="1" i="0" u="none" strike="noStrike" cap="none">
                <a:solidFill>
                  <a:srgbClr val="595959"/>
                </a:solidFill>
                <a:latin typeface="Calibri"/>
                <a:ea typeface="Calibri"/>
                <a:cs typeface="Calibri"/>
                <a:sym typeface="Calibri"/>
              </a:rPr>
              <a:t>Version: MAMCET_PR-1.1</a:t>
            </a: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a:off x="0" y="43934"/>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13"/>
          <p:cNvSpPr/>
          <p:nvPr/>
        </p:nvSpPr>
        <p:spPr>
          <a:xfrm>
            <a:off x="6003634" y="187896"/>
            <a:ext cx="184731" cy="53860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100"/>
              <a:buFont typeface="Calibri"/>
              <a:buNone/>
            </a:pPr>
            <a:br>
              <a:rPr lang="en-IN" sz="11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Arial"/>
              <a:ea typeface="Arial"/>
              <a:cs typeface="Arial"/>
              <a:sym typeface="Arial"/>
            </a:endParaRPr>
          </a:p>
        </p:txBody>
      </p:sp>
      <p:sp>
        <p:nvSpPr>
          <p:cNvPr id="100" name="Google Shape;100;p13"/>
          <p:cNvSpPr txBox="1">
            <a:spLocks noGrp="1"/>
          </p:cNvSpPr>
          <p:nvPr>
            <p:ph type="subTitle" idx="1"/>
          </p:nvPr>
        </p:nvSpPr>
        <p:spPr>
          <a:xfrm>
            <a:off x="347700" y="1807475"/>
            <a:ext cx="11590200" cy="654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C00000"/>
              </a:buClr>
              <a:buSzPts val="1960"/>
              <a:buNone/>
            </a:pPr>
            <a:endParaRPr sz="2660" b="1" dirty="0">
              <a:solidFill>
                <a:srgbClr val="C00000"/>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rgbClr val="C00000"/>
              </a:buClr>
              <a:buSzPts val="1960"/>
              <a:buNone/>
            </a:pPr>
            <a:r>
              <a:rPr lang="en-IN" sz="2660" b="1" dirty="0">
                <a:solidFill>
                  <a:srgbClr val="C00000"/>
                </a:solidFill>
                <a:latin typeface="Times New Roman"/>
                <a:ea typeface="Times New Roman"/>
                <a:cs typeface="Times New Roman"/>
                <a:sym typeface="Times New Roman"/>
              </a:rPr>
              <a:t>Project Title:</a:t>
            </a:r>
            <a:r>
              <a:rPr lang="en-US" altLang="en-US" sz="2800" b="1" dirty="0">
                <a:solidFill>
                  <a:schemeClr val="tx1"/>
                </a:solidFill>
                <a:latin typeface="Times New Roman" panose="02020603050405020304" pitchFamily="18" charset="0"/>
                <a:cs typeface="Times New Roman" panose="02020603050405020304" pitchFamily="18" charset="0"/>
              </a:rPr>
              <a:t>Improved Fraud Detection in e-Commerce Transactions</a:t>
            </a:r>
            <a:endParaRPr sz="2800" b="1" dirty="0">
              <a:solidFill>
                <a:schemeClr val="tx1"/>
              </a:solidFill>
              <a:latin typeface="Tahoma"/>
              <a:ea typeface="Tahoma"/>
              <a:cs typeface="Tahoma"/>
              <a:sym typeface="Tahoma"/>
            </a:endParaRPr>
          </a:p>
        </p:txBody>
      </p:sp>
      <p:sp>
        <p:nvSpPr>
          <p:cNvPr id="102" name="Google Shape;102;p13"/>
          <p:cNvSpPr txBox="1"/>
          <p:nvPr/>
        </p:nvSpPr>
        <p:spPr>
          <a:xfrm>
            <a:off x="2523300" y="4895001"/>
            <a:ext cx="7239000" cy="11847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2170"/>
              <a:buFont typeface="Arial"/>
              <a:buNone/>
            </a:pPr>
            <a:r>
              <a:rPr lang="en-IN" sz="2470" b="1" i="0" u="none" strike="noStrike" cap="none" dirty="0">
                <a:solidFill>
                  <a:srgbClr val="002060"/>
                </a:solidFill>
                <a:latin typeface="Times New Roman"/>
                <a:ea typeface="Times New Roman"/>
                <a:cs typeface="Times New Roman"/>
                <a:sym typeface="Times New Roman"/>
              </a:rPr>
              <a:t>Under the esteemed guidance of</a:t>
            </a:r>
            <a:endParaRPr sz="1385" b="0" i="0" u="none" strike="noStrike" cap="none" dirty="0">
              <a:solidFill>
                <a:srgbClr val="000000"/>
              </a:solidFill>
              <a:latin typeface="Times New Roman"/>
              <a:ea typeface="Times New Roman"/>
              <a:cs typeface="Times New Roman"/>
              <a:sym typeface="Times New Roman"/>
            </a:endParaRPr>
          </a:p>
          <a:p>
            <a:pPr marL="0" marR="0" lvl="0" indent="0" algn="ctr" rtl="0">
              <a:lnSpc>
                <a:spcPct val="80000"/>
              </a:lnSpc>
              <a:spcBef>
                <a:spcPts val="434"/>
              </a:spcBef>
              <a:spcAft>
                <a:spcPts val="0"/>
              </a:spcAft>
              <a:buClr>
                <a:srgbClr val="002060"/>
              </a:buClr>
              <a:buSzPts val="2170"/>
              <a:buFont typeface="Arial"/>
              <a:buNone/>
            </a:pPr>
            <a:r>
              <a:rPr lang="en-IN" sz="2470" b="1" i="0" u="none" strike="noStrike" cap="none" dirty="0">
                <a:solidFill>
                  <a:srgbClr val="002060"/>
                </a:solidFill>
                <a:latin typeface="Times New Roman"/>
                <a:ea typeface="Times New Roman"/>
                <a:cs typeface="Times New Roman"/>
                <a:sym typeface="Times New Roman"/>
              </a:rPr>
              <a:t>Supervisor Name:Ms.P.Suganya</a:t>
            </a:r>
            <a:endParaRPr sz="1385" b="0" i="0" u="none" strike="noStrike" cap="none" dirty="0">
              <a:solidFill>
                <a:srgbClr val="000000"/>
              </a:solidFill>
              <a:latin typeface="Times New Roman"/>
              <a:ea typeface="Times New Roman"/>
              <a:cs typeface="Times New Roman"/>
              <a:sym typeface="Times New Roman"/>
            </a:endParaRPr>
          </a:p>
          <a:p>
            <a:pPr marL="0" marR="0" lvl="0" indent="0" algn="ctr" rtl="0">
              <a:lnSpc>
                <a:spcPct val="80000"/>
              </a:lnSpc>
              <a:spcBef>
                <a:spcPts val="434"/>
              </a:spcBef>
              <a:spcAft>
                <a:spcPts val="0"/>
              </a:spcAft>
              <a:buClr>
                <a:srgbClr val="002060"/>
              </a:buClr>
              <a:buSzPts val="2170"/>
              <a:buFont typeface="Arial"/>
              <a:buNone/>
            </a:pPr>
            <a:r>
              <a:rPr lang="en-IN" sz="2470" b="1" i="0" u="none" strike="noStrike" cap="none" dirty="0">
                <a:solidFill>
                  <a:srgbClr val="002060"/>
                </a:solidFill>
                <a:latin typeface="Times New Roman"/>
                <a:ea typeface="Times New Roman"/>
                <a:cs typeface="Times New Roman"/>
                <a:sym typeface="Times New Roman"/>
              </a:rPr>
              <a:t>Designation: Assistant Professor</a:t>
            </a:r>
            <a:endParaRPr sz="2470" b="1" i="0" u="none" strike="noStrike" cap="none" dirty="0">
              <a:solidFill>
                <a:srgbClr val="002060"/>
              </a:solidFill>
              <a:latin typeface="Times New Roman"/>
              <a:ea typeface="Times New Roman"/>
              <a:cs typeface="Times New Roman"/>
              <a:sym typeface="Times New Roman"/>
            </a:endParaRPr>
          </a:p>
        </p:txBody>
      </p:sp>
      <p:pic>
        <p:nvPicPr>
          <p:cNvPr id="103" name="Google Shape;103;p13"/>
          <p:cNvPicPr preferRelativeResize="0"/>
          <p:nvPr/>
        </p:nvPicPr>
        <p:blipFill rotWithShape="1">
          <a:blip r:embed="rId3">
            <a:alphaModFix/>
          </a:blip>
          <a:srcRect/>
          <a:stretch/>
        </p:blipFill>
        <p:spPr>
          <a:xfrm>
            <a:off x="11107725" y="48126"/>
            <a:ext cx="800100" cy="1066800"/>
          </a:xfrm>
          <a:prstGeom prst="rect">
            <a:avLst/>
          </a:prstGeom>
          <a:noFill/>
          <a:ln>
            <a:noFill/>
          </a:ln>
        </p:spPr>
      </p:pic>
      <p:sp>
        <p:nvSpPr>
          <p:cNvPr id="104" name="Google Shape;104;p13"/>
          <p:cNvSpPr txBox="1"/>
          <p:nvPr/>
        </p:nvSpPr>
        <p:spPr>
          <a:xfrm>
            <a:off x="1084263" y="78576"/>
            <a:ext cx="10058400" cy="1066800"/>
          </a:xfrm>
          <a:prstGeom prst="rect">
            <a:avLst/>
          </a:pr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0C54E4"/>
                </a:solidFill>
                <a:latin typeface="Tahoma"/>
                <a:ea typeface="Tahoma"/>
                <a:cs typeface="Tahoma"/>
                <a:sym typeface="Tahoma"/>
              </a:rPr>
              <a:t>M.A.M. COLLEGE OF ENGINEERING AND TECHNOLOGY</a:t>
            </a:r>
            <a:endParaRPr sz="1000" b="1" i="0" u="none" strike="noStrike" cap="none" dirty="0">
              <a:solidFill>
                <a:srgbClr val="0C54E4"/>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dirty="0">
                <a:solidFill>
                  <a:srgbClr val="0C54E4"/>
                </a:solidFill>
                <a:latin typeface="Tahoma"/>
                <a:ea typeface="Tahoma"/>
                <a:cs typeface="Tahoma"/>
                <a:sym typeface="Tahoma"/>
              </a:rPr>
              <a:t>Siruganur, Tiruchirappalli – 621 105.</a:t>
            </a:r>
            <a:endParaRPr sz="1050" b="1" i="0" u="none" strike="noStrike" cap="none" dirty="0">
              <a:solidFill>
                <a:srgbClr val="0C54E4"/>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rgbClr val="0C54E4"/>
              </a:solidFill>
              <a:latin typeface="Tahoma"/>
              <a:ea typeface="Tahoma"/>
              <a:cs typeface="Tahoma"/>
              <a:sym typeface="Tahoma"/>
            </a:endParaRPr>
          </a:p>
        </p:txBody>
      </p:sp>
      <p:pic>
        <p:nvPicPr>
          <p:cNvPr id="105" name="Google Shape;105;p13"/>
          <p:cNvPicPr preferRelativeResize="0"/>
          <p:nvPr/>
        </p:nvPicPr>
        <p:blipFill rotWithShape="1">
          <a:blip r:embed="rId4">
            <a:alphaModFix/>
          </a:blip>
          <a:srcRect/>
          <a:stretch/>
        </p:blipFill>
        <p:spPr>
          <a:xfrm>
            <a:off x="382600" y="79076"/>
            <a:ext cx="701675" cy="960425"/>
          </a:xfrm>
          <a:prstGeom prst="rect">
            <a:avLst/>
          </a:prstGeom>
          <a:noFill/>
          <a:ln>
            <a:noFill/>
          </a:ln>
        </p:spPr>
      </p:pic>
      <p:graphicFrame>
        <p:nvGraphicFramePr>
          <p:cNvPr id="2" name="Table 2">
            <a:extLst>
              <a:ext uri="{FF2B5EF4-FFF2-40B4-BE49-F238E27FC236}">
                <a16:creationId xmlns:a16="http://schemas.microsoft.com/office/drawing/2014/main" id="{4B184C42-CA5E-491E-9D35-D432105372A1}"/>
              </a:ext>
            </a:extLst>
          </p:cNvPr>
          <p:cNvGraphicFramePr>
            <a:graphicFrameLocks noGrp="1"/>
          </p:cNvGraphicFramePr>
          <p:nvPr/>
        </p:nvGraphicFramePr>
        <p:xfrm>
          <a:off x="3137095" y="2760641"/>
          <a:ext cx="6217920" cy="1981200"/>
        </p:xfrm>
        <a:graphic>
          <a:graphicData uri="http://schemas.openxmlformats.org/drawingml/2006/table">
            <a:tbl>
              <a:tblPr firstRow="1" bandRow="1">
                <a:tableStyleId>{B372AA2C-D5FF-44F9-80C8-2A381322FBF0}</a:tableStyleId>
              </a:tblPr>
              <a:tblGrid>
                <a:gridCol w="3108960">
                  <a:extLst>
                    <a:ext uri="{9D8B030D-6E8A-4147-A177-3AD203B41FA5}">
                      <a16:colId xmlns:a16="http://schemas.microsoft.com/office/drawing/2014/main" val="345044099"/>
                    </a:ext>
                  </a:extLst>
                </a:gridCol>
                <a:gridCol w="3108960">
                  <a:extLst>
                    <a:ext uri="{9D8B030D-6E8A-4147-A177-3AD203B41FA5}">
                      <a16:colId xmlns:a16="http://schemas.microsoft.com/office/drawing/2014/main" val="2562733920"/>
                    </a:ext>
                  </a:extLst>
                </a:gridCol>
              </a:tblGrid>
              <a:tr h="370840">
                <a:tc>
                  <a:txBody>
                    <a:bodyPr/>
                    <a:lstStyle/>
                    <a:p>
                      <a:pPr algn="ctr"/>
                      <a:r>
                        <a:rPr lang="en-US" sz="2000" b="0" dirty="0">
                          <a:latin typeface="Times New Roman" panose="02020603050405020304" pitchFamily="18" charset="0"/>
                          <a:cs typeface="Times New Roman" panose="02020603050405020304" pitchFamily="18" charset="0"/>
                        </a:rPr>
                        <a:t>Register Number</a:t>
                      </a:r>
                    </a:p>
                  </a:txBody>
                  <a:tcPr/>
                </a:tc>
                <a:tc>
                  <a:txBody>
                    <a:bodyPr/>
                    <a:lstStyle/>
                    <a:p>
                      <a:pPr algn="ctr"/>
                      <a:r>
                        <a:rPr lang="en-US" dirty="0"/>
                        <a:t>Name</a:t>
                      </a:r>
                    </a:p>
                  </a:txBody>
                  <a:tcPr/>
                </a:tc>
                <a:extLst>
                  <a:ext uri="{0D108BD9-81ED-4DB2-BD59-A6C34878D82A}">
                    <a16:rowId xmlns:a16="http://schemas.microsoft.com/office/drawing/2014/main" val="3140789953"/>
                  </a:ext>
                </a:extLst>
              </a:tr>
              <a:tr h="370840">
                <a:tc>
                  <a:txBody>
                    <a:bodyPr/>
                    <a:lstStyle/>
                    <a:p>
                      <a:pPr algn="ctr"/>
                      <a:r>
                        <a:rPr lang="en-US" sz="2000" dirty="0">
                          <a:latin typeface="Times New Roman" panose="02020603050405020304" pitchFamily="18" charset="0"/>
                          <a:cs typeface="Times New Roman" panose="02020603050405020304" pitchFamily="18" charset="0"/>
                        </a:rPr>
                        <a:t>812020205017</a:t>
                      </a:r>
                    </a:p>
                  </a:txBody>
                  <a:tcPr/>
                </a:tc>
                <a:tc>
                  <a:txBody>
                    <a:bodyPr/>
                    <a:lstStyle/>
                    <a:p>
                      <a:r>
                        <a:rPr lang="en-US" sz="2000" dirty="0">
                          <a:latin typeface="Times New Roman" panose="02020603050405020304" pitchFamily="18" charset="0"/>
                          <a:cs typeface="Times New Roman" panose="02020603050405020304" pitchFamily="18" charset="0"/>
                        </a:rPr>
                        <a:t>Elamaran.D</a:t>
                      </a:r>
                    </a:p>
                  </a:txBody>
                  <a:tcPr/>
                </a:tc>
                <a:extLst>
                  <a:ext uri="{0D108BD9-81ED-4DB2-BD59-A6C34878D82A}">
                    <a16:rowId xmlns:a16="http://schemas.microsoft.com/office/drawing/2014/main" val="4160846222"/>
                  </a:ext>
                </a:extLst>
              </a:tr>
              <a:tr h="370840">
                <a:tc>
                  <a:txBody>
                    <a:bodyPr/>
                    <a:lstStyle/>
                    <a:p>
                      <a:pPr algn="ctr"/>
                      <a:r>
                        <a:rPr lang="en-US" sz="2000" dirty="0">
                          <a:latin typeface="Times New Roman" panose="02020603050405020304" pitchFamily="18" charset="0"/>
                          <a:cs typeface="Times New Roman" panose="02020603050405020304" pitchFamily="18" charset="0"/>
                        </a:rPr>
                        <a:t>812020205033</a:t>
                      </a:r>
                    </a:p>
                  </a:txBody>
                  <a:tcPr/>
                </a:tc>
                <a:tc>
                  <a:txBody>
                    <a:bodyPr/>
                    <a:lstStyle/>
                    <a:p>
                      <a:r>
                        <a:rPr lang="en-US" sz="2000" dirty="0">
                          <a:latin typeface="Times New Roman" panose="02020603050405020304" pitchFamily="18" charset="0"/>
                          <a:cs typeface="Times New Roman" panose="02020603050405020304" pitchFamily="18" charset="0"/>
                        </a:rPr>
                        <a:t>Naveenprasath.R</a:t>
                      </a:r>
                    </a:p>
                  </a:txBody>
                  <a:tcPr/>
                </a:tc>
                <a:extLst>
                  <a:ext uri="{0D108BD9-81ED-4DB2-BD59-A6C34878D82A}">
                    <a16:rowId xmlns:a16="http://schemas.microsoft.com/office/drawing/2014/main" val="386176713"/>
                  </a:ext>
                </a:extLst>
              </a:tr>
              <a:tr h="370840">
                <a:tc>
                  <a:txBody>
                    <a:bodyPr/>
                    <a:lstStyle/>
                    <a:p>
                      <a:pPr algn="ctr"/>
                      <a:r>
                        <a:rPr lang="en-US" sz="2000" dirty="0">
                          <a:latin typeface="Times New Roman" panose="02020603050405020304" pitchFamily="18" charset="0"/>
                          <a:cs typeface="Times New Roman" panose="02020603050405020304" pitchFamily="18" charset="0"/>
                        </a:rPr>
                        <a:t>812020205040</a:t>
                      </a:r>
                    </a:p>
                  </a:txBody>
                  <a:tcPr/>
                </a:tc>
                <a:tc>
                  <a:txBody>
                    <a:bodyPr/>
                    <a:lstStyle/>
                    <a:p>
                      <a:r>
                        <a:rPr lang="en-US" sz="2000" dirty="0">
                          <a:latin typeface="Times New Roman" panose="02020603050405020304" pitchFamily="18" charset="0"/>
                          <a:cs typeface="Times New Roman" panose="02020603050405020304" pitchFamily="18" charset="0"/>
                        </a:rPr>
                        <a:t>Sancheevi.R</a:t>
                      </a:r>
                    </a:p>
                  </a:txBody>
                  <a:tcPr/>
                </a:tc>
                <a:extLst>
                  <a:ext uri="{0D108BD9-81ED-4DB2-BD59-A6C34878D82A}">
                    <a16:rowId xmlns:a16="http://schemas.microsoft.com/office/drawing/2014/main" val="597804217"/>
                  </a:ext>
                </a:extLst>
              </a:tr>
              <a:tr h="370840">
                <a:tc>
                  <a:txBody>
                    <a:bodyPr/>
                    <a:lstStyle/>
                    <a:p>
                      <a:pPr algn="ctr"/>
                      <a:r>
                        <a:rPr lang="en-US" sz="2000" dirty="0">
                          <a:latin typeface="Times New Roman" panose="02020603050405020304" pitchFamily="18" charset="0"/>
                          <a:cs typeface="Times New Roman" panose="02020603050405020304" pitchFamily="18" charset="0"/>
                        </a:rPr>
                        <a:t>812020205307</a:t>
                      </a:r>
                    </a:p>
                  </a:txBody>
                  <a:tcPr/>
                </a:tc>
                <a:tc>
                  <a:txBody>
                    <a:bodyPr/>
                    <a:lstStyle/>
                    <a:p>
                      <a:r>
                        <a:rPr lang="en-US" sz="2000" dirty="0">
                          <a:latin typeface="Times New Roman" panose="02020603050405020304" pitchFamily="18" charset="0"/>
                          <a:cs typeface="Times New Roman" panose="02020603050405020304" pitchFamily="18" charset="0"/>
                        </a:rPr>
                        <a:t>Lokchandar.AR</a:t>
                      </a:r>
                    </a:p>
                  </a:txBody>
                  <a:tcPr/>
                </a:tc>
                <a:extLst>
                  <a:ext uri="{0D108BD9-81ED-4DB2-BD59-A6C34878D82A}">
                    <a16:rowId xmlns:a16="http://schemas.microsoft.com/office/drawing/2014/main" val="169322362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042117" y="1845226"/>
            <a:ext cx="5270695" cy="4525963"/>
          </a:xfrm>
        </p:spPr>
        <p:txBody>
          <a:bodyPr/>
          <a:lstStyle/>
          <a:p>
            <a:pPr lvl="0">
              <a:lnSpc>
                <a:spcPct val="150000"/>
              </a:lnSpc>
            </a:pPr>
            <a:r>
              <a:rPr lang="en-US" dirty="0">
                <a:latin typeface="Times New Roman" panose="02020603050405020304" pitchFamily="18" charset="0"/>
                <a:cs typeface="Times New Roman" panose="02020603050405020304" pitchFamily="18" charset="0"/>
              </a:rPr>
              <a:t>Admin</a:t>
            </a:r>
          </a:p>
          <a:p>
            <a:pPr lvl="0">
              <a:lnSpc>
                <a:spcPct val="150000"/>
              </a:lnSpc>
            </a:pPr>
            <a:r>
              <a:rPr lang="en-US" dirty="0">
                <a:latin typeface="Times New Roman" panose="02020603050405020304" pitchFamily="18" charset="0"/>
                <a:cs typeface="Times New Roman" panose="02020603050405020304" pitchFamily="18" charset="0"/>
              </a:rPr>
              <a:t>User</a:t>
            </a:r>
          </a:p>
          <a:p>
            <a:pPr lvl="0">
              <a:lnSpc>
                <a:spcPct val="150000"/>
              </a:lnSpc>
            </a:pPr>
            <a:r>
              <a:rPr lang="en-US" dirty="0">
                <a:latin typeface="Times New Roman" panose="02020603050405020304" pitchFamily="18" charset="0"/>
                <a:cs typeface="Times New Roman" panose="02020603050405020304" pitchFamily="18" charset="0"/>
              </a:rPr>
              <a:t>Preprocessing</a:t>
            </a:r>
          </a:p>
          <a:p>
            <a:pPr lvl="0">
              <a:lnSpc>
                <a:spcPct val="150000"/>
              </a:lnSpc>
            </a:pPr>
            <a:r>
              <a:rPr lang="en-US" dirty="0">
                <a:latin typeface="Times New Roman" panose="02020603050405020304" pitchFamily="18" charset="0"/>
                <a:cs typeface="Times New Roman" panose="02020603050405020304" pitchFamily="18" charset="0"/>
              </a:rPr>
              <a:t>Spam Detection </a:t>
            </a:r>
          </a:p>
          <a:p>
            <a:pPr lvl="0">
              <a:lnSpc>
                <a:spcPct val="150000"/>
              </a:lnSpc>
            </a:pPr>
            <a:r>
              <a:rPr lang="en-US" dirty="0">
                <a:latin typeface="Times New Roman" panose="02020603050405020304" pitchFamily="18" charset="0"/>
                <a:cs typeface="Times New Roman" panose="02020603050405020304" pitchFamily="18" charset="0"/>
              </a:rPr>
              <a:t>Deduplication</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grpSp>
        <p:nvGrpSpPr>
          <p:cNvPr id="4" name="Google Shape;221;p25">
            <a:extLst>
              <a:ext uri="{FF2B5EF4-FFF2-40B4-BE49-F238E27FC236}">
                <a16:creationId xmlns:a16="http://schemas.microsoft.com/office/drawing/2014/main" id="{F2FB922D-F6B0-4E16-8075-DFDFEABC51C0}"/>
              </a:ext>
            </a:extLst>
          </p:cNvPr>
          <p:cNvGrpSpPr/>
          <p:nvPr/>
        </p:nvGrpSpPr>
        <p:grpSpPr>
          <a:xfrm>
            <a:off x="1981200" y="446650"/>
            <a:ext cx="8229600" cy="822701"/>
            <a:chOff x="0" y="7852"/>
            <a:chExt cx="8229600" cy="1127295"/>
          </a:xfrm>
        </p:grpSpPr>
        <p:sp>
          <p:nvSpPr>
            <p:cNvPr id="5" name="Google Shape;222;p25">
              <a:extLst>
                <a:ext uri="{FF2B5EF4-FFF2-40B4-BE49-F238E27FC236}">
                  <a16:creationId xmlns:a16="http://schemas.microsoft.com/office/drawing/2014/main" id="{5F6D5E5C-F817-4E7C-91FE-751EA06DEC5C}"/>
                </a:ext>
              </a:extLst>
            </p:cNvPr>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6" name="Google Shape;223;p25">
              <a:extLst>
                <a:ext uri="{FF2B5EF4-FFF2-40B4-BE49-F238E27FC236}">
                  <a16:creationId xmlns:a16="http://schemas.microsoft.com/office/drawing/2014/main" id="{DF598970-B4EA-443C-A070-56C18FCA37EC}"/>
                </a:ext>
              </a:extLst>
            </p:cNvPr>
            <p:cNvSpPr txBox="1"/>
            <p:nvPr/>
          </p:nvSpPr>
          <p:spPr>
            <a:xfrm>
              <a:off x="55030" y="6288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000" i="0" u="none" strike="noStrike" cap="none" dirty="0">
                  <a:solidFill>
                    <a:schemeClr val="bg1"/>
                  </a:solidFill>
                  <a:latin typeface="Calibri"/>
                  <a:ea typeface="Calibri"/>
                  <a:cs typeface="Calibri"/>
                  <a:sym typeface="Calibri"/>
                </a:rPr>
                <a:t>   </a:t>
              </a:r>
              <a:r>
                <a:rPr lang="en-IN" sz="4000" i="0" u="none" strike="noStrike" cap="none" dirty="0">
                  <a:solidFill>
                    <a:schemeClr val="bg1"/>
                  </a:solidFill>
                  <a:latin typeface="Times New Roman"/>
                  <a:ea typeface="Times New Roman"/>
                  <a:cs typeface="Times New Roman"/>
                  <a:sym typeface="Times New Roman"/>
                </a:rPr>
                <a:t> </a:t>
              </a:r>
              <a:r>
                <a:rPr lang="en-US" sz="4000" dirty="0">
                  <a:solidFill>
                    <a:schemeClr val="bg1"/>
                  </a:solidFill>
                  <a:latin typeface="Times New Roman" panose="02020603050405020304" pitchFamily="18" charset="0"/>
                  <a:cs typeface="Times New Roman" panose="02020603050405020304" pitchFamily="18" charset="0"/>
                </a:rPr>
                <a:t>LIST OF MODULES</a:t>
              </a:r>
              <a:endParaRPr sz="4000" i="0" u="none" strike="noStrike" cap="none" dirty="0">
                <a:solidFill>
                  <a:schemeClr val="bg1"/>
                </a:solidFill>
                <a:latin typeface="Times New Roman"/>
                <a:ea typeface="Times New Roman"/>
                <a:cs typeface="Times New Roman"/>
                <a:sym typeface="Times New Roman"/>
              </a:endParaRPr>
            </a:p>
          </p:txBody>
        </p:sp>
      </p:grpSp>
      <p:sp>
        <p:nvSpPr>
          <p:cNvPr id="11" name="TextBox 10">
            <a:extLst>
              <a:ext uri="{FF2B5EF4-FFF2-40B4-BE49-F238E27FC236}">
                <a16:creationId xmlns:a16="http://schemas.microsoft.com/office/drawing/2014/main" id="{7A3F81C6-2CCC-4907-924F-2FA73F0C3214}"/>
              </a:ext>
            </a:extLst>
          </p:cNvPr>
          <p:cNvSpPr txBox="1"/>
          <p:nvPr/>
        </p:nvSpPr>
        <p:spPr>
          <a:xfrm>
            <a:off x="2036230" y="6411350"/>
            <a:ext cx="822960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1" i="0" u="none" strike="noStrike" kern="0" cap="none" spc="0" normalizeH="0" baseline="0" noProof="0" dirty="0">
                <a:ln>
                  <a:noFill/>
                </a:ln>
                <a:solidFill>
                  <a:srgbClr val="17365D"/>
                </a:solidFill>
                <a:effectLst/>
                <a:uLnTx/>
                <a:uFillTx/>
                <a:latin typeface="Tahoma"/>
                <a:ea typeface="Tahoma"/>
                <a:cs typeface="Tahoma"/>
                <a:sym typeface="Tahoma"/>
              </a:rPr>
              <a:t>Mini Project  - M.A.M. College of Engineering and Technology, </a:t>
            </a:r>
            <a:r>
              <a:rPr kumimoji="0" lang="en-US" sz="1200" b="1" i="0" u="none" strike="noStrike" kern="0" cap="none" spc="0" normalizeH="0" baseline="0" noProof="0" dirty="0" err="1">
                <a:ln>
                  <a:noFill/>
                </a:ln>
                <a:solidFill>
                  <a:srgbClr val="17365D"/>
                </a:solidFill>
                <a:effectLst/>
                <a:uLnTx/>
                <a:uFillTx/>
                <a:latin typeface="Tahoma"/>
                <a:ea typeface="Tahoma"/>
                <a:cs typeface="Tahoma"/>
                <a:sym typeface="Tahoma"/>
              </a:rPr>
              <a:t>Siruganur</a:t>
            </a:r>
            <a:r>
              <a:rPr kumimoji="0" lang="en-US" sz="1200" b="1" i="0" u="none" strike="noStrike" kern="0" cap="none" spc="0" normalizeH="0" baseline="0" noProof="0" dirty="0">
                <a:ln>
                  <a:noFill/>
                </a:ln>
                <a:solidFill>
                  <a:srgbClr val="17365D"/>
                </a:solidFill>
                <a:effectLst/>
                <a:uLnTx/>
                <a:uFillTx/>
                <a:latin typeface="Tahoma"/>
                <a:ea typeface="Tahoma"/>
                <a:cs typeface="Tahoma"/>
                <a:sym typeface="Tahoma"/>
              </a:rPr>
              <a:t>, Tiruchirappalli – 621 105.</a:t>
            </a:r>
          </a:p>
        </p:txBody>
      </p:sp>
    </p:spTree>
    <p:extLst>
      <p:ext uri="{BB962C8B-B14F-4D97-AF65-F5344CB8AC3E}">
        <p14:creationId xmlns:p14="http://schemas.microsoft.com/office/powerpoint/2010/main" val="381192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417638"/>
            <a:ext cx="10972800" cy="4525963"/>
          </a:xfrm>
        </p:spPr>
        <p:txBody>
          <a:bodyPr>
            <a:normAutofit fontScale="700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Gathering the datasets, emails from different dataset available. </a:t>
            </a:r>
          </a:p>
          <a:p>
            <a:pPr algn="just">
              <a:lnSpc>
                <a:spcPct val="170000"/>
              </a:lnSpc>
            </a:pPr>
            <a:r>
              <a:rPr lang="en-US" dirty="0">
                <a:latin typeface="Times New Roman" panose="02020603050405020304" pitchFamily="18" charset="0"/>
                <a:cs typeface="Times New Roman" panose="02020603050405020304" pitchFamily="18" charset="0"/>
              </a:rPr>
              <a:t>Data preprocessing, before text classification we are creating bag of words model and applying count vectorizer to hash the words. Using Naïve-Bayes algorithm, we classify whether the texts are spam or non-spam.</a:t>
            </a:r>
          </a:p>
          <a:p>
            <a:pPr algn="just">
              <a:lnSpc>
                <a:spcPct val="170000"/>
              </a:lnSpc>
            </a:pPr>
            <a:r>
              <a:rPr lang="en-US" dirty="0">
                <a:latin typeface="Times New Roman" panose="02020603050405020304" pitchFamily="18" charset="0"/>
                <a:cs typeface="Times New Roman" panose="02020603050405020304" pitchFamily="18" charset="0"/>
              </a:rPr>
              <a:t>We extract links present in E-mails and apply Link Analysis which comprises of 2 steps: </a:t>
            </a:r>
          </a:p>
          <a:p>
            <a:pPr algn="just">
              <a:lnSpc>
                <a:spcPct val="170000"/>
              </a:lnSpc>
            </a:pPr>
            <a:r>
              <a:rPr lang="en-US" dirty="0">
                <a:latin typeface="Times New Roman" panose="02020603050405020304" pitchFamily="18" charset="0"/>
                <a:cs typeface="Times New Roman" panose="02020603050405020304" pitchFamily="18" charset="0"/>
              </a:rPr>
              <a:t>Extract the contents of web pages or check if </a:t>
            </a:r>
            <a:r>
              <a:rPr lang="en-US" sz="2900"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form is present and whether it asks for personal information. </a:t>
            </a:r>
          </a:p>
          <a:p>
            <a:pPr algn="just">
              <a:lnSpc>
                <a:spcPct val="170000"/>
              </a:lnSpc>
            </a:pPr>
            <a:r>
              <a:rPr lang="en-US" dirty="0">
                <a:latin typeface="Times New Roman" panose="02020603050405020304" pitchFamily="18" charset="0"/>
                <a:cs typeface="Times New Roman" panose="02020603050405020304" pitchFamily="18" charset="0"/>
              </a:rPr>
              <a:t> Virus Total API is used to check for presence of phishing links.</a:t>
            </a:r>
          </a:p>
        </p:txBody>
      </p:sp>
      <p:grpSp>
        <p:nvGrpSpPr>
          <p:cNvPr id="4" name="Google Shape;221;p25">
            <a:extLst>
              <a:ext uri="{FF2B5EF4-FFF2-40B4-BE49-F238E27FC236}">
                <a16:creationId xmlns:a16="http://schemas.microsoft.com/office/drawing/2014/main" id="{4026503F-94B1-4888-ADEE-F665744CA67C}"/>
              </a:ext>
            </a:extLst>
          </p:cNvPr>
          <p:cNvGrpSpPr/>
          <p:nvPr/>
        </p:nvGrpSpPr>
        <p:grpSpPr>
          <a:xfrm>
            <a:off x="1981200" y="503048"/>
            <a:ext cx="8229600" cy="822701"/>
            <a:chOff x="0" y="7852"/>
            <a:chExt cx="8229600" cy="1127295"/>
          </a:xfrm>
        </p:grpSpPr>
        <p:sp>
          <p:nvSpPr>
            <p:cNvPr id="5" name="Google Shape;222;p25">
              <a:extLst>
                <a:ext uri="{FF2B5EF4-FFF2-40B4-BE49-F238E27FC236}">
                  <a16:creationId xmlns:a16="http://schemas.microsoft.com/office/drawing/2014/main" id="{ECB52F5C-06F5-43B8-AC84-085E763E6531}"/>
                </a:ext>
              </a:extLst>
            </p:cNvPr>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6" name="Google Shape;223;p25">
              <a:extLst>
                <a:ext uri="{FF2B5EF4-FFF2-40B4-BE49-F238E27FC236}">
                  <a16:creationId xmlns:a16="http://schemas.microsoft.com/office/drawing/2014/main" id="{354DA205-59CA-4849-B8A0-4FC41AFF04DC}"/>
                </a:ext>
              </a:extLst>
            </p:cNvPr>
            <p:cNvSpPr txBox="1"/>
            <p:nvPr/>
          </p:nvSpPr>
          <p:spPr>
            <a:xfrm>
              <a:off x="0" y="785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000" i="0" u="none" strike="noStrike" cap="none" dirty="0">
                  <a:solidFill>
                    <a:schemeClr val="bg1"/>
                  </a:solidFill>
                  <a:latin typeface="Calibri"/>
                  <a:ea typeface="Calibri"/>
                  <a:cs typeface="Calibri"/>
                  <a:sym typeface="Calibri"/>
                </a:rPr>
                <a:t>   </a:t>
              </a:r>
              <a:r>
                <a:rPr lang="en-IN" sz="4000" i="0" u="none" strike="noStrike" cap="none" dirty="0">
                  <a:solidFill>
                    <a:schemeClr val="bg1"/>
                  </a:solidFill>
                  <a:latin typeface="Times New Roman"/>
                  <a:ea typeface="Times New Roman"/>
                  <a:cs typeface="Times New Roman"/>
                  <a:sym typeface="Times New Roman"/>
                </a:rPr>
                <a:t> </a:t>
              </a:r>
              <a:r>
                <a:rPr lang="en-US" sz="4000" dirty="0">
                  <a:solidFill>
                    <a:schemeClr val="bg1"/>
                  </a:solidFill>
                  <a:latin typeface="Times New Roman" panose="02020603050405020304" pitchFamily="18" charset="0"/>
                  <a:cs typeface="Times New Roman" panose="02020603050405020304" pitchFamily="18" charset="0"/>
                </a:rPr>
                <a:t>Admin</a:t>
              </a:r>
              <a:endParaRPr sz="4000" i="0" u="none" strike="noStrike" cap="none" dirty="0">
                <a:solidFill>
                  <a:schemeClr val="bg1"/>
                </a:solidFill>
                <a:latin typeface="Times New Roman"/>
                <a:ea typeface="Times New Roman"/>
                <a:cs typeface="Times New Roman"/>
                <a:sym typeface="Times New Roman"/>
              </a:endParaRPr>
            </a:p>
          </p:txBody>
        </p:sp>
      </p:grpSp>
      <p:sp>
        <p:nvSpPr>
          <p:cNvPr id="7" name="TextBox 6">
            <a:extLst>
              <a:ext uri="{FF2B5EF4-FFF2-40B4-BE49-F238E27FC236}">
                <a16:creationId xmlns:a16="http://schemas.microsoft.com/office/drawing/2014/main" id="{EA44DDBF-92AB-40F3-954E-CDDC31645356}"/>
              </a:ext>
            </a:extLst>
          </p:cNvPr>
          <p:cNvSpPr txBox="1"/>
          <p:nvPr/>
        </p:nvSpPr>
        <p:spPr>
          <a:xfrm>
            <a:off x="1443663" y="6550223"/>
            <a:ext cx="930467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0" cap="none" spc="0" normalizeH="0" baseline="0" noProof="0" dirty="0">
                <a:ln>
                  <a:noFill/>
                </a:ln>
                <a:solidFill>
                  <a:srgbClr val="17365D"/>
                </a:solidFill>
                <a:effectLst/>
                <a:uLnTx/>
                <a:uFillTx/>
                <a:latin typeface="Tahoma"/>
                <a:ea typeface="Tahoma"/>
                <a:cs typeface="Tahoma"/>
                <a:sym typeface="Tahoma"/>
              </a:rPr>
              <a:t>Mini Project  - M.A.M. College of Engineering and Technology, </a:t>
            </a:r>
            <a:r>
              <a:rPr kumimoji="0" lang="en-US" sz="1400" b="1" i="0" u="none" strike="noStrike" kern="0" cap="none" spc="0" normalizeH="0" baseline="0" noProof="0" dirty="0" err="1">
                <a:ln>
                  <a:noFill/>
                </a:ln>
                <a:solidFill>
                  <a:srgbClr val="17365D"/>
                </a:solidFill>
                <a:effectLst/>
                <a:uLnTx/>
                <a:uFillTx/>
                <a:latin typeface="Tahoma"/>
                <a:ea typeface="Tahoma"/>
                <a:cs typeface="Tahoma"/>
                <a:sym typeface="Tahoma"/>
              </a:rPr>
              <a:t>Siruganur</a:t>
            </a:r>
            <a:r>
              <a:rPr kumimoji="0" lang="en-US" sz="1400" b="1" i="0" u="none" strike="noStrike" kern="0" cap="none" spc="0" normalizeH="0" baseline="0" noProof="0" dirty="0">
                <a:ln>
                  <a:noFill/>
                </a:ln>
                <a:solidFill>
                  <a:srgbClr val="17365D"/>
                </a:solidFill>
                <a:effectLst/>
                <a:uLnTx/>
                <a:uFillTx/>
                <a:latin typeface="Tahoma"/>
                <a:ea typeface="Tahoma"/>
                <a:cs typeface="Tahoma"/>
                <a:sym typeface="Tahoma"/>
              </a:rPr>
              <a:t>, Tiruchirappalli – 621 105.</a:t>
            </a:r>
          </a:p>
        </p:txBody>
      </p:sp>
    </p:spTree>
    <p:extLst>
      <p:ext uri="{BB962C8B-B14F-4D97-AF65-F5344CB8AC3E}">
        <p14:creationId xmlns:p14="http://schemas.microsoft.com/office/powerpoint/2010/main" val="176908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166018"/>
            <a:ext cx="10972800" cy="4525963"/>
          </a:xfrm>
        </p:spPr>
        <p:txBody>
          <a:bodyPr>
            <a:noAutofit/>
          </a:bodyPr>
          <a:lstStyle/>
          <a:p>
            <a:pPr>
              <a:lnSpc>
                <a:spcPct val="170000"/>
              </a:lnSpc>
            </a:pPr>
            <a:r>
              <a:rPr lang="en-US" sz="1800" b="1" dirty="0">
                <a:latin typeface="Times New Roman" panose="02020603050405020304" pitchFamily="18" charset="0"/>
                <a:cs typeface="Times New Roman" panose="02020603050405020304" pitchFamily="18" charset="0"/>
              </a:rPr>
              <a:t>Login </a:t>
            </a:r>
            <a:endParaRPr lang="en-US" sz="1800" dirty="0">
              <a:latin typeface="Times New Roman" panose="02020603050405020304" pitchFamily="18" charset="0"/>
              <a:cs typeface="Times New Roman" panose="02020603050405020304" pitchFamily="18" charset="0"/>
            </a:endParaRPr>
          </a:p>
          <a:p>
            <a:pPr>
              <a:lnSpc>
                <a:spcPct val="170000"/>
              </a:lnSpc>
              <a:buNone/>
            </a:pPr>
            <a:r>
              <a:rPr lang="en-US" sz="1800" dirty="0">
                <a:latin typeface="Times New Roman" panose="02020603050405020304" pitchFamily="18" charset="0"/>
                <a:cs typeface="Times New Roman" panose="02020603050405020304" pitchFamily="18" charset="0"/>
              </a:rPr>
              <a:t>           This module has authenticated the user’s username and password is correct or not. If it is correct user can access their account. Otherwise the system has produced the invalid user name and password.</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nSpc>
                <a:spcPct val="170000"/>
              </a:lnSpc>
            </a:pPr>
            <a:r>
              <a:rPr lang="en-US" sz="1800" b="1" dirty="0">
                <a:latin typeface="Times New Roman" panose="02020603050405020304" pitchFamily="18" charset="0"/>
                <a:cs typeface="Times New Roman" panose="02020603050405020304" pitchFamily="18" charset="0"/>
              </a:rPr>
              <a:t>Sending </a:t>
            </a:r>
            <a:r>
              <a:rPr lang="en-US" sz="2000" b="1" dirty="0">
                <a:latin typeface="Times New Roman" panose="02020603050405020304" pitchFamily="18" charset="0"/>
                <a:cs typeface="Times New Roman" panose="02020603050405020304" pitchFamily="18" charset="0"/>
              </a:rPr>
              <a:t>E-Mail</a:t>
            </a:r>
            <a:endParaRPr lang="en-US" sz="2000" dirty="0">
              <a:latin typeface="Times New Roman" panose="02020603050405020304" pitchFamily="18" charset="0"/>
              <a:cs typeface="Times New Roman" panose="02020603050405020304" pitchFamily="18" charset="0"/>
            </a:endParaRPr>
          </a:p>
          <a:p>
            <a:pPr algn="just">
              <a:lnSpc>
                <a:spcPct val="170000"/>
              </a:lnSpc>
              <a:buNone/>
            </a:pPr>
            <a:r>
              <a:rPr lang="en-US" sz="1800" dirty="0">
                <a:latin typeface="Times New Roman" panose="02020603050405020304" pitchFamily="18" charset="0"/>
                <a:cs typeface="Times New Roman" panose="02020603050405020304" pitchFamily="18" charset="0"/>
              </a:rPr>
              <a:t>	      This email will be sent to the receiver of the mail as send automatically into the message form tanning data set. As the message hits the inbox of the recipient email address, the data extraction will be done. The e-mail address will be Located in the database. </a:t>
            </a:r>
          </a:p>
          <a:p>
            <a:pPr>
              <a:lnSpc>
                <a:spcPct val="170000"/>
              </a:lnSpc>
            </a:pPr>
            <a:r>
              <a:rPr lang="en-US" sz="1800" b="1" dirty="0">
                <a:latin typeface="Times New Roman" panose="02020603050405020304" pitchFamily="18" charset="0"/>
                <a:cs typeface="Times New Roman" panose="02020603050405020304" pitchFamily="18" charset="0"/>
              </a:rPr>
              <a:t>Receiving the E-Mail</a:t>
            </a:r>
            <a:endParaRPr lang="en-US" sz="1800" dirty="0">
              <a:latin typeface="Times New Roman" panose="02020603050405020304" pitchFamily="18" charset="0"/>
              <a:cs typeface="Times New Roman" panose="02020603050405020304" pitchFamily="18" charset="0"/>
            </a:endParaRPr>
          </a:p>
          <a:p>
            <a:pPr>
              <a:lnSpc>
                <a:spcPct val="170000"/>
              </a:lnSpc>
              <a:buNone/>
            </a:pPr>
            <a:r>
              <a:rPr lang="en-US" sz="1800" dirty="0">
                <a:latin typeface="Times New Roman" panose="02020603050405020304" pitchFamily="18" charset="0"/>
                <a:cs typeface="Times New Roman" panose="02020603050405020304" pitchFamily="18" charset="0"/>
              </a:rPr>
              <a:t>          E-mail messages are sent through the data set server which resides on the mail server. The messages are filtered to spam and non-spam mail.</a:t>
            </a:r>
          </a:p>
          <a:p>
            <a:pPr>
              <a:lnSpc>
                <a:spcPct val="170000"/>
              </a:lnSpc>
            </a:pPr>
            <a:endParaRPr lang="en-US" sz="1800" dirty="0">
              <a:latin typeface="Times New Roman" panose="02020603050405020304" pitchFamily="18" charset="0"/>
              <a:cs typeface="Times New Roman" panose="02020603050405020304" pitchFamily="18" charset="0"/>
            </a:endParaRPr>
          </a:p>
        </p:txBody>
      </p:sp>
      <p:grpSp>
        <p:nvGrpSpPr>
          <p:cNvPr id="6" name="Google Shape;221;p25">
            <a:extLst>
              <a:ext uri="{FF2B5EF4-FFF2-40B4-BE49-F238E27FC236}">
                <a16:creationId xmlns:a16="http://schemas.microsoft.com/office/drawing/2014/main" id="{14A5B78A-F7E9-4B5C-BE00-C85348ED9BBC}"/>
              </a:ext>
            </a:extLst>
          </p:cNvPr>
          <p:cNvGrpSpPr/>
          <p:nvPr/>
        </p:nvGrpSpPr>
        <p:grpSpPr>
          <a:xfrm>
            <a:off x="1981200" y="418642"/>
            <a:ext cx="8229600" cy="822701"/>
            <a:chOff x="0" y="7852"/>
            <a:chExt cx="8229600" cy="1127295"/>
          </a:xfrm>
        </p:grpSpPr>
        <p:sp>
          <p:nvSpPr>
            <p:cNvPr id="7" name="Google Shape;222;p25">
              <a:extLst>
                <a:ext uri="{FF2B5EF4-FFF2-40B4-BE49-F238E27FC236}">
                  <a16:creationId xmlns:a16="http://schemas.microsoft.com/office/drawing/2014/main" id="{3EAE9F23-E5B5-449D-9D37-115DF8818676}"/>
                </a:ext>
              </a:extLst>
            </p:cNvPr>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8" name="Google Shape;223;p25">
              <a:extLst>
                <a:ext uri="{FF2B5EF4-FFF2-40B4-BE49-F238E27FC236}">
                  <a16:creationId xmlns:a16="http://schemas.microsoft.com/office/drawing/2014/main" id="{CF30C5E5-A245-4873-9CA8-BDFDA9C6D128}"/>
                </a:ext>
              </a:extLst>
            </p:cNvPr>
            <p:cNvSpPr txBox="1"/>
            <p:nvPr/>
          </p:nvSpPr>
          <p:spPr>
            <a:xfrm>
              <a:off x="0" y="785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000" i="0" u="none" strike="noStrike" cap="none" dirty="0">
                  <a:solidFill>
                    <a:schemeClr val="bg1"/>
                  </a:solidFill>
                  <a:latin typeface="Calibri"/>
                  <a:ea typeface="Calibri"/>
                  <a:cs typeface="Calibri"/>
                  <a:sym typeface="Calibri"/>
                </a:rPr>
                <a:t>   </a:t>
              </a:r>
              <a:r>
                <a:rPr lang="en-IN" sz="4000" i="0" u="none" strike="noStrike" cap="none" dirty="0">
                  <a:solidFill>
                    <a:schemeClr val="bg1"/>
                  </a:solidFill>
                  <a:latin typeface="Times New Roman"/>
                  <a:ea typeface="Times New Roman"/>
                  <a:cs typeface="Times New Roman"/>
                  <a:sym typeface="Times New Roman"/>
                </a:rPr>
                <a:t> </a:t>
              </a:r>
              <a:r>
                <a:rPr lang="en-US" sz="40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User</a:t>
              </a:r>
              <a:endParaRPr sz="4000" i="0" u="none" strike="noStrike" cap="none" dirty="0">
                <a:solidFill>
                  <a:schemeClr val="bg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73783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92480" y="1533379"/>
            <a:ext cx="10503877" cy="4677192"/>
          </a:xfrm>
        </p:spPr>
        <p:txBody>
          <a:bodyPr>
            <a:normAutofit/>
          </a:bodyPr>
          <a:lstStyle/>
          <a:p>
            <a:pPr algn="just">
              <a:lnSpc>
                <a:spcPct val="170000"/>
              </a:lnSpc>
            </a:pPr>
            <a:r>
              <a:rPr lang="en-US" sz="1800" dirty="0">
                <a:latin typeface="Times New Roman" panose="02020603050405020304" pitchFamily="18" charset="0"/>
                <a:cs typeface="Times New Roman" panose="02020603050405020304" pitchFamily="18" charset="0"/>
              </a:rPr>
              <a:t>Today, most of the data in the real world are incomplete containing aggregate, noisy and missing values. </a:t>
            </a:r>
          </a:p>
          <a:p>
            <a:pPr algn="just">
              <a:lnSpc>
                <a:spcPct val="170000"/>
              </a:lnSpc>
            </a:pPr>
            <a:r>
              <a:rPr lang="en-US" sz="1800" dirty="0">
                <a:latin typeface="Times New Roman" panose="02020603050405020304" pitchFamily="18" charset="0"/>
                <a:cs typeface="Times New Roman" panose="02020603050405020304" pitchFamily="18" charset="0"/>
              </a:rPr>
              <a:t>Pre-processing of e-mails in next step of training filter, some words like conjunction words, articles are removed from email body because those words are not useful in classification. </a:t>
            </a:r>
          </a:p>
          <a:p>
            <a:pPr algn="just">
              <a:lnSpc>
                <a:spcPct val="170000"/>
              </a:lnSpc>
            </a:pPr>
            <a:r>
              <a:rPr lang="en-US" sz="1800" dirty="0">
                <a:latin typeface="Times New Roman" panose="02020603050405020304" pitchFamily="18" charset="0"/>
                <a:cs typeface="Times New Roman" panose="02020603050405020304" pitchFamily="18" charset="0"/>
              </a:rPr>
              <a:t>As mentioned earlier, we are using WEKA tool to facilitate the experiments. For both experiments, the datasets are presented in Attribute-Relation File Format(ARFF).</a:t>
            </a:r>
          </a:p>
          <a:p>
            <a:pPr>
              <a:lnSpc>
                <a:spcPct val="170000"/>
              </a:lnSpc>
            </a:pPr>
            <a:endParaRPr lang="en-US" sz="1800" dirty="0">
              <a:latin typeface="Times New Roman" panose="02020603050405020304" pitchFamily="18" charset="0"/>
              <a:cs typeface="Times New Roman" panose="02020603050405020304" pitchFamily="18" charset="0"/>
            </a:endParaRPr>
          </a:p>
        </p:txBody>
      </p:sp>
      <p:grpSp>
        <p:nvGrpSpPr>
          <p:cNvPr id="4" name="Google Shape;221;p25">
            <a:extLst>
              <a:ext uri="{FF2B5EF4-FFF2-40B4-BE49-F238E27FC236}">
                <a16:creationId xmlns:a16="http://schemas.microsoft.com/office/drawing/2014/main" id="{1DB07B5A-DD97-4175-969D-7FCBF322305C}"/>
              </a:ext>
            </a:extLst>
          </p:cNvPr>
          <p:cNvGrpSpPr/>
          <p:nvPr/>
        </p:nvGrpSpPr>
        <p:grpSpPr>
          <a:xfrm>
            <a:off x="1981200" y="418642"/>
            <a:ext cx="8229600" cy="822701"/>
            <a:chOff x="0" y="7852"/>
            <a:chExt cx="8229600" cy="1127295"/>
          </a:xfrm>
        </p:grpSpPr>
        <p:sp>
          <p:nvSpPr>
            <p:cNvPr id="5" name="Google Shape;222;p25">
              <a:extLst>
                <a:ext uri="{FF2B5EF4-FFF2-40B4-BE49-F238E27FC236}">
                  <a16:creationId xmlns:a16="http://schemas.microsoft.com/office/drawing/2014/main" id="{C7F927DA-D3EA-4A5C-BC8B-80C5AE40CF1C}"/>
                </a:ext>
              </a:extLst>
            </p:cNvPr>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6" name="Google Shape;223;p25">
              <a:extLst>
                <a:ext uri="{FF2B5EF4-FFF2-40B4-BE49-F238E27FC236}">
                  <a16:creationId xmlns:a16="http://schemas.microsoft.com/office/drawing/2014/main" id="{F3C7CA67-8E65-41CE-8DDF-3F1A60490528}"/>
                </a:ext>
              </a:extLst>
            </p:cNvPr>
            <p:cNvSpPr txBox="1"/>
            <p:nvPr/>
          </p:nvSpPr>
          <p:spPr>
            <a:xfrm>
              <a:off x="0" y="785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000" i="0" u="none" strike="noStrike" cap="none" dirty="0">
                  <a:solidFill>
                    <a:schemeClr val="bg1"/>
                  </a:solidFill>
                  <a:latin typeface="Calibri"/>
                  <a:ea typeface="Calibri"/>
                  <a:cs typeface="Calibri"/>
                  <a:sym typeface="Calibri"/>
                </a:rPr>
                <a:t>   </a:t>
              </a:r>
              <a:r>
                <a:rPr lang="en-IN" sz="4000" i="0" u="none" strike="noStrike" cap="none" dirty="0">
                  <a:solidFill>
                    <a:schemeClr val="bg1"/>
                  </a:solidFill>
                  <a:latin typeface="Times New Roman"/>
                  <a:ea typeface="Times New Roman"/>
                  <a:cs typeface="Times New Roman"/>
                  <a:sym typeface="Times New Roman"/>
                </a:rPr>
                <a:t> </a:t>
              </a:r>
              <a:r>
                <a:rPr lang="en-US" sz="4000" dirty="0">
                  <a:solidFill>
                    <a:schemeClr val="bg1"/>
                  </a:solidFill>
                  <a:latin typeface="Times New Roman" panose="02020603050405020304" pitchFamily="18" charset="0"/>
                  <a:cs typeface="Times New Roman" panose="02020603050405020304" pitchFamily="18" charset="0"/>
                </a:rPr>
                <a:t>Preprocessing</a:t>
              </a:r>
              <a:endParaRPr sz="4000" i="0" u="none" strike="noStrike" cap="none" dirty="0">
                <a:solidFill>
                  <a:schemeClr val="bg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35607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lnSpc>
                <a:spcPct val="170000"/>
              </a:lnSpc>
            </a:pPr>
            <a:r>
              <a:rPr lang="en-US" sz="1800" dirty="0">
                <a:latin typeface="Times New Roman" pitchFamily="18" charset="0"/>
                <a:cs typeface="Times New Roman" pitchFamily="18" charset="0"/>
              </a:rPr>
              <a:t>The Na¨ıve Bayes algorithm is a simple probabilistic classifier that calculates a set of probabilities by counting the frequency and combination of values in a given dataset. </a:t>
            </a:r>
          </a:p>
          <a:p>
            <a:pPr algn="just">
              <a:lnSpc>
                <a:spcPct val="170000"/>
              </a:lnSpc>
            </a:pPr>
            <a:r>
              <a:rPr lang="en-US" sz="1800" dirty="0">
                <a:latin typeface="Times New Roman" pitchFamily="18" charset="0"/>
                <a:cs typeface="Times New Roman" pitchFamily="18" charset="0"/>
              </a:rPr>
              <a:t>In this research, Na¨ıve Bayes classifier the words features to identify spam e-mail and a text is representing as the bag of its word.</a:t>
            </a:r>
          </a:p>
          <a:p>
            <a:pPr algn="just">
              <a:lnSpc>
                <a:spcPct val="170000"/>
              </a:lnSpc>
            </a:pPr>
            <a:r>
              <a:rPr lang="en-US" sz="1800" dirty="0">
                <a:latin typeface="Times New Roman" pitchFamily="18" charset="0"/>
                <a:cs typeface="Times New Roman" pitchFamily="18" charset="0"/>
              </a:rPr>
              <a:t> Na¨ıve Bayes technique used Bayes theorem to determine that probabilities spam e-mail. </a:t>
            </a:r>
          </a:p>
          <a:p>
            <a:pPr algn="just">
              <a:lnSpc>
                <a:spcPct val="170000"/>
              </a:lnSpc>
            </a:pPr>
            <a:r>
              <a:rPr lang="en-US" sz="1800" dirty="0">
                <a:latin typeface="Times New Roman" pitchFamily="18" charset="0"/>
                <a:cs typeface="Times New Roman" pitchFamily="18" charset="0"/>
              </a:rPr>
              <a:t>Then, when we saw a message containing this word, we could tell for sure that were spam email. Bayesian spam filters have learned a very high spam probability for the words.</a:t>
            </a:r>
          </a:p>
          <a:p>
            <a:pPr algn="just">
              <a:lnSpc>
                <a:spcPct val="170000"/>
              </a:lnSpc>
            </a:pPr>
            <a:r>
              <a:rPr lang="en-US" sz="1800" dirty="0">
                <a:latin typeface="Times New Roman" pitchFamily="18" charset="0"/>
                <a:cs typeface="Times New Roman" pitchFamily="18" charset="0"/>
              </a:rPr>
              <a:t>So, to calculate the probability that e-mail is spam or non-spam Na¨ıve Bayes technique used Bayes theorem</a:t>
            </a:r>
          </a:p>
          <a:p>
            <a:endParaRPr lang="en-US" sz="1800" dirty="0"/>
          </a:p>
        </p:txBody>
      </p:sp>
      <p:grpSp>
        <p:nvGrpSpPr>
          <p:cNvPr id="4" name="Google Shape;221;p25">
            <a:extLst>
              <a:ext uri="{FF2B5EF4-FFF2-40B4-BE49-F238E27FC236}">
                <a16:creationId xmlns:a16="http://schemas.microsoft.com/office/drawing/2014/main" id="{A6AFF0F2-C464-4638-8753-2292EE2A949C}"/>
              </a:ext>
            </a:extLst>
          </p:cNvPr>
          <p:cNvGrpSpPr/>
          <p:nvPr/>
        </p:nvGrpSpPr>
        <p:grpSpPr>
          <a:xfrm>
            <a:off x="2150013" y="573577"/>
            <a:ext cx="8229600" cy="822701"/>
            <a:chOff x="0" y="7852"/>
            <a:chExt cx="8229600" cy="1127295"/>
          </a:xfrm>
        </p:grpSpPr>
        <p:sp>
          <p:nvSpPr>
            <p:cNvPr id="5" name="Google Shape;222;p25">
              <a:extLst>
                <a:ext uri="{FF2B5EF4-FFF2-40B4-BE49-F238E27FC236}">
                  <a16:creationId xmlns:a16="http://schemas.microsoft.com/office/drawing/2014/main" id="{6F642C48-AE95-4903-B1DC-2BD0A4DDFBA1}"/>
                </a:ext>
              </a:extLst>
            </p:cNvPr>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6" name="Google Shape;223;p25">
              <a:extLst>
                <a:ext uri="{FF2B5EF4-FFF2-40B4-BE49-F238E27FC236}">
                  <a16:creationId xmlns:a16="http://schemas.microsoft.com/office/drawing/2014/main" id="{2409189C-A4CD-40A6-BCCB-6D59FF8082E3}"/>
                </a:ext>
              </a:extLst>
            </p:cNvPr>
            <p:cNvSpPr txBox="1"/>
            <p:nvPr/>
          </p:nvSpPr>
          <p:spPr>
            <a:xfrm>
              <a:off x="0" y="785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000" i="0" u="none" strike="noStrike" cap="none" dirty="0">
                  <a:solidFill>
                    <a:schemeClr val="bg1"/>
                  </a:solidFill>
                  <a:latin typeface="Calibri"/>
                  <a:ea typeface="Calibri"/>
                  <a:cs typeface="Calibri"/>
                  <a:sym typeface="Calibri"/>
                </a:rPr>
                <a:t>   </a:t>
              </a:r>
              <a:r>
                <a:rPr lang="en-IN" sz="4000" i="0" u="none" strike="noStrike" cap="none" dirty="0">
                  <a:solidFill>
                    <a:schemeClr val="bg1"/>
                  </a:solidFill>
                  <a:latin typeface="Times New Roman"/>
                  <a:ea typeface="Times New Roman"/>
                  <a:cs typeface="Times New Roman"/>
                  <a:sym typeface="Times New Roman"/>
                </a:rPr>
                <a:t> </a:t>
              </a:r>
              <a:r>
                <a:rPr lang="en-US" sz="4000" dirty="0">
                  <a:solidFill>
                    <a:schemeClr val="bg1"/>
                  </a:solidFill>
                  <a:latin typeface="Times New Roman" panose="02020603050405020304" pitchFamily="18" charset="0"/>
                  <a:ea typeface="Times New Roman"/>
                  <a:cs typeface="Times New Roman" panose="02020603050405020304" pitchFamily="18" charset="0"/>
                  <a:sym typeface="Times New Roman"/>
                </a:rPr>
                <a:t>Spam Detection</a:t>
              </a:r>
              <a:endParaRPr sz="4000" i="0" u="none" strike="noStrike" cap="none" dirty="0">
                <a:solidFill>
                  <a:schemeClr val="bg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29886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lnSpc>
                <a:spcPct val="160000"/>
              </a:lnSpc>
            </a:pPr>
            <a:r>
              <a:rPr lang="en-US" sz="1800" dirty="0">
                <a:latin typeface="Times New Roman" pitchFamily="18" charset="0"/>
                <a:cs typeface="Times New Roman" pitchFamily="18" charset="0"/>
              </a:rPr>
              <a:t>Deduplication is a technology that can be used to reduce the amount of storage required for a set of files by identifying duplicate “chunks” of data in a set of files and storing only one copy of each chunk.</a:t>
            </a:r>
          </a:p>
          <a:p>
            <a:pPr algn="just">
              <a:lnSpc>
                <a:spcPct val="160000"/>
              </a:lnSpc>
            </a:pPr>
            <a:r>
              <a:rPr lang="en-US" sz="1800" dirty="0">
                <a:latin typeface="Times New Roman" pitchFamily="18" charset="0"/>
                <a:cs typeface="Times New Roman" pitchFamily="18" charset="0"/>
              </a:rPr>
              <a:t> Subsequent requests to store a chunk that already exists in the chunk store are done by simply recording the identity of the chunk in the file’s block list; by not storing the chunk a Inbox, the system stores less data, thus reducing cost. </a:t>
            </a:r>
          </a:p>
          <a:p>
            <a:pPr>
              <a:lnSpc>
                <a:spcPct val="160000"/>
              </a:lnSpc>
            </a:pPr>
            <a:endParaRPr lang="en-US" sz="1800" dirty="0"/>
          </a:p>
        </p:txBody>
      </p:sp>
      <p:grpSp>
        <p:nvGrpSpPr>
          <p:cNvPr id="4" name="Google Shape;221;p25">
            <a:extLst>
              <a:ext uri="{FF2B5EF4-FFF2-40B4-BE49-F238E27FC236}">
                <a16:creationId xmlns:a16="http://schemas.microsoft.com/office/drawing/2014/main" id="{6ED076E8-495C-4E44-8A1E-A0B2B29C2754}"/>
              </a:ext>
            </a:extLst>
          </p:cNvPr>
          <p:cNvGrpSpPr/>
          <p:nvPr/>
        </p:nvGrpSpPr>
        <p:grpSpPr>
          <a:xfrm>
            <a:off x="2135945" y="573577"/>
            <a:ext cx="8229600" cy="822701"/>
            <a:chOff x="0" y="7852"/>
            <a:chExt cx="8229600" cy="1127295"/>
          </a:xfrm>
        </p:grpSpPr>
        <p:sp>
          <p:nvSpPr>
            <p:cNvPr id="5" name="Google Shape;222;p25">
              <a:extLst>
                <a:ext uri="{FF2B5EF4-FFF2-40B4-BE49-F238E27FC236}">
                  <a16:creationId xmlns:a16="http://schemas.microsoft.com/office/drawing/2014/main" id="{266C4F06-BB14-48EC-BA96-651F06E2A1C3}"/>
                </a:ext>
              </a:extLst>
            </p:cNvPr>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6" name="Google Shape;223;p25">
              <a:extLst>
                <a:ext uri="{FF2B5EF4-FFF2-40B4-BE49-F238E27FC236}">
                  <a16:creationId xmlns:a16="http://schemas.microsoft.com/office/drawing/2014/main" id="{02CFC627-51DD-4A53-9EA0-95A27B9BE29A}"/>
                </a:ext>
              </a:extLst>
            </p:cNvPr>
            <p:cNvSpPr txBox="1"/>
            <p:nvPr/>
          </p:nvSpPr>
          <p:spPr>
            <a:xfrm>
              <a:off x="0" y="785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000" i="0" u="none" strike="noStrike" cap="none" dirty="0">
                  <a:solidFill>
                    <a:schemeClr val="bg1"/>
                  </a:solidFill>
                  <a:latin typeface="Calibri"/>
                  <a:ea typeface="Calibri"/>
                  <a:cs typeface="Calibri"/>
                  <a:sym typeface="Calibri"/>
                </a:rPr>
                <a:t> </a:t>
              </a:r>
              <a:r>
                <a:rPr lang="en-US" sz="4000" dirty="0">
                  <a:solidFill>
                    <a:schemeClr val="bg1"/>
                  </a:solidFill>
                  <a:latin typeface="Times New Roman" panose="02020603050405020304" pitchFamily="18" charset="0"/>
                  <a:ea typeface="Times New Roman"/>
                  <a:cs typeface="Times New Roman" panose="02020603050405020304" pitchFamily="18" charset="0"/>
                  <a:sym typeface="Times New Roman"/>
                </a:rPr>
                <a:t>Deduplication</a:t>
              </a:r>
              <a:endParaRPr sz="4000" i="0" u="none" strike="noStrike" cap="none" dirty="0">
                <a:solidFill>
                  <a:schemeClr val="bg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389026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B9F1FE-C09C-0E8A-C3F7-F69FAB8233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grpSp>
        <p:nvGrpSpPr>
          <p:cNvPr id="5" name="Google Shape;352;p35">
            <a:extLst>
              <a:ext uri="{FF2B5EF4-FFF2-40B4-BE49-F238E27FC236}">
                <a16:creationId xmlns:a16="http://schemas.microsoft.com/office/drawing/2014/main" id="{DE8EB1AB-44BD-599C-7F3C-464C6EC436C1}"/>
              </a:ext>
            </a:extLst>
          </p:cNvPr>
          <p:cNvGrpSpPr/>
          <p:nvPr/>
        </p:nvGrpSpPr>
        <p:grpSpPr>
          <a:xfrm>
            <a:off x="1981200" y="403178"/>
            <a:ext cx="8229600" cy="890472"/>
            <a:chOff x="10140" y="42742"/>
            <a:chExt cx="8229600" cy="1127400"/>
          </a:xfrm>
        </p:grpSpPr>
        <p:sp>
          <p:nvSpPr>
            <p:cNvPr id="6" name="Google Shape;353;p35">
              <a:extLst>
                <a:ext uri="{FF2B5EF4-FFF2-40B4-BE49-F238E27FC236}">
                  <a16:creationId xmlns:a16="http://schemas.microsoft.com/office/drawing/2014/main" id="{91A701F1-8470-288F-20D5-0422BA24FC75}"/>
                </a:ext>
              </a:extLst>
            </p:cNvPr>
            <p:cNvSpPr/>
            <p:nvPr/>
          </p:nvSpPr>
          <p:spPr>
            <a:xfrm>
              <a:off x="10140" y="42742"/>
              <a:ext cx="8229600" cy="1127400"/>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Arial"/>
                <a:ea typeface="Arial"/>
                <a:cs typeface="Arial"/>
                <a:sym typeface="Arial"/>
              </a:endParaRPr>
            </a:p>
          </p:txBody>
        </p:sp>
        <p:sp>
          <p:nvSpPr>
            <p:cNvPr id="7" name="Google Shape;354;p35">
              <a:extLst>
                <a:ext uri="{FF2B5EF4-FFF2-40B4-BE49-F238E27FC236}">
                  <a16:creationId xmlns:a16="http://schemas.microsoft.com/office/drawing/2014/main" id="{FC3F9490-506F-2934-BBCB-010A97147C54}"/>
                </a:ext>
              </a:extLst>
            </p:cNvPr>
            <p:cNvSpPr txBox="1"/>
            <p:nvPr/>
          </p:nvSpPr>
          <p:spPr>
            <a:xfrm>
              <a:off x="65190" y="62882"/>
              <a:ext cx="8119500" cy="10173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400" b="1" i="0" u="none" strike="noStrike" cap="none" dirty="0">
                  <a:solidFill>
                    <a:schemeClr val="lt1"/>
                  </a:solidFill>
                  <a:latin typeface="Times New Roman"/>
                  <a:ea typeface="Times New Roman"/>
                  <a:cs typeface="Times New Roman"/>
                  <a:sym typeface="Times New Roman"/>
                </a:rPr>
                <a:t>Conclusion</a:t>
              </a:r>
              <a:endParaRPr sz="4300" b="1" i="0" u="none" strike="noStrike" cap="none" dirty="0">
                <a:solidFill>
                  <a:schemeClr val="lt1"/>
                </a:solidFill>
                <a:latin typeface="Times New Roman"/>
                <a:ea typeface="Times New Roman"/>
                <a:cs typeface="Times New Roman"/>
                <a:sym typeface="Times New Roman"/>
              </a:endParaRPr>
            </a:p>
          </p:txBody>
        </p:sp>
      </p:grpSp>
      <p:sp>
        <p:nvSpPr>
          <p:cNvPr id="9" name="Google Shape;355;p35">
            <a:extLst>
              <a:ext uri="{FF2B5EF4-FFF2-40B4-BE49-F238E27FC236}">
                <a16:creationId xmlns:a16="http://schemas.microsoft.com/office/drawing/2014/main" id="{FFCF4555-73B5-58C8-7B70-C1872B2D869E}"/>
              </a:ext>
            </a:extLst>
          </p:cNvPr>
          <p:cNvSpPr txBox="1">
            <a:spLocks noGrp="1"/>
          </p:cNvSpPr>
          <p:nvPr>
            <p:ph type="ftr" idx="11"/>
          </p:nvPr>
        </p:nvSpPr>
        <p:spPr>
          <a:xfrm>
            <a:off x="1905000" y="6356351"/>
            <a:ext cx="8305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M.A.M. College of Engineering and Technology, Siruganur, Tiruchirappalli – 621 105.</a:t>
            </a:r>
            <a:endParaRPr dirty="0"/>
          </a:p>
        </p:txBody>
      </p:sp>
      <p:sp>
        <p:nvSpPr>
          <p:cNvPr id="2" name="Rectangle 1"/>
          <p:cNvSpPr/>
          <p:nvPr/>
        </p:nvSpPr>
        <p:spPr>
          <a:xfrm>
            <a:off x="1378634" y="1699991"/>
            <a:ext cx="9136966" cy="3366563"/>
          </a:xfrm>
          <a:prstGeom prst="rect">
            <a:avLst/>
          </a:prstGeom>
        </p:spPr>
        <p:txBody>
          <a:bodyPr wrap="square">
            <a:spAutoFit/>
          </a:bodyPr>
          <a:lstStyle/>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We found that the Naïve Bayesian algorithm outperformed the other classifiers. </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This simple algorithm achieved great performance and was easy to implement. </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 Believe the performance of this algorithm could still be improved.</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Spam mails area unit used for spreading virus or malicious code, for fraud in banking, for phishing, and for advertising. </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In this project, we implemented the system to analyze each and every mail. And also provide privacy based detection system to encode the emails using Digest based system</a:t>
            </a:r>
          </a:p>
          <a:p>
            <a:pPr algn="just">
              <a:lnSpc>
                <a:spcPct val="150000"/>
              </a:lnSpc>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78518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AFB4B8-C0EF-AD38-2FD1-1EAF708D9F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5" name="Google Shape;355;p35">
            <a:extLst>
              <a:ext uri="{FF2B5EF4-FFF2-40B4-BE49-F238E27FC236}">
                <a16:creationId xmlns:a16="http://schemas.microsoft.com/office/drawing/2014/main" id="{3AF49408-D7E0-D7EF-79C3-036B9C682226}"/>
              </a:ext>
            </a:extLst>
          </p:cNvPr>
          <p:cNvSpPr txBox="1">
            <a:spLocks noGrp="1"/>
          </p:cNvSpPr>
          <p:nvPr>
            <p:ph type="ftr" idx="11"/>
          </p:nvPr>
        </p:nvSpPr>
        <p:spPr>
          <a:xfrm>
            <a:off x="1905000" y="6356351"/>
            <a:ext cx="8305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 M.A.M. College of Engineering and Technology, Siruganur, Tiruchirappalli – 621 105.</a:t>
            </a:r>
            <a:endParaRPr dirty="0"/>
          </a:p>
        </p:txBody>
      </p:sp>
      <p:sp>
        <p:nvSpPr>
          <p:cNvPr id="7" name="Google Shape;353;p35">
            <a:extLst>
              <a:ext uri="{FF2B5EF4-FFF2-40B4-BE49-F238E27FC236}">
                <a16:creationId xmlns:a16="http://schemas.microsoft.com/office/drawing/2014/main" id="{4609D2CA-7027-B824-A2C2-486EE971F694}"/>
              </a:ext>
            </a:extLst>
          </p:cNvPr>
          <p:cNvSpPr/>
          <p:nvPr/>
        </p:nvSpPr>
        <p:spPr>
          <a:xfrm>
            <a:off x="1981200" y="457886"/>
            <a:ext cx="8229600" cy="890472"/>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4000" b="1" dirty="0">
                <a:solidFill>
                  <a:schemeClr val="bg1"/>
                </a:solidFill>
                <a:latin typeface="Times New Roman" panose="02020603050405020304" pitchFamily="18" charset="0"/>
                <a:cs typeface="Times New Roman" panose="02020603050405020304" pitchFamily="18" charset="0"/>
              </a:rPr>
              <a:t>Future Enhancement</a:t>
            </a:r>
            <a:endParaRPr sz="4000" b="1" i="0" u="none" strike="noStrike" cap="none" dirty="0">
              <a:solidFill>
                <a:schemeClr val="bg1"/>
              </a:solidFill>
              <a:latin typeface="Times New Roman" panose="02020603050405020304" pitchFamily="18" charset="0"/>
              <a:cs typeface="Times New Roman" panose="02020603050405020304" pitchFamily="18" charset="0"/>
              <a:sym typeface="Arial"/>
            </a:endParaRPr>
          </a:p>
        </p:txBody>
      </p:sp>
      <p:sp>
        <p:nvSpPr>
          <p:cNvPr id="2" name="Rectangle 1"/>
          <p:cNvSpPr/>
          <p:nvPr/>
        </p:nvSpPr>
        <p:spPr>
          <a:xfrm>
            <a:off x="2347912" y="1876991"/>
            <a:ext cx="8396287" cy="3970318"/>
          </a:xfrm>
          <a:prstGeom prst="rect">
            <a:avLst/>
          </a:prstGeom>
        </p:spPr>
        <p:txBody>
          <a:bodyPr wrap="square">
            <a:spAutoFit/>
          </a:bodyPr>
          <a:lstStyle/>
          <a:p>
            <a:pPr>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Unwanted E-mails.</a:t>
            </a:r>
          </a:p>
          <a:p>
            <a:pPr>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spam email can also be used to obtain personal data.</a:t>
            </a:r>
          </a:p>
          <a:p>
            <a:pPr>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Example: social security number or user IDs and passwords, which then can be used for identity theft and various other crimes.</a:t>
            </a:r>
          </a:p>
          <a:p>
            <a:pPr>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Spam email can be designed to solicit credit card numbers or bank account information, which can be used for credit card fraud or money laundering.</a:t>
            </a:r>
          </a:p>
          <a:p>
            <a:pPr>
              <a:lnSpc>
                <a:spcPct val="2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48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0340E-643C-9F4C-5CB3-CEFED64055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
        <p:nvSpPr>
          <p:cNvPr id="5" name="Google Shape;353;p35">
            <a:extLst>
              <a:ext uri="{FF2B5EF4-FFF2-40B4-BE49-F238E27FC236}">
                <a16:creationId xmlns:a16="http://schemas.microsoft.com/office/drawing/2014/main" id="{15D3CB95-C94B-25C9-1A30-9AD03A0F7F8F}"/>
              </a:ext>
            </a:extLst>
          </p:cNvPr>
          <p:cNvSpPr/>
          <p:nvPr/>
        </p:nvSpPr>
        <p:spPr>
          <a:xfrm>
            <a:off x="1981200" y="457886"/>
            <a:ext cx="8229600" cy="890472"/>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4000" b="1" i="0" u="none" strike="noStrike" cap="none" dirty="0">
                <a:solidFill>
                  <a:schemeClr val="bg1"/>
                </a:solidFill>
                <a:latin typeface="Times New Roman" panose="02020603050405020304" pitchFamily="18" charset="0"/>
                <a:cs typeface="Times New Roman" panose="02020603050405020304" pitchFamily="18" charset="0"/>
                <a:sym typeface="Arial"/>
              </a:rPr>
              <a:t>Scree</a:t>
            </a:r>
            <a:r>
              <a:rPr lang="en-US" sz="4000" b="1" dirty="0">
                <a:solidFill>
                  <a:schemeClr val="bg1"/>
                </a:solidFill>
                <a:latin typeface="Times New Roman" panose="02020603050405020304" pitchFamily="18" charset="0"/>
                <a:cs typeface="Times New Roman" panose="02020603050405020304" pitchFamily="18" charset="0"/>
              </a:rPr>
              <a:t>nshots</a:t>
            </a:r>
            <a:endParaRPr sz="4000" b="1" i="0" u="none" strike="noStrike" cap="none" dirty="0">
              <a:solidFill>
                <a:schemeClr val="bg1"/>
              </a:solidFill>
              <a:latin typeface="Times New Roman" panose="02020603050405020304" pitchFamily="18" charset="0"/>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BB5F358B-B8ED-42EF-B5FA-FA6F1116DFD4}"/>
              </a:ext>
            </a:extLst>
          </p:cNvPr>
          <p:cNvPicPr>
            <a:picLocks noChangeAspect="1"/>
          </p:cNvPicPr>
          <p:nvPr/>
        </p:nvPicPr>
        <p:blipFill>
          <a:blip r:embed="rId2"/>
          <a:stretch>
            <a:fillRect/>
          </a:stretch>
        </p:blipFill>
        <p:spPr>
          <a:xfrm>
            <a:off x="2411437" y="1869829"/>
            <a:ext cx="7369126" cy="4503619"/>
          </a:xfrm>
          <a:prstGeom prst="rect">
            <a:avLst/>
          </a:prstGeom>
        </p:spPr>
      </p:pic>
    </p:spTree>
    <p:extLst>
      <p:ext uri="{BB962C8B-B14F-4D97-AF65-F5344CB8AC3E}">
        <p14:creationId xmlns:p14="http://schemas.microsoft.com/office/powerpoint/2010/main" val="334560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0340E-643C-9F4C-5CB3-CEFED64055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sp>
        <p:nvSpPr>
          <p:cNvPr id="5" name="Google Shape;353;p35">
            <a:extLst>
              <a:ext uri="{FF2B5EF4-FFF2-40B4-BE49-F238E27FC236}">
                <a16:creationId xmlns:a16="http://schemas.microsoft.com/office/drawing/2014/main" id="{15D3CB95-C94B-25C9-1A30-9AD03A0F7F8F}"/>
              </a:ext>
            </a:extLst>
          </p:cNvPr>
          <p:cNvSpPr/>
          <p:nvPr/>
        </p:nvSpPr>
        <p:spPr>
          <a:xfrm>
            <a:off x="1981200" y="457886"/>
            <a:ext cx="8229600" cy="890472"/>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4000" b="1" i="0" u="none" strike="noStrike" cap="none" dirty="0">
                <a:solidFill>
                  <a:schemeClr val="bg1"/>
                </a:solidFill>
                <a:latin typeface="Times New Roman" panose="02020603050405020304" pitchFamily="18" charset="0"/>
                <a:cs typeface="Times New Roman" panose="02020603050405020304" pitchFamily="18" charset="0"/>
                <a:sym typeface="Arial"/>
              </a:rPr>
              <a:t>Scree</a:t>
            </a:r>
            <a:r>
              <a:rPr lang="en-US" sz="4000" b="1" dirty="0">
                <a:solidFill>
                  <a:schemeClr val="bg1"/>
                </a:solidFill>
                <a:latin typeface="Times New Roman" panose="02020603050405020304" pitchFamily="18" charset="0"/>
                <a:cs typeface="Times New Roman" panose="02020603050405020304" pitchFamily="18" charset="0"/>
              </a:rPr>
              <a:t>nshots</a:t>
            </a:r>
            <a:endParaRPr sz="4000" b="1" i="0" u="none" strike="noStrike" cap="none" dirty="0">
              <a:solidFill>
                <a:schemeClr val="bg1"/>
              </a:solidFill>
              <a:latin typeface="Times New Roman" panose="02020603050405020304" pitchFamily="18" charset="0"/>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BB5F358B-B8ED-42EF-B5FA-FA6F1116DFD4}"/>
              </a:ext>
            </a:extLst>
          </p:cNvPr>
          <p:cNvPicPr>
            <a:picLocks noChangeAspect="1"/>
          </p:cNvPicPr>
          <p:nvPr/>
        </p:nvPicPr>
        <p:blipFill>
          <a:blip r:embed="rId2"/>
          <a:srcRect/>
          <a:stretch/>
        </p:blipFill>
        <p:spPr>
          <a:xfrm>
            <a:off x="2411437" y="2050083"/>
            <a:ext cx="7369126" cy="4143110"/>
          </a:xfrm>
          <a:prstGeom prst="rect">
            <a:avLst/>
          </a:prstGeom>
        </p:spPr>
      </p:pic>
    </p:spTree>
    <p:extLst>
      <p:ext uri="{BB962C8B-B14F-4D97-AF65-F5344CB8AC3E}">
        <p14:creationId xmlns:p14="http://schemas.microsoft.com/office/powerpoint/2010/main" val="229498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14"/>
          <p:cNvGrpSpPr/>
          <p:nvPr/>
        </p:nvGrpSpPr>
        <p:grpSpPr>
          <a:xfrm>
            <a:off x="1981200" y="426076"/>
            <a:ext cx="8229600" cy="983678"/>
            <a:chOff x="0" y="7852"/>
            <a:chExt cx="8229600" cy="1127295"/>
          </a:xfrm>
        </p:grpSpPr>
        <p:sp>
          <p:nvSpPr>
            <p:cNvPr id="111" name="Google Shape;111;p14"/>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5050" y="117847"/>
              <a:ext cx="8119500" cy="10173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700" b="1" dirty="0">
                  <a:solidFill>
                    <a:schemeClr val="lt1"/>
                  </a:solidFill>
                  <a:latin typeface="Times New Roman"/>
                  <a:ea typeface="Times New Roman"/>
                  <a:cs typeface="Times New Roman"/>
                  <a:sym typeface="Times New Roman"/>
                </a:rPr>
                <a:t>Project Title</a:t>
              </a:r>
              <a:endParaRPr sz="4700" b="1" i="0" u="none" strike="noStrike" cap="none" dirty="0">
                <a:solidFill>
                  <a:schemeClr val="lt1"/>
                </a:solidFill>
                <a:latin typeface="Times New Roman"/>
                <a:ea typeface="Times New Roman"/>
                <a:cs typeface="Times New Roman"/>
                <a:sym typeface="Times New Roman"/>
              </a:endParaRPr>
            </a:p>
          </p:txBody>
        </p:sp>
      </p:grpSp>
      <p:sp>
        <p:nvSpPr>
          <p:cNvPr id="113" name="Google Shape;113;p14"/>
          <p:cNvSpPr txBox="1">
            <a:spLocks noGrp="1"/>
          </p:cNvSpPr>
          <p:nvPr>
            <p:ph type="body" idx="1"/>
          </p:nvPr>
        </p:nvSpPr>
        <p:spPr>
          <a:xfrm>
            <a:off x="1002167" y="2899352"/>
            <a:ext cx="10527300" cy="983700"/>
          </a:xfrm>
          <a:prstGeom prst="rect">
            <a:avLst/>
          </a:prstGeom>
          <a:noFill/>
          <a:ln>
            <a:noFill/>
          </a:ln>
        </p:spPr>
        <p:txBody>
          <a:bodyPr spcFirstLastPara="1" wrap="square" lIns="91425" tIns="45700" rIns="91425" bIns="45700" anchor="ctr" anchorCtr="0">
            <a:normAutofit lnSpcReduction="10000"/>
          </a:bodyPr>
          <a:lstStyle/>
          <a:p>
            <a:pPr marL="0" lvl="0" indent="0" algn="ctr">
              <a:lnSpc>
                <a:spcPct val="80000"/>
              </a:lnSpc>
              <a:spcBef>
                <a:spcPts val="0"/>
              </a:spcBef>
              <a:buClr>
                <a:srgbClr val="C00000"/>
              </a:buClr>
              <a:buSzPts val="1960"/>
              <a:buNone/>
            </a:pPr>
            <a:r>
              <a:rPr lang="en-US" altLang="en-US" sz="4000" dirty="0">
                <a:latin typeface="Times New Roman" panose="02020603050405020304" pitchFamily="18" charset="0"/>
                <a:cs typeface="Times New Roman" panose="02020603050405020304" pitchFamily="18" charset="0"/>
              </a:rPr>
              <a:t>Improved Fraud Detection in e-Commerce Transactions</a:t>
            </a:r>
            <a:endParaRPr sz="3700" dirty="0"/>
          </a:p>
        </p:txBody>
      </p:sp>
      <p:sp>
        <p:nvSpPr>
          <p:cNvPr id="115" name="Google Shape;115;p14"/>
          <p:cNvSpPr txBox="1">
            <a:spLocks noGrp="1"/>
          </p:cNvSpPr>
          <p:nvPr>
            <p:ph type="ftr" idx="11"/>
          </p:nvPr>
        </p:nvSpPr>
        <p:spPr>
          <a:xfrm>
            <a:off x="1981200" y="6356351"/>
            <a:ext cx="792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 M.A.M. College of Engineering and Technology, Siruganur, Tiruchirappalli – 621 105.</a:t>
            </a:r>
            <a:endParaRPr dirty="0"/>
          </a:p>
        </p:txBody>
      </p:sp>
      <p:sp>
        <p:nvSpPr>
          <p:cNvPr id="116" name="Google Shape;116;p14"/>
          <p:cNvSpPr txBox="1">
            <a:spLocks noGrp="1"/>
          </p:cNvSpPr>
          <p:nvPr>
            <p:ph type="sldNum" idx="12"/>
          </p:nvPr>
        </p:nvSpPr>
        <p:spPr>
          <a:xfrm>
            <a:off x="8737600" y="6356351"/>
            <a:ext cx="2540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6"/>
          <p:cNvGrpSpPr/>
          <p:nvPr/>
        </p:nvGrpSpPr>
        <p:grpSpPr>
          <a:xfrm>
            <a:off x="1981200" y="282497"/>
            <a:ext cx="8229600" cy="804623"/>
            <a:chOff x="0" y="7852"/>
            <a:chExt cx="8229600" cy="1127295"/>
          </a:xfrm>
        </p:grpSpPr>
        <p:sp>
          <p:nvSpPr>
            <p:cNvPr id="364" name="Google Shape;364;p36"/>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365" name="Google Shape;365;p36"/>
            <p:cNvSpPr txBox="1"/>
            <p:nvPr/>
          </p:nvSpPr>
          <p:spPr>
            <a:xfrm>
              <a:off x="55025" y="62882"/>
              <a:ext cx="8119500" cy="9609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300" b="1" i="0" u="none" strike="noStrike" cap="none">
                  <a:solidFill>
                    <a:schemeClr val="lt1"/>
                  </a:solidFill>
                  <a:latin typeface="Times New Roman"/>
                  <a:ea typeface="Times New Roman"/>
                  <a:cs typeface="Times New Roman"/>
                  <a:sym typeface="Times New Roman"/>
                </a:rPr>
                <a:t>  Bibliography</a:t>
              </a:r>
              <a:r>
                <a:rPr lang="en-IN" sz="1500" b="1" i="0" u="none" strike="noStrike" cap="none">
                  <a:solidFill>
                    <a:schemeClr val="lt1"/>
                  </a:solidFill>
                  <a:latin typeface="Times New Roman"/>
                  <a:ea typeface="Times New Roman"/>
                  <a:cs typeface="Times New Roman"/>
                  <a:sym typeface="Times New Roman"/>
                </a:rPr>
                <a:t> </a:t>
              </a:r>
              <a:endParaRPr sz="1500" b="1" i="0" u="none" strike="noStrike" cap="none">
                <a:solidFill>
                  <a:schemeClr val="lt1"/>
                </a:solidFill>
                <a:latin typeface="Times New Roman"/>
                <a:ea typeface="Times New Roman"/>
                <a:cs typeface="Times New Roman"/>
                <a:sym typeface="Times New Roman"/>
              </a:endParaRPr>
            </a:p>
          </p:txBody>
        </p:sp>
      </p:grpSp>
      <p:sp>
        <p:nvSpPr>
          <p:cNvPr id="367" name="Google Shape;367;p36"/>
          <p:cNvSpPr txBox="1">
            <a:spLocks noGrp="1"/>
          </p:cNvSpPr>
          <p:nvPr>
            <p:ph type="ftr" idx="11"/>
          </p:nvPr>
        </p:nvSpPr>
        <p:spPr>
          <a:xfrm>
            <a:off x="1752600" y="6356351"/>
            <a:ext cx="8610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1500" dirty="0">
                <a:latin typeface="Times New Roman"/>
                <a:ea typeface="Times New Roman"/>
                <a:cs typeface="Times New Roman"/>
                <a:sym typeface="Times New Roman"/>
              </a:rPr>
              <a:t>Mini Project - M.A.M. College of Engineering and Technology, Siruganur, Tiruchirappalli – 621 105.</a:t>
            </a:r>
            <a:endParaRPr sz="1500" dirty="0">
              <a:latin typeface="Times New Roman"/>
              <a:ea typeface="Times New Roman"/>
              <a:cs typeface="Times New Roman"/>
              <a:sym typeface="Times New Roman"/>
            </a:endParaRPr>
          </a:p>
        </p:txBody>
      </p:sp>
      <p:sp>
        <p:nvSpPr>
          <p:cNvPr id="368" name="Google Shape;368;p36"/>
          <p:cNvSpPr txBox="1">
            <a:spLocks noGrp="1"/>
          </p:cNvSpPr>
          <p:nvPr>
            <p:ph type="sldNum" idx="12"/>
          </p:nvPr>
        </p:nvSpPr>
        <p:spPr>
          <a:xfrm>
            <a:off x="8737600" y="6356351"/>
            <a:ext cx="2540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sz="1500">
                <a:latin typeface="Times New Roman"/>
                <a:ea typeface="Times New Roman"/>
                <a:cs typeface="Times New Roman"/>
                <a:sym typeface="Times New Roman"/>
              </a:rPr>
              <a:t>20</a:t>
            </a:fld>
            <a:endParaRPr sz="1500">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D9E12377-7B01-49CA-B134-B13F88BC2A22}"/>
              </a:ext>
            </a:extLst>
          </p:cNvPr>
          <p:cNvSpPr txBox="1"/>
          <p:nvPr/>
        </p:nvSpPr>
        <p:spPr>
          <a:xfrm>
            <a:off x="1144172" y="1537969"/>
            <a:ext cx="9903655" cy="3782061"/>
          </a:xfrm>
          <a:prstGeom prst="rect">
            <a:avLst/>
          </a:prstGeom>
          <a:noFill/>
        </p:spPr>
        <p:txBody>
          <a:bodyPr wrap="square">
            <a:spAutoFit/>
          </a:bodyPr>
          <a:lstStyle/>
          <a:p>
            <a:pPr algn="just">
              <a:lnSpc>
                <a:spcPct val="150000"/>
              </a:lnSpc>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Srinivasan, S., Kumar, A., &amp; Sankar, C. (2016). Fraud detection in e-commerce transactions using machine learning techniques. Procedia Computer Science, 89, 110-117.</a:t>
            </a:r>
          </a:p>
          <a:p>
            <a:pPr algn="just">
              <a:lnSpc>
                <a:spcPct val="150000"/>
              </a:lnSpc>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Fumera, G., Roli, F., &amp; Anagnostopoulos, I. (2019). A review of recent advances in automated credit card fraud detection. Neural Computing and Applications, 31(10), 6717-6740.</a:t>
            </a:r>
          </a:p>
          <a:p>
            <a:pPr algn="just">
              <a:lnSpc>
                <a:spcPct val="150000"/>
              </a:lnSpc>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Dal Pozzolo, A., Caelen, O., Le Borgne, Y. A., Waterschoot, S., Bontempi, G. (2015). Learned lessons in credit card fraud detection from a practitioner perspective. Expert Systems with Applications, 42(10), 5008-5020.</a:t>
            </a:r>
          </a:p>
          <a:p>
            <a:pPr algn="just">
              <a:lnSpc>
                <a:spcPct val="150000"/>
              </a:lnSpc>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Huang, Y. H., Chen, H. J., &amp; Lin, Y. C. (2017). A hybrid credit card fraud detection model using neural networks and multivariate analysis. Expert Systems with Applications, 82, 113-123.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37"/>
          <p:cNvGrpSpPr/>
          <p:nvPr/>
        </p:nvGrpSpPr>
        <p:grpSpPr>
          <a:xfrm>
            <a:off x="1981200" y="354660"/>
            <a:ext cx="8229600" cy="805640"/>
            <a:chOff x="5925" y="605547"/>
            <a:chExt cx="8229600" cy="1127400"/>
          </a:xfrm>
        </p:grpSpPr>
        <p:sp>
          <p:nvSpPr>
            <p:cNvPr id="374" name="Google Shape;374;p37"/>
            <p:cNvSpPr/>
            <p:nvPr/>
          </p:nvSpPr>
          <p:spPr>
            <a:xfrm>
              <a:off x="5925" y="605547"/>
              <a:ext cx="8229600" cy="1127400"/>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7"/>
            <p:cNvSpPr txBox="1"/>
            <p:nvPr/>
          </p:nvSpPr>
          <p:spPr>
            <a:xfrm>
              <a:off x="60980" y="660559"/>
              <a:ext cx="8119500" cy="10173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700" b="1" i="0" u="none" strike="noStrike" cap="none">
                  <a:solidFill>
                    <a:schemeClr val="lt1"/>
                  </a:solidFill>
                  <a:latin typeface="Calibri"/>
                  <a:ea typeface="Calibri"/>
                  <a:cs typeface="Calibri"/>
                  <a:sym typeface="Calibri"/>
                </a:rPr>
                <a:t>  </a:t>
              </a:r>
              <a:r>
                <a:rPr lang="en-IN" sz="4600" b="1" i="0" u="none" strike="noStrike" cap="none">
                  <a:solidFill>
                    <a:schemeClr val="lt1"/>
                  </a:solidFill>
                  <a:latin typeface="Times New Roman"/>
                  <a:ea typeface="Times New Roman"/>
                  <a:cs typeface="Times New Roman"/>
                  <a:sym typeface="Times New Roman"/>
                </a:rPr>
                <a:t> Thank You </a:t>
              </a:r>
              <a:endParaRPr sz="4600" b="1" i="0" u="none" strike="noStrike" cap="none">
                <a:solidFill>
                  <a:schemeClr val="lt1"/>
                </a:solidFill>
                <a:latin typeface="Times New Roman"/>
                <a:ea typeface="Times New Roman"/>
                <a:cs typeface="Times New Roman"/>
                <a:sym typeface="Times New Roman"/>
              </a:endParaRPr>
            </a:p>
          </p:txBody>
        </p:sp>
      </p:grpSp>
      <p:sp>
        <p:nvSpPr>
          <p:cNvPr id="376" name="Google Shape;376;p3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IN"/>
              <a:t> </a:t>
            </a:r>
            <a:endParaRPr/>
          </a:p>
        </p:txBody>
      </p:sp>
      <p:sp>
        <p:nvSpPr>
          <p:cNvPr id="377" name="Google Shape;377;p37"/>
          <p:cNvSpPr txBox="1">
            <a:spLocks noGrp="1"/>
          </p:cNvSpPr>
          <p:nvPr>
            <p:ph type="ftr" idx="11"/>
          </p:nvPr>
        </p:nvSpPr>
        <p:spPr>
          <a:xfrm>
            <a:off x="1752600" y="6356351"/>
            <a:ext cx="8839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 M.A.M. College of Engineering and Technology, Siruganur, Tiruchirappalli – 621 105.</a:t>
            </a:r>
            <a:endParaRPr dirty="0"/>
          </a:p>
        </p:txBody>
      </p:sp>
      <p:sp>
        <p:nvSpPr>
          <p:cNvPr id="378" name="Google Shape;378;p37"/>
          <p:cNvSpPr txBox="1">
            <a:spLocks noGrp="1"/>
          </p:cNvSpPr>
          <p:nvPr>
            <p:ph type="sldNum" idx="12"/>
          </p:nvPr>
        </p:nvSpPr>
        <p:spPr>
          <a:xfrm>
            <a:off x="8737600" y="6356351"/>
            <a:ext cx="2616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21</a:t>
            </a:fld>
            <a:endParaRPr/>
          </a:p>
        </p:txBody>
      </p:sp>
      <p:pic>
        <p:nvPicPr>
          <p:cNvPr id="379" name="Google Shape;379;p37"/>
          <p:cNvPicPr preferRelativeResize="0"/>
          <p:nvPr/>
        </p:nvPicPr>
        <p:blipFill rotWithShape="1">
          <a:blip r:embed="rId3">
            <a:alphaModFix/>
          </a:blip>
          <a:srcRect/>
          <a:stretch/>
        </p:blipFill>
        <p:spPr>
          <a:xfrm>
            <a:off x="0" y="1549750"/>
            <a:ext cx="12180176" cy="441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15"/>
          <p:cNvGrpSpPr/>
          <p:nvPr/>
        </p:nvGrpSpPr>
        <p:grpSpPr>
          <a:xfrm>
            <a:off x="2057388" y="325250"/>
            <a:ext cx="8153065" cy="940314"/>
            <a:chOff x="0" y="-47192"/>
            <a:chExt cx="8229600" cy="1182339"/>
          </a:xfrm>
        </p:grpSpPr>
        <p:sp>
          <p:nvSpPr>
            <p:cNvPr id="122" name="Google Shape;122;p15"/>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txBox="1"/>
            <p:nvPr/>
          </p:nvSpPr>
          <p:spPr>
            <a:xfrm>
              <a:off x="55025" y="-47192"/>
              <a:ext cx="8119500" cy="11274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700" b="1" i="0" u="none" strike="noStrike" cap="none">
                  <a:solidFill>
                    <a:schemeClr val="lt1"/>
                  </a:solidFill>
                  <a:latin typeface="Calibri"/>
                  <a:ea typeface="Calibri"/>
                  <a:cs typeface="Calibri"/>
                  <a:sym typeface="Calibri"/>
                </a:rPr>
                <a:t> </a:t>
              </a:r>
              <a:r>
                <a:rPr lang="en-IN" sz="4600" b="1" i="0" u="none" strike="noStrike" cap="none">
                  <a:solidFill>
                    <a:schemeClr val="lt1"/>
                  </a:solidFill>
                  <a:latin typeface="Times New Roman"/>
                  <a:ea typeface="Times New Roman"/>
                  <a:cs typeface="Times New Roman"/>
                  <a:sym typeface="Times New Roman"/>
                </a:rPr>
                <a:t>  </a:t>
              </a:r>
              <a:r>
                <a:rPr lang="en-IN" sz="4400" b="1" i="0" u="none" strike="noStrike" cap="none">
                  <a:solidFill>
                    <a:schemeClr val="lt1"/>
                  </a:solidFill>
                  <a:latin typeface="Times New Roman"/>
                  <a:ea typeface="Times New Roman"/>
                  <a:cs typeface="Times New Roman"/>
                  <a:sym typeface="Times New Roman"/>
                </a:rPr>
                <a:t>Content in this Presentation</a:t>
              </a:r>
              <a:endParaRPr sz="4400" b="1" i="0" u="none" strike="noStrike" cap="none">
                <a:solidFill>
                  <a:schemeClr val="lt1"/>
                </a:solidFill>
                <a:latin typeface="Times New Roman"/>
                <a:ea typeface="Times New Roman"/>
                <a:cs typeface="Times New Roman"/>
                <a:sym typeface="Times New Roman"/>
              </a:endParaRPr>
            </a:p>
          </p:txBody>
        </p:sp>
      </p:grpSp>
      <p:graphicFrame>
        <p:nvGraphicFramePr>
          <p:cNvPr id="124" name="Google Shape;124;p15"/>
          <p:cNvGraphicFramePr/>
          <p:nvPr>
            <p:extLst>
              <p:ext uri="{D42A27DB-BD31-4B8C-83A1-F6EECF244321}">
                <p14:modId xmlns:p14="http://schemas.microsoft.com/office/powerpoint/2010/main" val="1959910266"/>
              </p:ext>
            </p:extLst>
          </p:nvPr>
        </p:nvGraphicFramePr>
        <p:xfrm>
          <a:off x="1320825" y="1638588"/>
          <a:ext cx="9626200" cy="4489000"/>
        </p:xfrm>
        <a:graphic>
          <a:graphicData uri="http://schemas.openxmlformats.org/drawingml/2006/table">
            <a:tbl>
              <a:tblPr firstRow="1" bandRow="1">
                <a:noFill/>
                <a:tableStyleId>{18CC5EDB-C889-4FE3-BB68-774F483CDEA1}</a:tableStyleId>
              </a:tblPr>
              <a:tblGrid>
                <a:gridCol w="1543825">
                  <a:extLst>
                    <a:ext uri="{9D8B030D-6E8A-4147-A177-3AD203B41FA5}">
                      <a16:colId xmlns:a16="http://schemas.microsoft.com/office/drawing/2014/main" val="20000"/>
                    </a:ext>
                  </a:extLst>
                </a:gridCol>
                <a:gridCol w="4873650">
                  <a:extLst>
                    <a:ext uri="{9D8B030D-6E8A-4147-A177-3AD203B41FA5}">
                      <a16:colId xmlns:a16="http://schemas.microsoft.com/office/drawing/2014/main" val="20001"/>
                    </a:ext>
                  </a:extLst>
                </a:gridCol>
                <a:gridCol w="3208725">
                  <a:extLst>
                    <a:ext uri="{9D8B030D-6E8A-4147-A177-3AD203B41FA5}">
                      <a16:colId xmlns:a16="http://schemas.microsoft.com/office/drawing/2014/main" val="20002"/>
                    </a:ext>
                  </a:extLst>
                </a:gridCol>
              </a:tblGrid>
              <a:tr h="448900">
                <a:tc>
                  <a:txBody>
                    <a:bodyPr/>
                    <a:lstStyle/>
                    <a:p>
                      <a:pPr marL="0" marR="0" lvl="0" indent="0" algn="ctr"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Sl. No7</a:t>
                      </a:r>
                      <a:endParaRPr sz="1500" u="none" strike="noStrike" cap="none" dirty="0">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IN" sz="1900" u="none" strike="noStrike" cap="none">
                          <a:latin typeface="Times New Roman"/>
                          <a:ea typeface="Times New Roman"/>
                          <a:cs typeface="Times New Roman"/>
                          <a:sym typeface="Times New Roman"/>
                        </a:rPr>
                        <a:t>Details</a:t>
                      </a:r>
                      <a:endParaRPr sz="15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Slide Number</a:t>
                      </a:r>
                      <a:endParaRPr sz="1500" u="none" strike="noStrike" cap="none" dirty="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44890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Times New Roman"/>
                          <a:ea typeface="Times New Roman"/>
                          <a:cs typeface="Times New Roman"/>
                          <a:sym typeface="Times New Roman"/>
                        </a:rPr>
                        <a:t>1.</a:t>
                      </a:r>
                      <a:endParaRPr sz="20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Abstract</a:t>
                      </a:r>
                      <a:endParaRPr sz="2000" u="none" strike="noStrike" cap="none" dirty="0">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5</a:t>
                      </a:r>
                      <a:endParaRPr sz="2000" u="none" strike="noStrike" cap="none" dirty="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44890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Times New Roman"/>
                          <a:ea typeface="Times New Roman"/>
                          <a:cs typeface="Times New Roman"/>
                          <a:sym typeface="Times New Roman"/>
                        </a:rPr>
                        <a:t>2.</a:t>
                      </a:r>
                      <a:endParaRPr sz="20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Introduction</a:t>
                      </a:r>
                      <a:endParaRPr sz="2000" u="none" strike="noStrike" cap="none" dirty="0">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6</a:t>
                      </a:r>
                      <a:endParaRPr sz="2000" u="none" strike="noStrike" cap="none" dirty="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44890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Times New Roman"/>
                          <a:ea typeface="Times New Roman"/>
                          <a:cs typeface="Times New Roman"/>
                          <a:sym typeface="Times New Roman"/>
                        </a:rPr>
                        <a:t>3</a:t>
                      </a:r>
                      <a:endParaRPr sz="20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Inference drawn/Existing system</a:t>
                      </a:r>
                      <a:endParaRPr sz="2000" u="none" strike="noStrike" cap="none" dirty="0">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7</a:t>
                      </a:r>
                      <a:endParaRPr sz="2000" u="none" strike="noStrike" cap="none" dirty="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44890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Times New Roman"/>
                          <a:ea typeface="Times New Roman"/>
                          <a:cs typeface="Times New Roman"/>
                          <a:sym typeface="Times New Roman"/>
                        </a:rPr>
                        <a:t>4.</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Proposed solution</a:t>
                      </a:r>
                      <a:endParaRPr sz="2000" u="none" strike="noStrike" cap="none" dirty="0">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8</a:t>
                      </a:r>
                      <a:endParaRPr sz="2000" u="none" strike="noStrike" cap="none" dirty="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44890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Times New Roman"/>
                          <a:ea typeface="Times New Roman"/>
                          <a:cs typeface="Times New Roman"/>
                          <a:sym typeface="Times New Roman"/>
                        </a:rPr>
                        <a:t>5.</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Block Diagram/Architecture</a:t>
                      </a:r>
                      <a:endParaRPr sz="2000" u="none" strike="noStrike" cap="none" dirty="0">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2000" u="none" strike="noStrike" cap="none" dirty="0">
                          <a:latin typeface="Times New Roman" panose="02020603050405020304" pitchFamily="18" charset="0"/>
                          <a:cs typeface="Times New Roman" panose="02020603050405020304" pitchFamily="18" charset="0"/>
                        </a:rPr>
                        <a:t>9</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5"/>
                  </a:ext>
                </a:extLst>
              </a:tr>
              <a:tr h="44890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Times New Roman"/>
                          <a:ea typeface="Times New Roman"/>
                          <a:cs typeface="Times New Roman"/>
                          <a:sym typeface="Times New Roman"/>
                        </a:rPr>
                        <a:t>6.</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000"/>
                        <a:buFont typeface="Arial"/>
                        <a:buNone/>
                        <a:tabLst/>
                        <a:defRPr/>
                      </a:pPr>
                      <a:r>
                        <a:rPr lang="en-US" sz="2000" u="none" strike="noStrike" cap="none" dirty="0">
                          <a:latin typeface="Times New Roman"/>
                          <a:ea typeface="Times New Roman"/>
                          <a:cs typeface="Times New Roman"/>
                          <a:sym typeface="Times New Roman"/>
                        </a:rPr>
                        <a:t>Modules</a:t>
                      </a:r>
                    </a:p>
                  </a:txBody>
                  <a:tcPr marL="91450" marR="91450" marT="45725" marB="45725" anchor="ctr">
                    <a:lnL w="12700" cap="flat" cmpd="sng">
                      <a:solidFill>
                        <a:schemeClr val="lt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2000" u="none" strike="noStrike" cap="none" dirty="0">
                          <a:latin typeface="Times New Roman" panose="02020603050405020304" pitchFamily="18" charset="0"/>
                          <a:cs typeface="Times New Roman" panose="02020603050405020304" pitchFamily="18" charset="0"/>
                        </a:rPr>
                        <a:t>10</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6"/>
                  </a:ext>
                </a:extLst>
              </a:tr>
              <a:tr h="448900">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Times New Roman"/>
                          <a:ea typeface="Times New Roman"/>
                          <a:cs typeface="Times New Roman"/>
                          <a:sym typeface="Times New Roman"/>
                        </a:rPr>
                        <a:t>7.</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000"/>
                        <a:buFont typeface="Arial"/>
                        <a:buNone/>
                        <a:tabLst/>
                        <a:defRPr/>
                      </a:pPr>
                      <a:r>
                        <a:rPr lang="en-US" sz="2000" u="none" strike="noStrike" cap="none" dirty="0">
                          <a:latin typeface="Times New Roman"/>
                          <a:ea typeface="Times New Roman"/>
                          <a:cs typeface="Times New Roman"/>
                          <a:sym typeface="Times New Roman"/>
                        </a:rPr>
                        <a:t>Conclusion</a:t>
                      </a:r>
                    </a:p>
                  </a:txBody>
                  <a:tcPr marL="91450" marR="91450" marT="45725" marB="45725" anchor="ctr">
                    <a:lnL w="12700" cap="flat" cmpd="sng">
                      <a:solidFill>
                        <a:schemeClr val="lt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2000" u="none" strike="noStrike" cap="none" dirty="0">
                          <a:latin typeface="Times New Roman" panose="02020603050405020304" pitchFamily="18" charset="0"/>
                          <a:cs typeface="Times New Roman" panose="02020603050405020304" pitchFamily="18" charset="0"/>
                        </a:rPr>
                        <a:t>17</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7"/>
                  </a:ext>
                </a:extLst>
              </a:tr>
              <a:tr h="448900">
                <a:tc>
                  <a:txBody>
                    <a:bodyPr/>
                    <a:lstStyle/>
                    <a:p>
                      <a:pPr marL="0" marR="0" lvl="0" indent="0" algn="ctr" rtl="0">
                        <a:lnSpc>
                          <a:spcPct val="100000"/>
                        </a:lnSpc>
                        <a:spcBef>
                          <a:spcPts val="0"/>
                        </a:spcBef>
                        <a:spcAft>
                          <a:spcPts val="0"/>
                        </a:spcAft>
                        <a:buNone/>
                      </a:pPr>
                      <a:r>
                        <a:rPr lang="en-IN" sz="2000">
                          <a:latin typeface="Times New Roman"/>
                          <a:ea typeface="Times New Roman"/>
                          <a:cs typeface="Times New Roman"/>
                          <a:sym typeface="Times New Roman"/>
                        </a:rPr>
                        <a:t>8.</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dirty="0">
                          <a:latin typeface="Times New Roman"/>
                          <a:ea typeface="Times New Roman"/>
                          <a:cs typeface="Times New Roman"/>
                          <a:sym typeface="Times New Roman"/>
                        </a:rPr>
                        <a:t>Screenshots</a:t>
                      </a:r>
                      <a:endParaRPr sz="2000" u="none" strike="noStrike" cap="none" dirty="0">
                        <a:latin typeface="Times New Roman"/>
                        <a:ea typeface="Times New Roman"/>
                        <a:cs typeface="Times New Roman"/>
                        <a:sym typeface="Times New Roman"/>
                      </a:endParaRPr>
                    </a:p>
                  </a:txBody>
                  <a:tcPr marL="91450" marR="91450" marT="45725" marB="45725" anchor="ctr">
                    <a:lnL w="12700" cap="flat" cmpd="sng">
                      <a:solidFill>
                        <a:schemeClr val="lt1"/>
                      </a:solidFill>
                      <a:prstDash val="solid"/>
                      <a:round/>
                      <a:headEnd type="none" w="sm" len="sm"/>
                      <a:tailEnd type="none" w="sm" len="sm"/>
                    </a:lnL>
                  </a:tcPr>
                </a:tc>
                <a:tc>
                  <a:txBody>
                    <a:bodyPr/>
                    <a:lstStyle/>
                    <a:p>
                      <a:pPr marL="0" marR="0" lvl="0" indent="0" algn="ctr" rtl="0">
                        <a:lnSpc>
                          <a:spcPct val="100000"/>
                        </a:lnSpc>
                        <a:spcBef>
                          <a:spcPts val="0"/>
                        </a:spcBef>
                        <a:spcAft>
                          <a:spcPts val="0"/>
                        </a:spcAft>
                        <a:buNone/>
                      </a:pPr>
                      <a:r>
                        <a:rPr lang="en-US" sz="2000" u="none" strike="noStrike" cap="none" dirty="0">
                          <a:latin typeface="Times New Roman" panose="02020603050405020304" pitchFamily="18" charset="0"/>
                          <a:ea typeface="Times New Roman"/>
                          <a:cs typeface="Times New Roman" panose="02020603050405020304" pitchFamily="18" charset="0"/>
                          <a:sym typeface="Times New Roman"/>
                        </a:rPr>
                        <a:t>19</a:t>
                      </a:r>
                      <a:endParaRPr sz="20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extLst>
                  <a:ext uri="{0D108BD9-81ED-4DB2-BD59-A6C34878D82A}">
                    <a16:rowId xmlns:a16="http://schemas.microsoft.com/office/drawing/2014/main" val="10008"/>
                  </a:ext>
                </a:extLst>
              </a:tr>
              <a:tr h="448900">
                <a:tc>
                  <a:txBody>
                    <a:bodyPr/>
                    <a:lstStyle/>
                    <a:p>
                      <a:pPr marL="0" marR="0" lvl="0" indent="0" algn="ctr" rtl="0">
                        <a:lnSpc>
                          <a:spcPct val="100000"/>
                        </a:lnSpc>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9</a:t>
                      </a:r>
                      <a:r>
                        <a:rPr lang="en-IN" sz="2000" u="none" strike="noStrike" cap="none">
                          <a:latin typeface="Times New Roman"/>
                          <a:ea typeface="Times New Roman"/>
                          <a:cs typeface="Times New Roman"/>
                          <a:sym typeface="Times New Roman"/>
                        </a:rPr>
                        <a:t>.</a:t>
                      </a:r>
                      <a:endParaRPr sz="1400" u="none" strike="noStrike" cap="none"/>
                    </a:p>
                  </a:txBody>
                  <a:tcPr marL="91450" marR="91450" marT="45725" marB="45725" anchor="ctr">
                    <a:lnT w="12700" cap="flat" cmpd="sng" algn="ctr">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Bibliography</a:t>
                      </a:r>
                      <a:endParaRPr sz="2000" u="none" strike="noStrike" cap="none" dirty="0">
                        <a:latin typeface="Times New Roman"/>
                        <a:ea typeface="Times New Roman"/>
                        <a:cs typeface="Times New Roman"/>
                        <a:sym typeface="Times New Roman"/>
                      </a:endParaRPr>
                    </a:p>
                  </a:txBody>
                  <a:tcPr marL="91450" marR="91450" marT="45725" marB="45725" anchor="ctr"/>
                </a:tc>
                <a:tc>
                  <a:txBody>
                    <a:bodyPr/>
                    <a:lstStyle/>
                    <a:p>
                      <a:pPr marL="0" lvl="0" indent="0" algn="ctr" rtl="0">
                        <a:spcBef>
                          <a:spcPts val="0"/>
                        </a:spcBef>
                        <a:spcAft>
                          <a:spcPts val="0"/>
                        </a:spcAft>
                        <a:buClr>
                          <a:schemeClr val="dk1"/>
                        </a:buClr>
                        <a:buSzPts val="1100"/>
                        <a:buFont typeface="Arial"/>
                        <a:buNone/>
                      </a:pPr>
                      <a:r>
                        <a:rPr lang="en-US" sz="2000" u="none" strike="noStrike" cap="none" dirty="0">
                          <a:latin typeface="Times New Roman" panose="02020603050405020304" pitchFamily="18" charset="0"/>
                          <a:cs typeface="Times New Roman" panose="02020603050405020304" pitchFamily="18" charset="0"/>
                        </a:rPr>
                        <a:t>21</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9"/>
                  </a:ext>
                </a:extLst>
              </a:tr>
            </a:tbl>
          </a:graphicData>
        </a:graphic>
      </p:graphicFrame>
      <p:sp>
        <p:nvSpPr>
          <p:cNvPr id="125" name="Google Shape;125;p15"/>
          <p:cNvSpPr txBox="1">
            <a:spLocks noGrp="1"/>
          </p:cNvSpPr>
          <p:nvPr>
            <p:ph type="ftr" idx="11"/>
          </p:nvPr>
        </p:nvSpPr>
        <p:spPr>
          <a:xfrm>
            <a:off x="2019300" y="6356351"/>
            <a:ext cx="81534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 M.A.M. College of Engineering and Technology, Siruganur, Tiruchirappalli – 621 105.</a:t>
            </a:r>
            <a:endParaRPr dirty="0"/>
          </a:p>
        </p:txBody>
      </p:sp>
      <p:sp>
        <p:nvSpPr>
          <p:cNvPr id="126" name="Google Shape;126;p15"/>
          <p:cNvSpPr txBox="1">
            <a:spLocks noGrp="1"/>
          </p:cNvSpPr>
          <p:nvPr>
            <p:ph type="sldNum" idx="12"/>
          </p:nvPr>
        </p:nvSpPr>
        <p:spPr>
          <a:xfrm>
            <a:off x="8737600" y="6356351"/>
            <a:ext cx="2463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131" name="Google Shape;131;p16"/>
          <p:cNvGrpSpPr/>
          <p:nvPr/>
        </p:nvGrpSpPr>
        <p:grpSpPr>
          <a:xfrm>
            <a:off x="1981200" y="282490"/>
            <a:ext cx="8229600" cy="1127295"/>
            <a:chOff x="0" y="7852"/>
            <a:chExt cx="8229600" cy="1127295"/>
          </a:xfrm>
        </p:grpSpPr>
        <p:sp>
          <p:nvSpPr>
            <p:cNvPr id="132" name="Google Shape;132;p16"/>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55030" y="6288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700" b="1" i="0" u="none" strike="noStrike" cap="none">
                  <a:solidFill>
                    <a:schemeClr val="lt1"/>
                  </a:solidFill>
                  <a:latin typeface="Calibri"/>
                  <a:ea typeface="Calibri"/>
                  <a:cs typeface="Calibri"/>
                  <a:sym typeface="Calibri"/>
                </a:rPr>
                <a:t>  </a:t>
              </a:r>
              <a:r>
                <a:rPr lang="en-IN" sz="4500" b="1" i="0" u="none" strike="noStrike" cap="none">
                  <a:solidFill>
                    <a:schemeClr val="lt1"/>
                  </a:solidFill>
                  <a:latin typeface="Times New Roman"/>
                  <a:ea typeface="Times New Roman"/>
                  <a:cs typeface="Times New Roman"/>
                  <a:sym typeface="Times New Roman"/>
                </a:rPr>
                <a:t>Problem Statement</a:t>
              </a:r>
              <a:endParaRPr sz="4500" b="1" i="0" u="none" strike="noStrike" cap="none">
                <a:solidFill>
                  <a:schemeClr val="lt1"/>
                </a:solidFill>
                <a:latin typeface="Times New Roman"/>
                <a:ea typeface="Times New Roman"/>
                <a:cs typeface="Times New Roman"/>
                <a:sym typeface="Times New Roman"/>
              </a:endParaRPr>
            </a:p>
          </p:txBody>
        </p:sp>
      </p:grpSp>
      <p:sp>
        <p:nvSpPr>
          <p:cNvPr id="134" name="Google Shape;134;p16"/>
          <p:cNvSpPr txBox="1">
            <a:spLocks noGrp="1"/>
          </p:cNvSpPr>
          <p:nvPr>
            <p:ph type="body" idx="1"/>
          </p:nvPr>
        </p:nvSpPr>
        <p:spPr>
          <a:xfrm>
            <a:off x="826275" y="3047075"/>
            <a:ext cx="10756200" cy="11274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720"/>
              <a:buNone/>
            </a:pPr>
            <a:r>
              <a:rPr lang="en-US" sz="3220" dirty="0">
                <a:latin typeface="Times New Roman"/>
                <a:ea typeface="Times New Roman"/>
                <a:cs typeface="Times New Roman"/>
                <a:sym typeface="Times New Roman"/>
              </a:rPr>
              <a:t>To predict the Fake Review Using Sentimental analysis  </a:t>
            </a:r>
            <a:endParaRPr sz="3220" dirty="0">
              <a:latin typeface="Times New Roman"/>
              <a:ea typeface="Times New Roman"/>
              <a:cs typeface="Times New Roman"/>
              <a:sym typeface="Times New Roman"/>
            </a:endParaRPr>
          </a:p>
        </p:txBody>
      </p:sp>
      <p:sp>
        <p:nvSpPr>
          <p:cNvPr id="135" name="Google Shape;135;p16"/>
          <p:cNvSpPr txBox="1">
            <a:spLocks noGrp="1"/>
          </p:cNvSpPr>
          <p:nvPr>
            <p:ph type="ftr" idx="11"/>
          </p:nvPr>
        </p:nvSpPr>
        <p:spPr>
          <a:xfrm>
            <a:off x="1981200" y="6356351"/>
            <a:ext cx="792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M.A.M. College of Engineering and Technology, Siruganur, Tiruchirappalli – 621 105.</a:t>
            </a:r>
            <a:endParaRPr dirty="0"/>
          </a:p>
        </p:txBody>
      </p:sp>
      <p:sp>
        <p:nvSpPr>
          <p:cNvPr id="136" name="Google Shape;136;p16"/>
          <p:cNvSpPr txBox="1">
            <a:spLocks noGrp="1"/>
          </p:cNvSpPr>
          <p:nvPr>
            <p:ph type="sldNum" idx="12"/>
          </p:nvPr>
        </p:nvSpPr>
        <p:spPr>
          <a:xfrm>
            <a:off x="8737600" y="6356351"/>
            <a:ext cx="2540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17"/>
          <p:cNvGrpSpPr/>
          <p:nvPr/>
        </p:nvGrpSpPr>
        <p:grpSpPr>
          <a:xfrm>
            <a:off x="1981200" y="449871"/>
            <a:ext cx="8269102" cy="902971"/>
            <a:chOff x="0" y="-134550"/>
            <a:chExt cx="8229600" cy="1150428"/>
          </a:xfrm>
        </p:grpSpPr>
        <p:sp>
          <p:nvSpPr>
            <p:cNvPr id="142" name="Google Shape;142;p17"/>
            <p:cNvSpPr/>
            <p:nvPr/>
          </p:nvSpPr>
          <p:spPr>
            <a:xfrm>
              <a:off x="0" y="-111522"/>
              <a:ext cx="8229600" cy="1127400"/>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7"/>
            <p:cNvSpPr txBox="1"/>
            <p:nvPr/>
          </p:nvSpPr>
          <p:spPr>
            <a:xfrm>
              <a:off x="110072" y="-134550"/>
              <a:ext cx="8119500" cy="11274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700" b="1" i="0" u="none" strike="noStrike" cap="none">
                  <a:solidFill>
                    <a:schemeClr val="lt1"/>
                  </a:solidFill>
                  <a:latin typeface="Times New Roman"/>
                  <a:ea typeface="Times New Roman"/>
                  <a:cs typeface="Times New Roman"/>
                  <a:sym typeface="Times New Roman"/>
                </a:rPr>
                <a:t> Abstract</a:t>
              </a:r>
              <a:endParaRPr sz="4700" b="1" i="0" u="none" strike="noStrike" cap="none">
                <a:solidFill>
                  <a:schemeClr val="lt1"/>
                </a:solidFill>
                <a:latin typeface="Times New Roman"/>
                <a:ea typeface="Times New Roman"/>
                <a:cs typeface="Times New Roman"/>
                <a:sym typeface="Times New Roman"/>
              </a:endParaRPr>
            </a:p>
          </p:txBody>
        </p:sp>
      </p:grpSp>
      <p:sp>
        <p:nvSpPr>
          <p:cNvPr id="145" name="Google Shape;145;p17"/>
          <p:cNvSpPr txBox="1">
            <a:spLocks noGrp="1"/>
          </p:cNvSpPr>
          <p:nvPr>
            <p:ph type="ftr" idx="11"/>
          </p:nvPr>
        </p:nvSpPr>
        <p:spPr>
          <a:xfrm>
            <a:off x="1981200" y="6356351"/>
            <a:ext cx="792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M.A.M. College of Engineering and Technology, Siruganur, Tiruchirappalli – 621 105.</a:t>
            </a:r>
            <a:endParaRPr dirty="0"/>
          </a:p>
        </p:txBody>
      </p:sp>
      <p:sp>
        <p:nvSpPr>
          <p:cNvPr id="146" name="Google Shape;146;p17"/>
          <p:cNvSpPr txBox="1">
            <a:spLocks noGrp="1"/>
          </p:cNvSpPr>
          <p:nvPr>
            <p:ph type="sldNum" idx="12"/>
          </p:nvPr>
        </p:nvSpPr>
        <p:spPr>
          <a:xfrm>
            <a:off x="8737600" y="6356351"/>
            <a:ext cx="2540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5</a:t>
            </a:fld>
            <a:endParaRPr/>
          </a:p>
        </p:txBody>
      </p:sp>
      <p:sp>
        <p:nvSpPr>
          <p:cNvPr id="7" name="Content Placeholder 2"/>
          <p:cNvSpPr txBox="1">
            <a:spLocks/>
          </p:cNvSpPr>
          <p:nvPr/>
        </p:nvSpPr>
        <p:spPr>
          <a:xfrm>
            <a:off x="1104900" y="1408748"/>
            <a:ext cx="9982200" cy="51301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algn="just">
              <a:lnSpc>
                <a:spcPct val="150000"/>
              </a:lnSpc>
              <a:buNone/>
            </a:pPr>
            <a:r>
              <a:rPr lang="en-IN" altLang="en-US" sz="1800" dirty="0">
                <a:latin typeface="Times New Roman" panose="02020603050405020304" pitchFamily="18" charset="0"/>
                <a:cs typeface="Times New Roman" panose="02020603050405020304" pitchFamily="18" charset="0"/>
              </a:rPr>
              <a:t>Sentiment analysis is defined as the process of mining of data ,view, review or sentence to predict the emotion of the sentence through natural language processing(NLP).The sentiment analysis involve classification of text into three phase”Positive”,”</a:t>
            </a:r>
            <a:r>
              <a:rPr lang="en-IN" altLang="en-US" sz="1800" dirty="0" err="1">
                <a:latin typeface="Times New Roman" panose="02020603050405020304" pitchFamily="18" charset="0"/>
                <a:cs typeface="Times New Roman" panose="02020603050405020304" pitchFamily="18" charset="0"/>
              </a:rPr>
              <a:t>Negative”or</a:t>
            </a: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Neutral”.It</a:t>
            </a: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analyzes</a:t>
            </a:r>
            <a:r>
              <a:rPr lang="en-IN" altLang="en-US" sz="1800" dirty="0">
                <a:latin typeface="Times New Roman" panose="02020603050405020304" pitchFamily="18" charset="0"/>
                <a:cs typeface="Times New Roman" panose="02020603050405020304" pitchFamily="18" charset="0"/>
              </a:rPr>
              <a:t> the data and labels the ‘better’ and ‘worse’ sentiment as positive and negative respectively. </a:t>
            </a:r>
            <a:r>
              <a:rPr lang="en-IN" altLang="en-US" sz="1800" dirty="0" err="1">
                <a:latin typeface="Times New Roman" panose="02020603050405020304" pitchFamily="18" charset="0"/>
                <a:cs typeface="Times New Roman" panose="02020603050405020304" pitchFamily="18" charset="0"/>
              </a:rPr>
              <a:t>Amazon,Flipkart</a:t>
            </a:r>
            <a:r>
              <a:rPr lang="en-IN" altLang="en-US" sz="1800" dirty="0">
                <a:latin typeface="Times New Roman" panose="02020603050405020304" pitchFamily="18" charset="0"/>
                <a:cs typeface="Times New Roman" panose="02020603050405020304" pitchFamily="18" charset="0"/>
              </a:rPr>
              <a:t> etc. user share their views ,feelings in a continent way. This states that there is need to find the better solution to get much better results than the previous approach or technique used to find polarity of sentence.</a:t>
            </a:r>
            <a:r>
              <a:rPr lang="en-US" altLang="en-US" sz="1800" dirty="0">
                <a:latin typeface="Times New Roman" panose="02020603050405020304" pitchFamily="18" charset="0"/>
                <a:cs typeface="Times New Roman" panose="02020603050405020304" pitchFamily="18" charset="0"/>
              </a:rPr>
              <a:t> E-commerce transactions involve numerous parties, including buyers, sellers, and payment service providers, which creates opportunities for fraudulent activities such as identity theft, stolen credit card usage, and unauthorized transactions. Traditional rule-based fraud detection systems often fall short in accurately detecting sophisticated fraud patterns, leading to increased financial losses and compromised user experiences.</a:t>
            </a:r>
          </a:p>
          <a:p>
            <a:pPr marL="114300" indent="0" algn="just">
              <a:lnSpc>
                <a:spcPct val="150000"/>
              </a:lnSpc>
              <a:buNone/>
            </a:pPr>
            <a:endParaRPr lang="en-US" altLang="en-US" sz="18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altLang="en-US" sz="18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151" name="Google Shape;151;p18"/>
          <p:cNvGrpSpPr/>
          <p:nvPr/>
        </p:nvGrpSpPr>
        <p:grpSpPr>
          <a:xfrm>
            <a:off x="1899920" y="654048"/>
            <a:ext cx="8229600" cy="859711"/>
            <a:chOff x="0" y="455396"/>
            <a:chExt cx="8229600" cy="1127400"/>
          </a:xfrm>
        </p:grpSpPr>
        <p:sp>
          <p:nvSpPr>
            <p:cNvPr id="152" name="Google Shape;152;p18"/>
            <p:cNvSpPr/>
            <p:nvPr/>
          </p:nvSpPr>
          <p:spPr>
            <a:xfrm>
              <a:off x="0" y="455396"/>
              <a:ext cx="8229600" cy="1127400"/>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8"/>
            <p:cNvSpPr txBox="1"/>
            <p:nvPr/>
          </p:nvSpPr>
          <p:spPr>
            <a:xfrm>
              <a:off x="55050" y="586148"/>
              <a:ext cx="8119500" cy="805800"/>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700" b="1" i="0" u="none" strike="noStrike" cap="none" dirty="0">
                  <a:solidFill>
                    <a:schemeClr val="lt1"/>
                  </a:solidFill>
                  <a:latin typeface="Calibri"/>
                  <a:ea typeface="Calibri"/>
                  <a:cs typeface="Calibri"/>
                  <a:sym typeface="Calibri"/>
                </a:rPr>
                <a:t>  </a:t>
              </a:r>
              <a:r>
                <a:rPr lang="en-IN" sz="4700" b="1" i="0" u="none" strike="noStrike" cap="none" dirty="0">
                  <a:solidFill>
                    <a:schemeClr val="lt1"/>
                  </a:solidFill>
                  <a:latin typeface="Times New Roman"/>
                  <a:ea typeface="Times New Roman"/>
                  <a:cs typeface="Times New Roman"/>
                  <a:sym typeface="Times New Roman"/>
                </a:rPr>
                <a:t>Introduction</a:t>
              </a:r>
              <a:endParaRPr sz="4700" b="1" i="0" u="none" strike="noStrike" cap="none" dirty="0">
                <a:solidFill>
                  <a:schemeClr val="lt1"/>
                </a:solidFill>
                <a:latin typeface="Times New Roman"/>
                <a:ea typeface="Times New Roman"/>
                <a:cs typeface="Times New Roman"/>
                <a:sym typeface="Times New Roman"/>
              </a:endParaRPr>
            </a:p>
          </p:txBody>
        </p:sp>
      </p:grpSp>
      <p:sp>
        <p:nvSpPr>
          <p:cNvPr id="155" name="Google Shape;155;p18"/>
          <p:cNvSpPr txBox="1">
            <a:spLocks noGrp="1"/>
          </p:cNvSpPr>
          <p:nvPr>
            <p:ph type="ftr" idx="11"/>
          </p:nvPr>
        </p:nvSpPr>
        <p:spPr>
          <a:xfrm>
            <a:off x="1981200" y="6356351"/>
            <a:ext cx="792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 M.A.M. College of Engineering and Technology, Siruganur, Tiruchirappalli – 621 105.</a:t>
            </a:r>
            <a:endParaRPr dirty="0"/>
          </a:p>
        </p:txBody>
      </p:sp>
      <p:sp>
        <p:nvSpPr>
          <p:cNvPr id="156" name="Google Shape;156;p18"/>
          <p:cNvSpPr txBox="1">
            <a:spLocks noGrp="1"/>
          </p:cNvSpPr>
          <p:nvPr>
            <p:ph type="sldNum" idx="12"/>
          </p:nvPr>
        </p:nvSpPr>
        <p:spPr>
          <a:xfrm>
            <a:off x="8737600" y="6356351"/>
            <a:ext cx="2540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sp>
        <p:nvSpPr>
          <p:cNvPr id="7" name="Content Placeholder 2"/>
          <p:cNvSpPr txBox="1">
            <a:spLocks/>
          </p:cNvSpPr>
          <p:nvPr/>
        </p:nvSpPr>
        <p:spPr>
          <a:xfrm>
            <a:off x="950351" y="1814937"/>
            <a:ext cx="10128738" cy="3733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algn="just">
              <a:lnSpc>
                <a:spcPct val="150000"/>
              </a:lnSpc>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These growing raw data are an extremely high source of information for any kind of decision making process either positive or negative. </a:t>
            </a:r>
          </a:p>
          <a:p>
            <a:pPr marL="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analysis of such huge data automatically, the field of sentiment analysis has turn up. The main aim of sentiment analysis is to identifying polarity of the data in the Web and classifying them. </a:t>
            </a:r>
          </a:p>
          <a:p>
            <a:pPr marL="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Sentiment analysis is text based analysis, but there are certain challenges to find the accurate polarity of the </a:t>
            </a:r>
            <a:r>
              <a:rPr lang="en-US" sz="1800" dirty="0" err="1">
                <a:latin typeface="Times New Roman" panose="02020603050405020304" pitchFamily="18" charset="0"/>
                <a:cs typeface="Times New Roman" panose="02020603050405020304" pitchFamily="18" charset="0"/>
              </a:rPr>
              <a:t>sentence.This</a:t>
            </a:r>
            <a:r>
              <a:rPr lang="en-US" sz="1800" dirty="0">
                <a:latin typeface="Times New Roman" panose="02020603050405020304" pitchFamily="18" charset="0"/>
                <a:cs typeface="Times New Roman" panose="02020603050405020304" pitchFamily="18" charset="0"/>
              </a:rPr>
              <a:t> states that there is need to find the better solution to get much better results than the previous approach or technique used to find polarity of sentence.</a:t>
            </a:r>
          </a:p>
          <a:p>
            <a:pPr marL="342900" algn="just">
              <a:lnSpc>
                <a:spcPct val="150000"/>
              </a:lnSpc>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In WWW,Where millions of people express their views in their daily interaction,either in the social media or in e-commerce which can be their sentiments and opinions about particular thing.</a:t>
            </a:r>
            <a:endParaRPr lang="en-US" sz="1800" dirty="0">
              <a:latin typeface="Times New Roman" panose="02020603050405020304" pitchFamily="18" charset="0"/>
              <a:cs typeface="Times New Roman" panose="02020603050405020304" pitchFamily="18" charset="0"/>
            </a:endParaRPr>
          </a:p>
          <a:p>
            <a:pPr algn="just"/>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pSp>
        <p:nvGrpSpPr>
          <p:cNvPr id="211" name="Google Shape;211;p24"/>
          <p:cNvGrpSpPr/>
          <p:nvPr/>
        </p:nvGrpSpPr>
        <p:grpSpPr>
          <a:xfrm>
            <a:off x="2032000" y="617736"/>
            <a:ext cx="8229600" cy="878235"/>
            <a:chOff x="0" y="91799"/>
            <a:chExt cx="8229600" cy="959400"/>
          </a:xfrm>
        </p:grpSpPr>
        <p:sp>
          <p:nvSpPr>
            <p:cNvPr id="212" name="Google Shape;212;p24"/>
            <p:cNvSpPr/>
            <p:nvPr/>
          </p:nvSpPr>
          <p:spPr>
            <a:xfrm>
              <a:off x="0" y="91799"/>
              <a:ext cx="8229600" cy="959400"/>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txBox="1"/>
            <p:nvPr/>
          </p:nvSpPr>
          <p:spPr>
            <a:xfrm>
              <a:off x="46834" y="138633"/>
              <a:ext cx="8136000" cy="865800"/>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n-IN" sz="3800" b="1" i="0" u="none" strike="noStrike" cap="none">
                  <a:solidFill>
                    <a:schemeClr val="lt1"/>
                  </a:solidFill>
                  <a:latin typeface="Calibri"/>
                  <a:ea typeface="Calibri"/>
                  <a:cs typeface="Calibri"/>
                  <a:sym typeface="Calibri"/>
                </a:rPr>
                <a:t>  </a:t>
              </a:r>
              <a:r>
                <a:rPr lang="en-IN" sz="3700" b="1" i="0" u="none" strike="noStrike" cap="none">
                  <a:solidFill>
                    <a:schemeClr val="lt1"/>
                  </a:solidFill>
                  <a:latin typeface="Calibri"/>
                  <a:ea typeface="Calibri"/>
                  <a:cs typeface="Calibri"/>
                  <a:sym typeface="Calibri"/>
                </a:rPr>
                <a:t> </a:t>
              </a:r>
              <a:r>
                <a:rPr lang="en-IN" sz="3600" b="1" i="0" u="none" strike="noStrike" cap="none">
                  <a:solidFill>
                    <a:schemeClr val="lt1"/>
                  </a:solidFill>
                  <a:latin typeface="Times New Roman"/>
                  <a:ea typeface="Times New Roman"/>
                  <a:cs typeface="Times New Roman"/>
                  <a:sym typeface="Times New Roman"/>
                </a:rPr>
                <a:t>Inferences drawn / Existing System </a:t>
              </a:r>
              <a:endParaRPr sz="3600" b="1" i="0" u="none" strike="noStrike" cap="none">
                <a:solidFill>
                  <a:schemeClr val="lt1"/>
                </a:solidFill>
                <a:latin typeface="Times New Roman"/>
                <a:ea typeface="Times New Roman"/>
                <a:cs typeface="Times New Roman"/>
                <a:sym typeface="Times New Roman"/>
              </a:endParaRPr>
            </a:p>
          </p:txBody>
        </p:sp>
      </p:grpSp>
      <p:sp>
        <p:nvSpPr>
          <p:cNvPr id="214" name="Google Shape;214;p24"/>
          <p:cNvSpPr txBox="1">
            <a:spLocks noGrp="1"/>
          </p:cNvSpPr>
          <p:nvPr>
            <p:ph type="ftr" idx="11"/>
          </p:nvPr>
        </p:nvSpPr>
        <p:spPr>
          <a:xfrm>
            <a:off x="1752600" y="6356351"/>
            <a:ext cx="8610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 M.A.M. College of Engineering and Technology, Siruganur, Tiruchirappalli – 621 105.</a:t>
            </a:r>
            <a:endParaRPr dirty="0"/>
          </a:p>
        </p:txBody>
      </p:sp>
      <p:sp>
        <p:nvSpPr>
          <p:cNvPr id="215" name="Google Shape;215;p24"/>
          <p:cNvSpPr txBox="1">
            <a:spLocks noGrp="1"/>
          </p:cNvSpPr>
          <p:nvPr>
            <p:ph type="sldNum" idx="12"/>
          </p:nvPr>
        </p:nvSpPr>
        <p:spPr>
          <a:xfrm>
            <a:off x="8737600" y="6356351"/>
            <a:ext cx="2616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
        <p:nvSpPr>
          <p:cNvPr id="7" name="Content Placeholder 2"/>
          <p:cNvSpPr txBox="1">
            <a:spLocks/>
          </p:cNvSpPr>
          <p:nvPr/>
        </p:nvSpPr>
        <p:spPr>
          <a:xfrm>
            <a:off x="1125415" y="1710646"/>
            <a:ext cx="10367889" cy="44310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lgn="just">
              <a:lnSpc>
                <a:spcPct val="150000"/>
              </a:lnSpc>
            </a:pPr>
            <a:r>
              <a:rPr lang="en-IN" altLang="en-US" sz="1800" dirty="0">
                <a:latin typeface="Times New Roman" panose="02020603050405020304" pitchFamily="18" charset="0"/>
                <a:cs typeface="Times New Roman" panose="02020603050405020304" pitchFamily="18" charset="0"/>
              </a:rPr>
              <a:t>As most of the people require review about a product before spending their money on the product.</a:t>
            </a:r>
          </a:p>
          <a:p>
            <a:pPr algn="just">
              <a:lnSpc>
                <a:spcPct val="150000"/>
              </a:lnSpc>
            </a:pPr>
            <a:r>
              <a:rPr lang="en-IN" altLang="en-US" sz="1800" dirty="0">
                <a:latin typeface="Times New Roman" panose="02020603050405020304" pitchFamily="18" charset="0"/>
                <a:cs typeface="Times New Roman" panose="02020603050405020304" pitchFamily="18" charset="0"/>
              </a:rPr>
              <a:t>So people come across various reviews in the website but these reviews are genuine or fake is not identified by the user.</a:t>
            </a:r>
          </a:p>
          <a:p>
            <a:pPr algn="just">
              <a:lnSpc>
                <a:spcPct val="150000"/>
              </a:lnSpc>
            </a:pPr>
            <a:r>
              <a:rPr lang="en-IN" altLang="en-US" sz="1800" dirty="0">
                <a:latin typeface="Times New Roman" panose="02020603050405020304" pitchFamily="18" charset="0"/>
                <a:cs typeface="Times New Roman" panose="02020603050405020304" pitchFamily="18" charset="0"/>
              </a:rPr>
              <a:t>In some reviews websites some good revies are added by the product company people itself in order to make in order to produce false positive product reviews.</a:t>
            </a:r>
          </a:p>
          <a:p>
            <a:pPr algn="just">
              <a:lnSpc>
                <a:spcPct val="150000"/>
              </a:lnSpc>
            </a:pPr>
            <a:r>
              <a:rPr lang="en-IN" altLang="en-US" sz="1800" dirty="0">
                <a:latin typeface="Times New Roman" panose="02020603050405020304" pitchFamily="18" charset="0"/>
                <a:cs typeface="Times New Roman" panose="02020603050405020304" pitchFamily="18" charset="0"/>
              </a:rPr>
              <a:t>They give good reviews for many different products manufactured by their own firm.</a:t>
            </a:r>
          </a:p>
          <a:p>
            <a:pPr algn="just">
              <a:lnSpc>
                <a:spcPct val="150000"/>
              </a:lnSpc>
            </a:pPr>
            <a:r>
              <a:rPr lang="en-IN" altLang="en-US" sz="1800" dirty="0">
                <a:latin typeface="Times New Roman" panose="02020603050405020304" pitchFamily="18" charset="0"/>
                <a:cs typeface="Times New Roman" panose="02020603050405020304" pitchFamily="18" charset="0"/>
              </a:rPr>
              <a:t>User will not be able to find out whether the review is genuine or fake.</a:t>
            </a:r>
          </a:p>
          <a:p>
            <a:pPr algn="just">
              <a:lnSpc>
                <a:spcPct val="150000"/>
              </a:lnSpc>
            </a:pPr>
            <a:r>
              <a:rPr lang="en-IN" altLang="en-US" sz="1800" dirty="0">
                <a:latin typeface="Times New Roman" panose="02020603050405020304" pitchFamily="18" charset="0"/>
                <a:cs typeface="Times New Roman" panose="02020603050405020304" pitchFamily="18" charset="0"/>
              </a:rPr>
              <a:t>The user are not identified to the product is a duplicate or not.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5"/>
          <p:cNvGrpSpPr/>
          <p:nvPr/>
        </p:nvGrpSpPr>
        <p:grpSpPr>
          <a:xfrm>
            <a:off x="2032000" y="588013"/>
            <a:ext cx="8229600" cy="822701"/>
            <a:chOff x="0" y="7852"/>
            <a:chExt cx="8229600" cy="1127295"/>
          </a:xfrm>
        </p:grpSpPr>
        <p:sp>
          <p:nvSpPr>
            <p:cNvPr id="222" name="Google Shape;222;p25"/>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223" name="Google Shape;223;p25"/>
            <p:cNvSpPr txBox="1"/>
            <p:nvPr/>
          </p:nvSpPr>
          <p:spPr>
            <a:xfrm>
              <a:off x="55030" y="62882"/>
              <a:ext cx="8119540" cy="1017235"/>
            </a:xfrm>
            <a:prstGeom prst="rect">
              <a:avLst/>
            </a:prstGeom>
            <a:noFill/>
            <a:ln>
              <a:noFill/>
            </a:ln>
          </p:spPr>
          <p:txBody>
            <a:bodyPr spcFirstLastPara="1" wrap="square" lIns="179050" tIns="179050" rIns="179050" bIns="179050" anchor="ctr" anchorCtr="0">
              <a:noAutofit/>
            </a:bodyPr>
            <a:lstStyle/>
            <a:p>
              <a:pPr marL="0" marR="0" lvl="0" indent="0" algn="ctr" rtl="0">
                <a:lnSpc>
                  <a:spcPct val="90000"/>
                </a:lnSpc>
                <a:spcBef>
                  <a:spcPts val="0"/>
                </a:spcBef>
                <a:spcAft>
                  <a:spcPts val="0"/>
                </a:spcAft>
                <a:buClr>
                  <a:schemeClr val="lt1"/>
                </a:buClr>
                <a:buSzPts val="4700"/>
                <a:buFont typeface="Calibri"/>
                <a:buNone/>
              </a:pPr>
              <a:r>
                <a:rPr lang="en-IN" sz="4600" b="1" i="0" u="none" strike="noStrike" cap="none">
                  <a:solidFill>
                    <a:schemeClr val="lt1"/>
                  </a:solidFill>
                  <a:latin typeface="Calibri"/>
                  <a:ea typeface="Calibri"/>
                  <a:cs typeface="Calibri"/>
                  <a:sym typeface="Calibri"/>
                </a:rPr>
                <a:t>   </a:t>
              </a:r>
              <a:r>
                <a:rPr lang="en-IN" sz="4600" b="1" i="0" u="none" strike="noStrike" cap="none">
                  <a:solidFill>
                    <a:schemeClr val="lt1"/>
                  </a:solidFill>
                  <a:latin typeface="Times New Roman"/>
                  <a:ea typeface="Times New Roman"/>
                  <a:cs typeface="Times New Roman"/>
                  <a:sym typeface="Times New Roman"/>
                </a:rPr>
                <a:t> </a:t>
              </a:r>
              <a:r>
                <a:rPr lang="en-IN" sz="4500" b="1" i="0" u="none" strike="noStrike" cap="none">
                  <a:solidFill>
                    <a:schemeClr val="lt1"/>
                  </a:solidFill>
                  <a:latin typeface="Times New Roman"/>
                  <a:ea typeface="Times New Roman"/>
                  <a:cs typeface="Times New Roman"/>
                  <a:sym typeface="Times New Roman"/>
                </a:rPr>
                <a:t>Proposed Solution</a:t>
              </a:r>
              <a:endParaRPr sz="4500" b="1" i="0" u="none" strike="noStrike" cap="none">
                <a:solidFill>
                  <a:schemeClr val="lt1"/>
                </a:solidFill>
                <a:latin typeface="Times New Roman"/>
                <a:ea typeface="Times New Roman"/>
                <a:cs typeface="Times New Roman"/>
                <a:sym typeface="Times New Roman"/>
              </a:endParaRPr>
            </a:p>
          </p:txBody>
        </p:sp>
      </p:grpSp>
      <p:sp>
        <p:nvSpPr>
          <p:cNvPr id="224" name="Google Shape;224;p25"/>
          <p:cNvSpPr txBox="1">
            <a:spLocks noGrp="1"/>
          </p:cNvSpPr>
          <p:nvPr>
            <p:ph type="ftr" idx="11"/>
          </p:nvPr>
        </p:nvSpPr>
        <p:spPr>
          <a:xfrm>
            <a:off x="1905000" y="6356351"/>
            <a:ext cx="8305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Mini Project  - M.A.M. College of Engineering and Technology, Siruganur, Tiruchirappalli – 621 105.</a:t>
            </a:r>
            <a:endParaRPr dirty="0"/>
          </a:p>
        </p:txBody>
      </p:sp>
      <p:sp>
        <p:nvSpPr>
          <p:cNvPr id="225" name="Google Shape;225;p25"/>
          <p:cNvSpPr txBox="1">
            <a:spLocks noGrp="1"/>
          </p:cNvSpPr>
          <p:nvPr>
            <p:ph type="sldNum" idx="12"/>
          </p:nvPr>
        </p:nvSpPr>
        <p:spPr>
          <a:xfrm>
            <a:off x="8737600" y="6356351"/>
            <a:ext cx="2540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IN"/>
              <a:t>8</a:t>
            </a:fld>
            <a:endParaRPr/>
          </a:p>
        </p:txBody>
      </p:sp>
      <p:sp>
        <p:nvSpPr>
          <p:cNvPr id="226" name="Google Shape;226;p25"/>
          <p:cNvSpPr txBox="1"/>
          <p:nvPr/>
        </p:nvSpPr>
        <p:spPr>
          <a:xfrm>
            <a:off x="5181599" y="2579355"/>
            <a:ext cx="4625009"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ontent Placeholder 2"/>
          <p:cNvSpPr txBox="1">
            <a:spLocks/>
          </p:cNvSpPr>
          <p:nvPr/>
        </p:nvSpPr>
        <p:spPr>
          <a:xfrm>
            <a:off x="1505243" y="1830388"/>
            <a:ext cx="9411285"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lgn="just">
              <a:lnSpc>
                <a:spcPct val="150000"/>
              </a:lnSpc>
            </a:pPr>
            <a:r>
              <a:rPr lang="en-US" sz="1800" dirty="0">
                <a:latin typeface="Times New Roman" panose="02020603050405020304" pitchFamily="18" charset="0"/>
                <a:cs typeface="Times New Roman" panose="02020603050405020304" pitchFamily="18" charset="0"/>
              </a:rPr>
              <a:t>Now a day’s all users are using to the online product purchase but the users are not to find out the product review is a fake or genuine. </a:t>
            </a:r>
          </a:p>
          <a:p>
            <a:pPr algn="just">
              <a:lnSpc>
                <a:spcPct val="150000"/>
              </a:lnSpc>
            </a:pPr>
            <a:r>
              <a:rPr lang="en-US" sz="1800" dirty="0">
                <a:latin typeface="Times New Roman" panose="02020603050405020304" pitchFamily="18" charset="0"/>
                <a:cs typeface="Times New Roman" panose="02020603050405020304" pitchFamily="18" charset="0"/>
              </a:rPr>
              <a:t>The proposed system of this “Fake Product Review Monitoring or Removal for Genuine Online Product Reviews” using NLP system is introduced. </a:t>
            </a:r>
          </a:p>
          <a:p>
            <a:pPr algn="just">
              <a:lnSpc>
                <a:spcPct val="150000"/>
              </a:lnSpc>
            </a:pPr>
            <a:r>
              <a:rPr lang="en-US" sz="1800" dirty="0">
                <a:latin typeface="Times New Roman" panose="02020603050405020304" pitchFamily="18" charset="0"/>
                <a:cs typeface="Times New Roman" panose="02020603050405020304" pitchFamily="18" charset="0"/>
              </a:rPr>
              <a:t>This system will find out fake reviews made by posting fake comments about a product by identifying the Mac address along with review posting patterns. User will login to the system using his user id and password and will view various products and will give review about the product.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38526" y="1648599"/>
            <a:ext cx="180022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Training Phase</a:t>
            </a:r>
          </a:p>
        </p:txBody>
      </p:sp>
      <p:sp>
        <p:nvSpPr>
          <p:cNvPr id="7" name="Rounded Rectangle 6"/>
          <p:cNvSpPr/>
          <p:nvPr/>
        </p:nvSpPr>
        <p:spPr>
          <a:xfrm>
            <a:off x="3124200" y="2343150"/>
            <a:ext cx="2571750" cy="2171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8" name="Rectangle 7"/>
          <p:cNvSpPr/>
          <p:nvPr/>
        </p:nvSpPr>
        <p:spPr>
          <a:xfrm>
            <a:off x="3524250" y="2556983"/>
            <a:ext cx="165735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a:t>Data Accusation</a:t>
            </a:r>
          </a:p>
        </p:txBody>
      </p:sp>
      <p:sp>
        <p:nvSpPr>
          <p:cNvPr id="9" name="Rectangle 8"/>
          <p:cNvSpPr/>
          <p:nvPr/>
        </p:nvSpPr>
        <p:spPr>
          <a:xfrm>
            <a:off x="3524250" y="3101687"/>
            <a:ext cx="165735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a:t>Preprocessing</a:t>
            </a:r>
          </a:p>
        </p:txBody>
      </p:sp>
      <p:sp>
        <p:nvSpPr>
          <p:cNvPr id="10" name="Rectangle 9"/>
          <p:cNvSpPr/>
          <p:nvPr/>
        </p:nvSpPr>
        <p:spPr>
          <a:xfrm>
            <a:off x="3524250" y="3594434"/>
            <a:ext cx="165735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a:t>Clustering</a:t>
            </a:r>
          </a:p>
        </p:txBody>
      </p:sp>
      <p:sp>
        <p:nvSpPr>
          <p:cNvPr id="11" name="Rectangle 10"/>
          <p:cNvSpPr/>
          <p:nvPr/>
        </p:nvSpPr>
        <p:spPr>
          <a:xfrm>
            <a:off x="3526848" y="4025657"/>
            <a:ext cx="165735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a:t>Feature Selection</a:t>
            </a:r>
          </a:p>
        </p:txBody>
      </p:sp>
      <p:sp>
        <p:nvSpPr>
          <p:cNvPr id="13" name="Rounded Rectangle 12"/>
          <p:cNvSpPr/>
          <p:nvPr/>
        </p:nvSpPr>
        <p:spPr>
          <a:xfrm>
            <a:off x="5010150" y="4637901"/>
            <a:ext cx="19431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Trained database</a:t>
            </a:r>
          </a:p>
        </p:txBody>
      </p:sp>
      <p:sp>
        <p:nvSpPr>
          <p:cNvPr id="15" name="Rounded Rectangle 14"/>
          <p:cNvSpPr/>
          <p:nvPr/>
        </p:nvSpPr>
        <p:spPr>
          <a:xfrm>
            <a:off x="4895850" y="5429250"/>
            <a:ext cx="2343150" cy="400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t>Predict Spam or fake review  and Deduplication</a:t>
            </a:r>
          </a:p>
        </p:txBody>
      </p:sp>
      <p:sp>
        <p:nvSpPr>
          <p:cNvPr id="17" name="Rounded Rectangle 16"/>
          <p:cNvSpPr/>
          <p:nvPr/>
        </p:nvSpPr>
        <p:spPr>
          <a:xfrm>
            <a:off x="7529945" y="4914900"/>
            <a:ext cx="1314450" cy="228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a:t>Naïve Bayesian</a:t>
            </a:r>
          </a:p>
        </p:txBody>
      </p:sp>
      <p:sp>
        <p:nvSpPr>
          <p:cNvPr id="19" name="Rectangle 18"/>
          <p:cNvSpPr/>
          <p:nvPr/>
        </p:nvSpPr>
        <p:spPr>
          <a:xfrm>
            <a:off x="6553200" y="1648600"/>
            <a:ext cx="1943100" cy="408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Prediction Phase</a:t>
            </a:r>
          </a:p>
        </p:txBody>
      </p:sp>
      <p:sp>
        <p:nvSpPr>
          <p:cNvPr id="21" name="Rounded Rectangle 20"/>
          <p:cNvSpPr/>
          <p:nvPr/>
        </p:nvSpPr>
        <p:spPr>
          <a:xfrm>
            <a:off x="6324600" y="2457450"/>
            <a:ext cx="2343150" cy="2057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22" name="Rectangle 21"/>
          <p:cNvSpPr/>
          <p:nvPr/>
        </p:nvSpPr>
        <p:spPr>
          <a:xfrm>
            <a:off x="6553200" y="2571750"/>
            <a:ext cx="182880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a:t>User Interface</a:t>
            </a:r>
          </a:p>
        </p:txBody>
      </p:sp>
      <p:sp>
        <p:nvSpPr>
          <p:cNvPr id="23" name="Rectangle 22"/>
          <p:cNvSpPr/>
          <p:nvPr/>
        </p:nvSpPr>
        <p:spPr>
          <a:xfrm>
            <a:off x="6553200" y="3314700"/>
            <a:ext cx="182880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a:t>Pre processing</a:t>
            </a:r>
          </a:p>
        </p:txBody>
      </p:sp>
      <p:sp>
        <p:nvSpPr>
          <p:cNvPr id="24" name="Rectangle 23"/>
          <p:cNvSpPr/>
          <p:nvPr/>
        </p:nvSpPr>
        <p:spPr>
          <a:xfrm>
            <a:off x="6553200" y="3943350"/>
            <a:ext cx="182880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350" dirty="0"/>
              <a:t>Feature Selection</a:t>
            </a:r>
          </a:p>
        </p:txBody>
      </p:sp>
      <p:cxnSp>
        <p:nvCxnSpPr>
          <p:cNvPr id="26" name="Straight Arrow Connector 25"/>
          <p:cNvCxnSpPr/>
          <p:nvPr/>
        </p:nvCxnSpPr>
        <p:spPr>
          <a:xfrm>
            <a:off x="4210050" y="2105800"/>
            <a:ext cx="0" cy="23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353300" y="2105800"/>
            <a:ext cx="0" cy="35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13" idx="1"/>
          </p:cNvCxnSpPr>
          <p:nvPr/>
        </p:nvCxnSpPr>
        <p:spPr>
          <a:xfrm>
            <a:off x="4210050" y="4514851"/>
            <a:ext cx="800100" cy="3516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6953250" y="4514850"/>
            <a:ext cx="685800" cy="4000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867400" y="5095102"/>
            <a:ext cx="0" cy="334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oogle Shape;221;p25">
            <a:extLst>
              <a:ext uri="{FF2B5EF4-FFF2-40B4-BE49-F238E27FC236}">
                <a16:creationId xmlns:a16="http://schemas.microsoft.com/office/drawing/2014/main" id="{D865A825-4780-4A30-8755-2C08F01EBF19}"/>
              </a:ext>
            </a:extLst>
          </p:cNvPr>
          <p:cNvGrpSpPr/>
          <p:nvPr/>
        </p:nvGrpSpPr>
        <p:grpSpPr>
          <a:xfrm>
            <a:off x="1981200" y="373154"/>
            <a:ext cx="8229600" cy="1007510"/>
            <a:chOff x="0" y="7852"/>
            <a:chExt cx="8229600" cy="1380527"/>
          </a:xfrm>
        </p:grpSpPr>
        <p:sp>
          <p:nvSpPr>
            <p:cNvPr id="27" name="Google Shape;222;p25">
              <a:extLst>
                <a:ext uri="{FF2B5EF4-FFF2-40B4-BE49-F238E27FC236}">
                  <a16:creationId xmlns:a16="http://schemas.microsoft.com/office/drawing/2014/main" id="{4A2E940A-BB9D-41BC-8829-D90719598DD0}"/>
                </a:ext>
              </a:extLst>
            </p:cNvPr>
            <p:cNvSpPr/>
            <p:nvPr/>
          </p:nvSpPr>
          <p:spPr>
            <a:xfrm>
              <a:off x="0" y="7852"/>
              <a:ext cx="8229600" cy="1127295"/>
            </a:xfrm>
            <a:prstGeom prst="roundRect">
              <a:avLst>
                <a:gd name="adj" fmla="val 16667"/>
              </a:avLst>
            </a:prstGeom>
            <a:solidFill>
              <a:srgbClr val="0070C0"/>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29" name="Google Shape;223;p25">
              <a:extLst>
                <a:ext uri="{FF2B5EF4-FFF2-40B4-BE49-F238E27FC236}">
                  <a16:creationId xmlns:a16="http://schemas.microsoft.com/office/drawing/2014/main" id="{CD90CC86-054E-4A6F-AFD5-12A0C92F5E45}"/>
                </a:ext>
              </a:extLst>
            </p:cNvPr>
            <p:cNvSpPr txBox="1"/>
            <p:nvPr/>
          </p:nvSpPr>
          <p:spPr>
            <a:xfrm>
              <a:off x="55030" y="371144"/>
              <a:ext cx="8119540" cy="1017235"/>
            </a:xfrm>
            <a:prstGeom prst="rect">
              <a:avLst/>
            </a:prstGeom>
            <a:noFill/>
            <a:ln>
              <a:noFill/>
            </a:ln>
          </p:spPr>
          <p:txBody>
            <a:bodyPr spcFirstLastPara="1" wrap="square" lIns="179050" tIns="179050" rIns="179050" bIns="179050" anchor="ctr" anchorCtr="0">
              <a:noAutofit/>
            </a:bodyPr>
            <a:lstStyle/>
            <a:p>
              <a:pPr algn="ctr">
                <a:lnSpc>
                  <a:spcPct val="90000"/>
                </a:lnSpc>
                <a:buClr>
                  <a:schemeClr val="lt1"/>
                </a:buClr>
                <a:buSzPts val="4700"/>
              </a:pPr>
              <a:r>
                <a:rPr lang="en-US" sz="4000" dirty="0">
                  <a:solidFill>
                    <a:schemeClr val="bg1"/>
                  </a:solidFill>
                  <a:latin typeface="Times New Roman" panose="02020603050405020304" pitchFamily="18" charset="0"/>
                  <a:cs typeface="Times New Roman" panose="02020603050405020304" pitchFamily="18" charset="0"/>
                  <a:sym typeface="+mn-ea"/>
                </a:rPr>
                <a:t>Block Diagram Architecture</a:t>
              </a:r>
            </a:p>
            <a:p>
              <a:pPr marL="0" marR="0" lvl="0" indent="0" algn="ctr" rtl="0">
                <a:lnSpc>
                  <a:spcPct val="90000"/>
                </a:lnSpc>
                <a:spcBef>
                  <a:spcPts val="0"/>
                </a:spcBef>
                <a:spcAft>
                  <a:spcPts val="0"/>
                </a:spcAft>
                <a:buClr>
                  <a:schemeClr val="lt1"/>
                </a:buClr>
                <a:buSzPts val="4700"/>
                <a:buFont typeface="Calibri"/>
                <a:buNone/>
              </a:pPr>
              <a:endParaRPr sz="4000" i="0" u="none" strike="noStrike" cap="none" dirty="0">
                <a:solidFill>
                  <a:schemeClr val="bg1"/>
                </a:solidFill>
                <a:latin typeface="Times New Roman"/>
                <a:ea typeface="Times New Roman"/>
                <a:cs typeface="Times New Roman"/>
                <a:sym typeface="Times New Roman"/>
              </a:endParaRPr>
            </a:p>
          </p:txBody>
        </p:sp>
      </p:grpSp>
      <p:sp>
        <p:nvSpPr>
          <p:cNvPr id="31" name="TextBox 30">
            <a:extLst>
              <a:ext uri="{FF2B5EF4-FFF2-40B4-BE49-F238E27FC236}">
                <a16:creationId xmlns:a16="http://schemas.microsoft.com/office/drawing/2014/main" id="{22521DC1-A497-4F1D-89F8-CD3B9A6E04E4}"/>
              </a:ext>
            </a:extLst>
          </p:cNvPr>
          <p:cNvSpPr txBox="1"/>
          <p:nvPr/>
        </p:nvSpPr>
        <p:spPr>
          <a:xfrm>
            <a:off x="2124221" y="6484846"/>
            <a:ext cx="8400757"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1" i="0" u="none" strike="noStrike" kern="0" cap="none" spc="0" normalizeH="0" baseline="0" noProof="0" dirty="0">
                <a:ln>
                  <a:noFill/>
                </a:ln>
                <a:solidFill>
                  <a:srgbClr val="17365D"/>
                </a:solidFill>
                <a:effectLst/>
                <a:uLnTx/>
                <a:uFillTx/>
                <a:latin typeface="Tahoma"/>
                <a:ea typeface="Tahoma"/>
                <a:cs typeface="Tahoma"/>
                <a:sym typeface="Tahoma"/>
              </a:rPr>
              <a:t>Mini Project  - M.A.M. College of Engineering and Technology, </a:t>
            </a:r>
            <a:r>
              <a:rPr kumimoji="0" lang="en-US" sz="1200" b="1" i="0" u="none" strike="noStrike" kern="0" cap="none" spc="0" normalizeH="0" baseline="0" noProof="0" dirty="0" err="1">
                <a:ln>
                  <a:noFill/>
                </a:ln>
                <a:solidFill>
                  <a:srgbClr val="17365D"/>
                </a:solidFill>
                <a:effectLst/>
                <a:uLnTx/>
                <a:uFillTx/>
                <a:latin typeface="Tahoma"/>
                <a:ea typeface="Tahoma"/>
                <a:cs typeface="Tahoma"/>
                <a:sym typeface="Tahoma"/>
              </a:rPr>
              <a:t>Siruganur</a:t>
            </a:r>
            <a:r>
              <a:rPr kumimoji="0" lang="en-US" sz="1200" b="1" i="0" u="none" strike="noStrike" kern="0" cap="none" spc="0" normalizeH="0" baseline="0" noProof="0" dirty="0">
                <a:ln>
                  <a:noFill/>
                </a:ln>
                <a:solidFill>
                  <a:srgbClr val="17365D"/>
                </a:solidFill>
                <a:effectLst/>
                <a:uLnTx/>
                <a:uFillTx/>
                <a:latin typeface="Tahoma"/>
                <a:ea typeface="Tahoma"/>
                <a:cs typeface="Tahoma"/>
                <a:sym typeface="Tahoma"/>
              </a:rPr>
              <a:t>, Tiruchirappalli – 621 105.</a:t>
            </a:r>
          </a:p>
        </p:txBody>
      </p:sp>
    </p:spTree>
    <p:extLst>
      <p:ext uri="{BB962C8B-B14F-4D97-AF65-F5344CB8AC3E}">
        <p14:creationId xmlns:p14="http://schemas.microsoft.com/office/powerpoint/2010/main" val="13725372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2003</TotalTime>
  <Words>1978</Words>
  <Application>Microsoft Office PowerPoint</Application>
  <PresentationFormat>Widescreen</PresentationFormat>
  <Paragraphs>171</Paragraphs>
  <Slides>21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Rounded</vt:lpstr>
      <vt:lpstr>Calibri</vt:lpstr>
      <vt:lpstr>Corsiva</vt:lpstr>
      <vt:lpstr>Tahoma</vt:lpstr>
      <vt:lpstr>Times New Roman</vt:lpstr>
      <vt:lpstr>Wingdings</vt:lpstr>
      <vt:lpstr>Office Theme</vt:lpstr>
      <vt:lpstr>IT8611 Mini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IT8811 Project Work</dc:title>
  <dc:creator>itss</dc:creator>
  <cp:lastModifiedBy>Saran</cp:lastModifiedBy>
  <cp:revision>45</cp:revision>
  <dcterms:created xsi:type="dcterms:W3CDTF">2014-02-20T10:41:07Z</dcterms:created>
  <dcterms:modified xsi:type="dcterms:W3CDTF">2023-06-01T17:49:14Z</dcterms:modified>
</cp:coreProperties>
</file>