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92" r:id="rId4"/>
    <p:sldId id="259" r:id="rId5"/>
    <p:sldId id="262" r:id="rId6"/>
    <p:sldId id="261" r:id="rId7"/>
    <p:sldId id="263" r:id="rId8"/>
    <p:sldId id="264" r:id="rId9"/>
    <p:sldId id="265" r:id="rId10"/>
    <p:sldId id="283" r:id="rId11"/>
    <p:sldId id="287" r:id="rId12"/>
    <p:sldId id="284" r:id="rId13"/>
    <p:sldId id="285" r:id="rId14"/>
    <p:sldId id="282" r:id="rId15"/>
    <p:sldId id="288" r:id="rId16"/>
    <p:sldId id="268" r:id="rId17"/>
    <p:sldId id="270" r:id="rId18"/>
    <p:sldId id="269" r:id="rId19"/>
    <p:sldId id="271" r:id="rId20"/>
    <p:sldId id="272" r:id="rId21"/>
    <p:sldId id="286" r:id="rId22"/>
    <p:sldId id="289" r:id="rId23"/>
    <p:sldId id="290" r:id="rId24"/>
    <p:sldId id="291" r:id="rId25"/>
    <p:sldId id="279" r:id="rId26"/>
    <p:sldId id="280" r:id="rId27"/>
    <p:sldId id="281" r:id="rId28"/>
    <p:sldId id="276" r:id="rId29"/>
    <p:sldId id="277" r:id="rId30"/>
    <p:sldId id="278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0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33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55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6193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517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890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607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7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8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4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9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7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6062"/>
            <a:ext cx="8825658" cy="4571319"/>
          </a:xfrm>
        </p:spPr>
        <p:txBody>
          <a:bodyPr/>
          <a:lstStyle/>
          <a:p>
            <a:r>
              <a:rPr lang="en-IN" sz="5400" dirty="0" smtClean="0"/>
              <a:t/>
            </a:r>
            <a:br>
              <a:rPr lang="en-IN" sz="5400" dirty="0" smtClean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>Using Asynchronous Map-Only Update for Write Optimization of Column-Store Databases in Map-Reduce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05675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                                         Naveen Reddy </a:t>
            </a:r>
            <a:r>
              <a:rPr lang="en-IN" dirty="0" err="1" smtClean="0"/>
              <a:t>Thumma</a:t>
            </a:r>
            <a:endParaRPr lang="en-IN" dirty="0" smtClean="0"/>
          </a:p>
          <a:p>
            <a:r>
              <a:rPr lang="en-IN" dirty="0" smtClean="0"/>
              <a:t>      Department </a:t>
            </a:r>
            <a:r>
              <a:rPr lang="en-IN" dirty="0"/>
              <a:t>of Computer Science and Information Systems </a:t>
            </a:r>
            <a:endParaRPr lang="en-IN" dirty="0" smtClean="0"/>
          </a:p>
          <a:p>
            <a:r>
              <a:rPr lang="en-IN" dirty="0" smtClean="0"/>
              <a:t>                                     Youngstown </a:t>
            </a:r>
            <a:r>
              <a:rPr lang="en-IN" dirty="0"/>
              <a:t>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362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HDFS?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888"/>
            <a:ext cx="8946541" cy="4960512"/>
          </a:xfrm>
        </p:spPr>
        <p:txBody>
          <a:bodyPr/>
          <a:lstStyle/>
          <a:p>
            <a:r>
              <a:rPr lang="en-IN" dirty="0"/>
              <a:t>HDFS is a distributed file system that provides high-performance access to data across Hadoop </a:t>
            </a:r>
            <a:r>
              <a:rPr lang="en-IN" dirty="0" smtClean="0"/>
              <a:t>clusters. </a:t>
            </a:r>
            <a:r>
              <a:rPr lang="en-IN" dirty="0"/>
              <a:t>HDFS has become a key tool for managing pools of big </a:t>
            </a:r>
            <a:r>
              <a:rPr lang="en-IN" dirty="0" smtClean="0"/>
              <a:t>data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When HDFS takes in data, it breaks the information down into separate pieces and distributes them to different nodes in a cluster, allowing for parallel processing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HDFS is built to support applications with large data sets, including individual files that reach into the terabytes. It uses a master/slave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1999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MapReduce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9404"/>
            <a:ext cx="8946541" cy="49089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term </a:t>
            </a:r>
            <a:r>
              <a:rPr lang="en-IN" dirty="0" err="1"/>
              <a:t>MapReduce</a:t>
            </a:r>
            <a:r>
              <a:rPr lang="en-IN" dirty="0"/>
              <a:t> actually refers to two separate and distinct tasks</a:t>
            </a:r>
            <a:r>
              <a:rPr lang="en-IN" dirty="0" smtClean="0"/>
              <a:t>. It </a:t>
            </a:r>
            <a:r>
              <a:rPr lang="en-IN" dirty="0"/>
              <a:t>is inspired by functional programming map() and reduce() </a:t>
            </a:r>
            <a:r>
              <a:rPr lang="en-IN" dirty="0" smtClean="0"/>
              <a:t>function</a:t>
            </a:r>
          </a:p>
          <a:p>
            <a:r>
              <a:rPr lang="en-IN" dirty="0"/>
              <a:t>The first is the map job, which takes a set of data and converts it into another set of data, where individual elements are broken down into tuples (key/value </a:t>
            </a:r>
            <a:r>
              <a:rPr lang="en-IN" dirty="0" smtClean="0"/>
              <a:t>pairs</a:t>
            </a:r>
          </a:p>
          <a:p>
            <a:r>
              <a:rPr lang="en-IN" dirty="0"/>
              <a:t>The reduce job takes the output from a map as input and combines those data tuples into a smaller set of tuples. As the sequence of the name </a:t>
            </a:r>
            <a:r>
              <a:rPr lang="en-IN" dirty="0" err="1"/>
              <a:t>MapReduce</a:t>
            </a:r>
            <a:r>
              <a:rPr lang="en-IN" dirty="0"/>
              <a:t> implies, the reduce job is always performed after the map job.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Mapreduce</a:t>
            </a:r>
            <a:r>
              <a:rPr lang="en-IN" dirty="0"/>
              <a:t> was invented by </a:t>
            </a:r>
            <a:r>
              <a:rPr lang="en-IN" dirty="0" smtClean="0"/>
              <a:t>Google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955" y="2073499"/>
            <a:ext cx="3464416" cy="23697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792" y="2996745"/>
            <a:ext cx="340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44732" y="1249251"/>
            <a:ext cx="2562895" cy="14424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5447763" y="4224270"/>
            <a:ext cx="2511380" cy="14424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447763" y="1146220"/>
            <a:ext cx="2060620" cy="3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464416" y="1970468"/>
            <a:ext cx="1841680" cy="798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3" idx="1"/>
          </p:cNvCxnSpPr>
          <p:nvPr/>
        </p:nvCxnSpPr>
        <p:spPr>
          <a:xfrm>
            <a:off x="3593206" y="3812146"/>
            <a:ext cx="1854557" cy="11333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28067" y="1708858"/>
            <a:ext cx="199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3977" y="4790941"/>
            <a:ext cx="22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530366" y="656823"/>
            <a:ext cx="2562896" cy="189319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9723549" y="4043966"/>
            <a:ext cx="2468451" cy="190607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11" idx="3"/>
          </p:cNvCxnSpPr>
          <p:nvPr/>
        </p:nvCxnSpPr>
        <p:spPr>
          <a:xfrm>
            <a:off x="7907627" y="1970468"/>
            <a:ext cx="155834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59143" y="4790941"/>
            <a:ext cx="176440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6277" y="656823"/>
            <a:ext cx="239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Map() function processes a key/Value pair to generate a set of intermediate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key.value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52338" y="4224270"/>
            <a:ext cx="224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Reduce() Function that merges all intermediate values associated with the same intermediate key</a:t>
            </a:r>
          </a:p>
        </p:txBody>
      </p:sp>
    </p:spTree>
    <p:extLst>
      <p:ext uri="{BB962C8B-B14F-4D97-AF65-F5344CB8AC3E}">
        <p14:creationId xmlns:p14="http://schemas.microsoft.com/office/powerpoint/2010/main" val="42511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 on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494"/>
            <a:ext cx="8946541" cy="5460641"/>
          </a:xfrm>
        </p:spPr>
        <p:txBody>
          <a:bodyPr>
            <a:normAutofit fontScale="92500"/>
          </a:bodyPr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update on </a:t>
            </a:r>
            <a:r>
              <a:rPr lang="en-IN" dirty="0" smtClean="0"/>
              <a:t>the BAT </a:t>
            </a:r>
            <a:r>
              <a:rPr lang="en-IN" dirty="0"/>
              <a:t>involves two </a:t>
            </a:r>
            <a:r>
              <a:rPr lang="en-IN" dirty="0" smtClean="0"/>
              <a:t>phases</a:t>
            </a:r>
          </a:p>
          <a:p>
            <a:pPr marL="0" indent="0">
              <a:buNone/>
            </a:pPr>
            <a:r>
              <a:rPr lang="en-IN" dirty="0" smtClean="0"/>
              <a:t>First </a:t>
            </a:r>
            <a:r>
              <a:rPr lang="en-IN" dirty="0"/>
              <a:t>is to search for the </a:t>
            </a:r>
            <a:r>
              <a:rPr lang="en-IN" dirty="0" smtClean="0"/>
              <a:t>location of </a:t>
            </a:r>
            <a:r>
              <a:rPr lang="en-IN" dirty="0"/>
              <a:t>the target record (or BUN) in </a:t>
            </a:r>
            <a:r>
              <a:rPr lang="en-IN" dirty="0" smtClean="0"/>
              <a:t>                BAT </a:t>
            </a:r>
            <a:r>
              <a:rPr lang="en-IN" dirty="0"/>
              <a:t>by </a:t>
            </a:r>
            <a:r>
              <a:rPr lang="en-IN" dirty="0" err="1"/>
              <a:t>oid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Second </a:t>
            </a:r>
            <a:r>
              <a:rPr lang="en-IN" dirty="0" smtClean="0"/>
              <a:t>is to </a:t>
            </a:r>
            <a:r>
              <a:rPr lang="en-IN" dirty="0"/>
              <a:t>update the record value at the corresponding location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we further extend the BAT into the </a:t>
            </a:r>
            <a:r>
              <a:rPr lang="en-IN" dirty="0" smtClean="0"/>
              <a:t>Map-Reduce environment.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Searching for target records in a </a:t>
            </a:r>
            <a:r>
              <a:rPr lang="en-IN" dirty="0" smtClean="0"/>
              <a:t>BAT is </a:t>
            </a:r>
            <a:r>
              <a:rPr lang="en-IN" dirty="0"/>
              <a:t>not efficient if nested loops are involved. This phase </a:t>
            </a:r>
            <a:r>
              <a:rPr lang="en-IN" dirty="0" smtClean="0"/>
              <a:t>can be </a:t>
            </a:r>
            <a:r>
              <a:rPr lang="en-IN" dirty="0"/>
              <a:t>converted into </a:t>
            </a:r>
            <a:r>
              <a:rPr lang="en-IN" dirty="0" smtClean="0"/>
              <a:t>an left </a:t>
            </a:r>
            <a:r>
              <a:rPr lang="en-IN" dirty="0"/>
              <a:t>outer join operation between the </a:t>
            </a:r>
            <a:r>
              <a:rPr lang="en-IN" dirty="0" smtClean="0"/>
              <a:t>BAT and </a:t>
            </a:r>
            <a:r>
              <a:rPr lang="en-IN" dirty="0"/>
              <a:t>the update list (of BUNs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When the update list size </a:t>
            </a:r>
            <a:r>
              <a:rPr lang="en-IN" dirty="0" smtClean="0"/>
              <a:t>is small </a:t>
            </a:r>
            <a:r>
              <a:rPr lang="en-IN" dirty="0"/>
              <a:t>enough to fit into the memory, a map-side </a:t>
            </a:r>
            <a:r>
              <a:rPr lang="en-IN" dirty="0" smtClean="0"/>
              <a:t>left outer join </a:t>
            </a:r>
            <a:r>
              <a:rPr lang="en-IN" dirty="0"/>
              <a:t>is performed. Otherwise, a common reduce-side </a:t>
            </a:r>
            <a:r>
              <a:rPr lang="en-IN" dirty="0" smtClean="0"/>
              <a:t>left outer join can </a:t>
            </a:r>
            <a:r>
              <a:rPr lang="en-IN" dirty="0"/>
              <a:t>be performed when the update size is too large. In </a:t>
            </a:r>
            <a:r>
              <a:rPr lang="en-IN" dirty="0" smtClean="0"/>
              <a:t>both cases</a:t>
            </a:r>
            <a:r>
              <a:rPr lang="en-IN" dirty="0"/>
              <a:t>, the join result is retained on HDFS as the </a:t>
            </a:r>
            <a:r>
              <a:rPr lang="en-IN" dirty="0" smtClean="0"/>
              <a:t>intermediate result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4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1668"/>
            <a:ext cx="9404723" cy="1390918"/>
          </a:xfrm>
        </p:spPr>
        <p:txBody>
          <a:bodyPr/>
          <a:lstStyle/>
          <a:p>
            <a:r>
              <a:rPr lang="en-US" dirty="0"/>
              <a:t>BAT Map-Reduce Update </a:t>
            </a:r>
            <a:r>
              <a:rPr lang="en-US" dirty="0" smtClean="0"/>
              <a:t>Algorithm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32586"/>
            <a:ext cx="9403742" cy="5048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1</a:t>
            </a:r>
            <a:r>
              <a:rPr lang="en-IN" sz="1600" dirty="0"/>
              <a:t>: if </a:t>
            </a:r>
            <a:r>
              <a:rPr lang="en-IN" sz="1600" dirty="0" err="1"/>
              <a:t>sizeof</a:t>
            </a:r>
            <a:r>
              <a:rPr lang="en-IN" sz="1600" dirty="0"/>
              <a:t>(update list) ≤ threshold then</a:t>
            </a:r>
          </a:p>
          <a:p>
            <a:pPr marL="0" indent="0">
              <a:buNone/>
            </a:pPr>
            <a:r>
              <a:rPr lang="en-IN" sz="1600" dirty="0"/>
              <a:t>2: temp = bat map-side update list ON OID </a:t>
            </a:r>
            <a:endParaRPr lang="en-IN" sz="1600" i="1" dirty="0"/>
          </a:p>
          <a:p>
            <a:pPr marL="0" indent="0">
              <a:buNone/>
            </a:pPr>
            <a:r>
              <a:rPr lang="en-IN" sz="1600" dirty="0"/>
              <a:t>map-side left outer join</a:t>
            </a:r>
          </a:p>
          <a:p>
            <a:pPr marL="0" indent="0">
              <a:buNone/>
            </a:pPr>
            <a:r>
              <a:rPr lang="en-IN" sz="1600" dirty="0"/>
              <a:t>3: else</a:t>
            </a:r>
          </a:p>
          <a:p>
            <a:pPr marL="0" indent="0">
              <a:buNone/>
            </a:pPr>
            <a:r>
              <a:rPr lang="en-IN" sz="1600" dirty="0"/>
              <a:t>4: temp = bat reduce-side update list ON OID </a:t>
            </a:r>
            <a:endParaRPr lang="en-IN" sz="1600" i="1" dirty="0"/>
          </a:p>
          <a:p>
            <a:pPr marL="0" indent="0">
              <a:buNone/>
            </a:pPr>
            <a:r>
              <a:rPr lang="en-IN" sz="1600" dirty="0"/>
              <a:t>reduce-side left outer join</a:t>
            </a:r>
          </a:p>
          <a:p>
            <a:pPr marL="0" indent="0">
              <a:buNone/>
            </a:pPr>
            <a:r>
              <a:rPr lang="en-IN" sz="1600" dirty="0"/>
              <a:t>5: for all line ∈ temp do</a:t>
            </a:r>
          </a:p>
          <a:p>
            <a:pPr marL="0" indent="0">
              <a:buNone/>
            </a:pPr>
            <a:r>
              <a:rPr lang="en-IN" sz="1600" dirty="0"/>
              <a:t>6: if </a:t>
            </a:r>
            <a:r>
              <a:rPr lang="en-IN" sz="1600" dirty="0" err="1"/>
              <a:t>line.update</a:t>
            </a:r>
            <a:r>
              <a:rPr lang="en-IN" sz="1600" dirty="0"/>
              <a:t> </a:t>
            </a:r>
            <a:r>
              <a:rPr lang="en-IN" sz="1600" dirty="0" err="1"/>
              <a:t>list.OID</a:t>
            </a:r>
            <a:r>
              <a:rPr lang="en-IN" sz="1600" dirty="0"/>
              <a:t> != NULL then </a:t>
            </a:r>
            <a:r>
              <a:rPr lang="en-IN" sz="1600" i="1" dirty="0"/>
              <a:t> </a:t>
            </a:r>
            <a:r>
              <a:rPr lang="en-IN" sz="1600" dirty="0"/>
              <a:t>if this line</a:t>
            </a:r>
          </a:p>
          <a:p>
            <a:pPr marL="0" indent="0">
              <a:buNone/>
            </a:pPr>
            <a:r>
              <a:rPr lang="en-IN" sz="1600" dirty="0"/>
              <a:t>is matched in the outer join</a:t>
            </a:r>
          </a:p>
          <a:p>
            <a:pPr marL="0" indent="0">
              <a:buNone/>
            </a:pPr>
            <a:r>
              <a:rPr lang="en-IN" sz="1600" dirty="0"/>
              <a:t>7: output(BUN(</a:t>
            </a:r>
            <a:r>
              <a:rPr lang="en-IN" sz="1600" dirty="0" err="1"/>
              <a:t>line.update</a:t>
            </a:r>
            <a:r>
              <a:rPr lang="en-IN" sz="1600" dirty="0"/>
              <a:t> </a:t>
            </a:r>
            <a:r>
              <a:rPr lang="en-IN" sz="1600" dirty="0" err="1"/>
              <a:t>list.OID</a:t>
            </a:r>
            <a:r>
              <a:rPr lang="en-IN" sz="1600" dirty="0"/>
              <a:t>,</a:t>
            </a:r>
          </a:p>
          <a:p>
            <a:pPr marL="0" indent="0">
              <a:buNone/>
            </a:pPr>
            <a:r>
              <a:rPr lang="en-IN" sz="1600" dirty="0"/>
              <a:t>8: </a:t>
            </a:r>
            <a:r>
              <a:rPr lang="en-IN" sz="1600" dirty="0" err="1"/>
              <a:t>line.update</a:t>
            </a:r>
            <a:r>
              <a:rPr lang="en-IN" sz="1600" dirty="0"/>
              <a:t> </a:t>
            </a:r>
            <a:r>
              <a:rPr lang="en-IN" sz="1600" dirty="0" err="1"/>
              <a:t>list.VALUE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IN" sz="1600" dirty="0"/>
              <a:t>9: else</a:t>
            </a:r>
          </a:p>
          <a:p>
            <a:pPr marL="0" indent="0">
              <a:buNone/>
            </a:pPr>
            <a:r>
              <a:rPr lang="en-IN" sz="1600" dirty="0"/>
              <a:t>10: output(BUN(</a:t>
            </a:r>
            <a:r>
              <a:rPr lang="en-IN" sz="1600" dirty="0" err="1"/>
              <a:t>line.bat.OID,line.bat.VALUE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IN" sz="1600" dirty="0"/>
              <a:t>return SUCCESS</a:t>
            </a:r>
            <a:endParaRPr lang="en-US" sz="1600" dirty="0"/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TBAT on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94704"/>
            <a:ext cx="8946541" cy="555079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There are multiple </a:t>
            </a:r>
            <a:r>
              <a:rPr lang="en-IN" dirty="0" smtClean="0"/>
              <a:t>versions </a:t>
            </a:r>
            <a:r>
              <a:rPr lang="en-IN" dirty="0"/>
              <a:t>of same </a:t>
            </a:r>
            <a:r>
              <a:rPr lang="en-IN" dirty="0" err="1"/>
              <a:t>oid</a:t>
            </a:r>
            <a:r>
              <a:rPr lang="en-IN" dirty="0"/>
              <a:t> data with different attribute values and timestamp stored throughout the </a:t>
            </a:r>
            <a:r>
              <a:rPr lang="en-IN" dirty="0" smtClean="0"/>
              <a:t>HDFS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Here </a:t>
            </a:r>
            <a:r>
              <a:rPr lang="en-IN" dirty="0"/>
              <a:t>The target TBUN is the one with the latest </a:t>
            </a:r>
            <a:r>
              <a:rPr lang="en-IN" dirty="0" smtClean="0"/>
              <a:t>timestamp and </a:t>
            </a:r>
            <a:r>
              <a:rPr lang="en-IN" dirty="0"/>
              <a:t>attribute </a:t>
            </a:r>
            <a:r>
              <a:rPr lang="en-IN" dirty="0" smtClean="0"/>
              <a:t>value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There are two filtering phases </a:t>
            </a:r>
            <a:r>
              <a:rPr lang="en-IN" dirty="0" smtClean="0"/>
              <a:t>involved in </a:t>
            </a:r>
            <a:r>
              <a:rPr lang="en-IN" dirty="0"/>
              <a:t>the algorithm. The MAPPER performs the first </a:t>
            </a:r>
            <a:r>
              <a:rPr lang="en-IN" dirty="0" smtClean="0"/>
              <a:t>filtering on </a:t>
            </a:r>
            <a:r>
              <a:rPr lang="en-IN" dirty="0"/>
              <a:t>the map side, where, for each TBAT slip, the </a:t>
            </a:r>
            <a:r>
              <a:rPr lang="en-IN" dirty="0" smtClean="0"/>
              <a:t>MAPPER selects </a:t>
            </a:r>
            <a:r>
              <a:rPr lang="en-IN" dirty="0"/>
              <a:t>only the TBUNs with their </a:t>
            </a:r>
            <a:r>
              <a:rPr lang="en-IN" dirty="0" err="1"/>
              <a:t>oids</a:t>
            </a:r>
            <a:r>
              <a:rPr lang="en-IN" dirty="0"/>
              <a:t> that fall into </a:t>
            </a:r>
            <a:r>
              <a:rPr lang="en-IN" dirty="0" smtClean="0"/>
              <a:t>the given </a:t>
            </a:r>
            <a:r>
              <a:rPr lang="en-IN" dirty="0"/>
              <a:t>selection </a:t>
            </a:r>
            <a:r>
              <a:rPr lang="en-IN" dirty="0" smtClean="0"/>
              <a:t>rang</a:t>
            </a:r>
          </a:p>
          <a:p>
            <a:endParaRPr lang="en-IN" dirty="0" smtClean="0"/>
          </a:p>
          <a:p>
            <a:r>
              <a:rPr lang="en-IN" dirty="0"/>
              <a:t>Then key-value pairs are emitted </a:t>
            </a:r>
            <a:r>
              <a:rPr lang="en-IN" dirty="0" smtClean="0"/>
              <a:t>by the </a:t>
            </a:r>
            <a:r>
              <a:rPr lang="en-IN" dirty="0"/>
              <a:t>MAPPER that are comprised of the </a:t>
            </a:r>
            <a:r>
              <a:rPr lang="en-IN" dirty="0" err="1"/>
              <a:t>oid</a:t>
            </a:r>
            <a:r>
              <a:rPr lang="en-IN" dirty="0"/>
              <a:t> of the </a:t>
            </a:r>
            <a:r>
              <a:rPr lang="en-IN" dirty="0" smtClean="0"/>
              <a:t>selected TBUN </a:t>
            </a:r>
            <a:r>
              <a:rPr lang="en-IN" dirty="0"/>
              <a:t>and a nested pair, which consists of the value </a:t>
            </a:r>
            <a:r>
              <a:rPr lang="en-IN" dirty="0" smtClean="0"/>
              <a:t>of the </a:t>
            </a:r>
            <a:r>
              <a:rPr lang="en-IN" dirty="0"/>
              <a:t>TBUN and the </a:t>
            </a:r>
            <a:r>
              <a:rPr lang="en-IN" dirty="0" smtClean="0"/>
              <a:t>timestamp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This key value are sorted according to the </a:t>
            </a:r>
            <a:r>
              <a:rPr lang="en-IN" dirty="0" err="1"/>
              <a:t>oid</a:t>
            </a:r>
            <a:r>
              <a:rPr lang="en-IN" dirty="0"/>
              <a:t> and then sent to reducer  and this will select target pair </a:t>
            </a:r>
            <a:r>
              <a:rPr lang="en-IN" dirty="0" smtClean="0"/>
              <a:t>with most </a:t>
            </a:r>
            <a:r>
              <a:rPr lang="en-IN" dirty="0"/>
              <a:t>recent timestamp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22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</a:t>
            </a:r>
            <a:r>
              <a:rPr lang="en-IN" dirty="0" smtClean="0"/>
              <a:t>Map-Only(AMO) </a:t>
            </a:r>
            <a:r>
              <a:rPr lang="en-IN" dirty="0"/>
              <a:t>Update on Column-Stores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843766"/>
          </a:xfrm>
        </p:spPr>
        <p:txBody>
          <a:bodyPr/>
          <a:lstStyle/>
          <a:p>
            <a:r>
              <a:rPr lang="en-IN" dirty="0"/>
              <a:t>AMO update is to avoid seeking and writing and </a:t>
            </a:r>
            <a:r>
              <a:rPr lang="en-IN" dirty="0" smtClean="0"/>
              <a:t>uses </a:t>
            </a:r>
            <a:r>
              <a:rPr lang="en-IN" dirty="0" err="1" smtClean="0"/>
              <a:t>timstamp</a:t>
            </a:r>
            <a:r>
              <a:rPr lang="en-IN" dirty="0" smtClean="0"/>
              <a:t> </a:t>
            </a:r>
            <a:r>
              <a:rPr lang="en-IN" dirty="0"/>
              <a:t>to </a:t>
            </a:r>
            <a:r>
              <a:rPr lang="en-IN" dirty="0" err="1"/>
              <a:t>lable</a:t>
            </a:r>
            <a:r>
              <a:rPr lang="en-IN" dirty="0"/>
              <a:t> the newly updated data and append to TBAT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In AMO update list of target BUNs are </a:t>
            </a:r>
            <a:r>
              <a:rPr lang="en-IN" dirty="0" smtClean="0"/>
              <a:t>also assumed </a:t>
            </a:r>
            <a:r>
              <a:rPr lang="en-IN" dirty="0"/>
              <a:t>to be collected in a distributed </a:t>
            </a:r>
            <a:r>
              <a:rPr lang="en-IN" dirty="0" smtClean="0"/>
              <a:t>environment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Once the </a:t>
            </a:r>
            <a:r>
              <a:rPr lang="en-IN" dirty="0"/>
              <a:t>update list is submitted for execution, the mapper of </a:t>
            </a:r>
            <a:r>
              <a:rPr lang="en-IN" dirty="0" smtClean="0"/>
              <a:t>the AMO </a:t>
            </a:r>
            <a:r>
              <a:rPr lang="en-IN" dirty="0"/>
              <a:t>update simply appends the list of updating </a:t>
            </a:r>
            <a:r>
              <a:rPr lang="en-IN" dirty="0" smtClean="0"/>
              <a:t>TBUNs at </a:t>
            </a:r>
            <a:r>
              <a:rPr lang="en-IN" dirty="0"/>
              <a:t>the end of the TBAT file. In </a:t>
            </a:r>
            <a:r>
              <a:rPr lang="en-IN" dirty="0" smtClean="0"/>
              <a:t>HDFS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file append operation has been supported in </a:t>
            </a:r>
            <a:r>
              <a:rPr lang="en-IN" dirty="0" smtClean="0"/>
              <a:t>Apache Hadoop </a:t>
            </a:r>
            <a:r>
              <a:rPr lang="en-IN" dirty="0"/>
              <a:t>since the 0.20.0 release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7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IN" dirty="0"/>
              <a:t>What is Column-Store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9555"/>
            <a:ext cx="8946541" cy="497124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Column-store database is also known as columnar database or </a:t>
            </a:r>
            <a:r>
              <a:rPr lang="en-IN" dirty="0" smtClean="0"/>
              <a:t>column oriented </a:t>
            </a:r>
            <a:r>
              <a:rPr lang="en-IN" dirty="0"/>
              <a:t>database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Practical use of a column store versus a row store differs little in the </a:t>
            </a:r>
            <a:r>
              <a:rPr lang="en-IN" dirty="0" smtClean="0"/>
              <a:t>Relational DBMS</a:t>
            </a:r>
            <a:r>
              <a:rPr lang="en-IN" dirty="0"/>
              <a:t> </a:t>
            </a:r>
            <a:r>
              <a:rPr lang="en-IN" dirty="0" smtClean="0"/>
              <a:t>world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data structure of a column-store database exclusively uses BATs (Binary Association Tables)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history of column-store database can be traced back to 1970s. Not until about 2005 when many </a:t>
            </a:r>
            <a:r>
              <a:rPr lang="en-IN" dirty="0" smtClean="0"/>
              <a:t>open source </a:t>
            </a:r>
            <a:r>
              <a:rPr lang="en-IN" dirty="0"/>
              <a:t>and commercial implementations of column-store databases took </a:t>
            </a:r>
            <a:r>
              <a:rPr lang="en-IN" dirty="0" smtClean="0"/>
              <a:t>off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D</a:t>
            </a:r>
            <a:r>
              <a:rPr lang="en-IN" dirty="0" smtClean="0"/>
              <a:t>atabase </a:t>
            </a:r>
            <a:r>
              <a:rPr lang="en-IN" dirty="0"/>
              <a:t>can more precisely access the data it needs to answer a query rather than scanning and discarding unwanted data in rows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8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Experiment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8496"/>
            <a:ext cx="8946541" cy="4599904"/>
          </a:xfrm>
        </p:spPr>
        <p:txBody>
          <a:bodyPr/>
          <a:lstStyle/>
          <a:p>
            <a:r>
              <a:rPr lang="en-IN" dirty="0"/>
              <a:t>Performed on a Cloudera Distributed Hadoop (CDH) </a:t>
            </a:r>
            <a:r>
              <a:rPr lang="en-IN" dirty="0" smtClean="0"/>
              <a:t>cluster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1 master and </a:t>
            </a:r>
            <a:r>
              <a:rPr lang="en-IN" dirty="0" smtClean="0"/>
              <a:t>2 </a:t>
            </a:r>
            <a:r>
              <a:rPr lang="en-IN" dirty="0"/>
              <a:t>slaves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Total HDFS capacity= 310GB (block size = 64MB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Interconnection is Gigabit Ethernet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Code written in  Apache Pig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Data </a:t>
            </a:r>
            <a:r>
              <a:rPr lang="en-IN" dirty="0"/>
              <a:t>sets: 1GB ,</a:t>
            </a:r>
            <a:r>
              <a:rPr lang="en-IN" dirty="0" smtClean="0"/>
              <a:t>10GB ,20GB random </a:t>
            </a:r>
            <a:r>
              <a:rPr lang="en-IN" dirty="0"/>
              <a:t>synthetic data in BAT and TBAT.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Update </a:t>
            </a:r>
            <a:r>
              <a:rPr lang="en-IN" dirty="0"/>
              <a:t>queries: </a:t>
            </a:r>
            <a:r>
              <a:rPr lang="en-IN" dirty="0" smtClean="0"/>
              <a:t>15% of </a:t>
            </a:r>
            <a:r>
              <a:rPr lang="en-IN" dirty="0"/>
              <a:t>the original data. </a:t>
            </a:r>
          </a:p>
        </p:txBody>
      </p:sp>
    </p:spTree>
    <p:extLst>
      <p:ext uri="{BB962C8B-B14F-4D97-AF65-F5344CB8AC3E}">
        <p14:creationId xmlns:p14="http://schemas.microsoft.com/office/powerpoint/2010/main" val="28049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1231"/>
          </a:xfrm>
        </p:spPr>
        <p:txBody>
          <a:bodyPr/>
          <a:lstStyle/>
          <a:p>
            <a:r>
              <a:rPr lang="en-IN" dirty="0"/>
              <a:t>Update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4102"/>
            <a:ext cx="8946541" cy="4664298"/>
          </a:xfrm>
        </p:spPr>
        <p:txBody>
          <a:bodyPr/>
          <a:lstStyle/>
          <a:p>
            <a:r>
              <a:rPr lang="en-IN" dirty="0" smtClean="0"/>
              <a:t>For this experiment first we created a Cluster using </a:t>
            </a:r>
            <a:r>
              <a:rPr lang="en-IN" dirty="0"/>
              <a:t>CDH (</a:t>
            </a:r>
            <a:r>
              <a:rPr lang="en-IN" dirty="0" err="1"/>
              <a:t>cloudera</a:t>
            </a:r>
            <a:r>
              <a:rPr lang="en-IN" dirty="0"/>
              <a:t> distribution </a:t>
            </a:r>
            <a:r>
              <a:rPr lang="en-IN" dirty="0" smtClean="0"/>
              <a:t>Hadoop) system where we created one master and 2 slaves on our YSU – Data lab Servers</a:t>
            </a:r>
          </a:p>
          <a:p>
            <a:endParaRPr lang="en-IN" dirty="0" smtClean="0"/>
          </a:p>
          <a:p>
            <a:r>
              <a:rPr lang="en-IN" dirty="0" smtClean="0"/>
              <a:t>We Created the data using a java programme which helps us to generate Bat and </a:t>
            </a:r>
            <a:r>
              <a:rPr lang="en-IN" dirty="0" err="1"/>
              <a:t>T</a:t>
            </a:r>
            <a:r>
              <a:rPr lang="en-IN" dirty="0" err="1" smtClean="0"/>
              <a:t>bat</a:t>
            </a:r>
            <a:r>
              <a:rPr lang="en-IN" dirty="0" smtClean="0"/>
              <a:t> files . We executed this java files in our master and then transferred it to HDFS using HDFS Put command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Now to analyse  we used pig </a:t>
            </a:r>
            <a:r>
              <a:rPr lang="en-IN" dirty="0"/>
              <a:t>a high-level platform for creating programs that run on Apache </a:t>
            </a:r>
            <a:r>
              <a:rPr lang="en-IN" dirty="0" smtClean="0"/>
              <a:t>Hadoop. Pig </a:t>
            </a:r>
            <a:r>
              <a:rPr lang="en-IN" dirty="0"/>
              <a:t>can execute its Hadoop jobs in </a:t>
            </a:r>
            <a:r>
              <a:rPr lang="en-IN" dirty="0" err="1"/>
              <a:t>MapReduce</a:t>
            </a:r>
            <a:r>
              <a:rPr lang="en-IN" dirty="0" smtClean="0"/>
              <a:t> and used grunt shell to execute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7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0"/>
            <a:ext cx="12973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95459"/>
            <a:ext cx="8075054" cy="595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4451" y="1828800"/>
            <a:ext cx="32454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 Took 1.97 times more time to update the file than TBAT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88"/>
            <a:ext cx="7920507" cy="6729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55358" y="2343955"/>
            <a:ext cx="35803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BAT Took 2.65 times more than TBAT to update the file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46264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65206" y="2614411"/>
            <a:ext cx="373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 Took 2.62 times more time to update a file than BAT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198512"/>
          </a:xfrm>
        </p:spPr>
        <p:txBody>
          <a:bodyPr/>
          <a:lstStyle/>
          <a:p>
            <a:r>
              <a:rPr lang="en-IN" dirty="0"/>
              <a:t>In this research we introduced AMO Method for write optimization on column store Databases in </a:t>
            </a:r>
            <a:r>
              <a:rPr lang="en-IN" dirty="0" err="1"/>
              <a:t>MapReduce</a:t>
            </a:r>
            <a:r>
              <a:rPr lang="en-IN" dirty="0"/>
              <a:t> </a:t>
            </a:r>
            <a:r>
              <a:rPr lang="en-IN" dirty="0" smtClean="0"/>
              <a:t>environment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This has a effective data </a:t>
            </a:r>
            <a:r>
              <a:rPr lang="en-IN" dirty="0" smtClean="0"/>
              <a:t>structure  </a:t>
            </a:r>
            <a:r>
              <a:rPr lang="en-IN" dirty="0"/>
              <a:t>called TBAT(Timestamped Binary Association Table ) which improves update performance without need of global </a:t>
            </a:r>
            <a:r>
              <a:rPr lang="en-IN" dirty="0" smtClean="0"/>
              <a:t>indexing</a:t>
            </a:r>
          </a:p>
          <a:p>
            <a:endParaRPr lang="en-IN" dirty="0"/>
          </a:p>
          <a:p>
            <a:r>
              <a:rPr lang="en-IN" dirty="0"/>
              <a:t>Map-Reduce selection algorithm is </a:t>
            </a:r>
            <a:r>
              <a:rPr lang="en-IN" dirty="0" smtClean="0"/>
              <a:t>developed for </a:t>
            </a:r>
            <a:r>
              <a:rPr lang="en-IN" dirty="0"/>
              <a:t>fast data retrieval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future works, we will investigate, in depth, the </a:t>
            </a:r>
            <a:r>
              <a:rPr lang="en-IN" dirty="0" smtClean="0"/>
              <a:t>performance variation </a:t>
            </a:r>
            <a:r>
              <a:rPr lang="en-IN" dirty="0"/>
              <a:t>of the Map-Reduce selection </a:t>
            </a:r>
            <a:r>
              <a:rPr lang="en-IN" dirty="0" smtClean="0"/>
              <a:t>algorithm on </a:t>
            </a:r>
            <a:r>
              <a:rPr lang="en-IN" dirty="0"/>
              <a:t>TBAT after different percentages of the file is </a:t>
            </a:r>
            <a:r>
              <a:rPr lang="en-IN" dirty="0" smtClean="0"/>
              <a:t>updated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Another topic is to introduce a distributed local indexing </a:t>
            </a:r>
            <a:r>
              <a:rPr lang="en-IN" dirty="0" smtClean="0"/>
              <a:t>on each </a:t>
            </a:r>
            <a:r>
              <a:rPr lang="en-IN" dirty="0"/>
              <a:t>TBAT slip in HDFS to improve the global data </a:t>
            </a:r>
            <a:r>
              <a:rPr lang="en-IN" dirty="0" smtClean="0"/>
              <a:t>retrieval performance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0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Row Based To Column Store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7887"/>
            <a:ext cx="12192000" cy="55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ys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ys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0144"/>
            <a:ext cx="12192000" cy="265785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204882"/>
          </a:xfrm>
        </p:spPr>
        <p:txBody>
          <a:bodyPr/>
          <a:lstStyle/>
          <a:p>
            <a:r>
              <a:rPr lang="en-IN" sz="8000" dirty="0" smtClean="0"/>
              <a:t>Thank You!</a:t>
            </a:r>
            <a:br>
              <a:rPr lang="en-IN" sz="8000" dirty="0" smtClean="0"/>
            </a:br>
            <a:r>
              <a:rPr lang="en-IN" sz="2800" dirty="0" smtClean="0"/>
              <a:t>Naveen Reddy </a:t>
            </a:r>
            <a:r>
              <a:rPr lang="en-IN" sz="2800" dirty="0" err="1" smtClean="0"/>
              <a:t>Thumma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Computer Science and Information Systems Youngstown State University, Youngstown, OH</a:t>
            </a:r>
          </a:p>
        </p:txBody>
      </p:sp>
    </p:spTree>
    <p:extLst>
      <p:ext uri="{BB962C8B-B14F-4D97-AF65-F5344CB8AC3E}">
        <p14:creationId xmlns:p14="http://schemas.microsoft.com/office/powerpoint/2010/main" val="37908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086377"/>
            <a:ext cx="8825657" cy="2691003"/>
          </a:xfrm>
        </p:spPr>
        <p:txBody>
          <a:bodyPr/>
          <a:lstStyle/>
          <a:p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Column-Store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9"/>
            <a:ext cx="8946541" cy="4805128"/>
          </a:xfrm>
        </p:spPr>
        <p:txBody>
          <a:bodyPr/>
          <a:lstStyle/>
          <a:p>
            <a:r>
              <a:rPr lang="en-IN" dirty="0"/>
              <a:t>The goal of a columnar database is to efficiently write and read data to and from hard disk storage in order to speed up the time it takes to return a query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One of the main benefits of a columnar database is that data can be </a:t>
            </a:r>
            <a:r>
              <a:rPr lang="en-IN" dirty="0" smtClean="0"/>
              <a:t>highly</a:t>
            </a:r>
            <a:r>
              <a:rPr lang="en-IN" dirty="0"/>
              <a:t> </a:t>
            </a:r>
            <a:r>
              <a:rPr lang="en-IN" dirty="0" smtClean="0"/>
              <a:t>compressed . </a:t>
            </a:r>
            <a:r>
              <a:rPr lang="en-IN" dirty="0"/>
              <a:t>The compression permits columnar operations — like MIN, MAX, SUM, COUNT and AVG— to be performed very </a:t>
            </a:r>
            <a:r>
              <a:rPr lang="en-IN" dirty="0" smtClean="0"/>
              <a:t>rapidly</a:t>
            </a:r>
          </a:p>
          <a:p>
            <a:endParaRPr lang="en-IN" dirty="0"/>
          </a:p>
          <a:p>
            <a:r>
              <a:rPr lang="en-IN" dirty="0"/>
              <a:t>Another benefit is that because a column-based DBMSs is self-indexing, it uses less disk space than a relational database management system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2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Column-Store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586189"/>
          </a:xfrm>
        </p:spPr>
        <p:txBody>
          <a:bodyPr>
            <a:normAutofit/>
          </a:bodyPr>
          <a:lstStyle/>
          <a:p>
            <a:r>
              <a:rPr lang="en-IN" dirty="0" smtClean="0"/>
              <a:t>Existing works </a:t>
            </a:r>
            <a:r>
              <a:rPr lang="en-IN" dirty="0"/>
              <a:t>majorly focus on write optimizations in a </a:t>
            </a:r>
            <a:r>
              <a:rPr lang="en-IN" dirty="0" smtClean="0"/>
              <a:t>main memory column-store database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very few works focused on optimizing the </a:t>
            </a:r>
            <a:r>
              <a:rPr lang="en-IN" dirty="0" smtClean="0"/>
              <a:t>write performance </a:t>
            </a:r>
            <a:r>
              <a:rPr lang="en-IN" dirty="0"/>
              <a:t>on the out-of-core (OOC or external </a:t>
            </a:r>
            <a:r>
              <a:rPr lang="en-IN" dirty="0" smtClean="0"/>
              <a:t>memory) column-store databases</a:t>
            </a:r>
          </a:p>
          <a:p>
            <a:endParaRPr lang="en-IN" dirty="0" smtClean="0"/>
          </a:p>
          <a:p>
            <a:r>
              <a:rPr lang="en-IN" dirty="0" smtClean="0"/>
              <a:t>One such example is Vertica which introduced  </a:t>
            </a:r>
            <a:r>
              <a:rPr lang="en-IN" dirty="0"/>
              <a:t>a </a:t>
            </a:r>
            <a:r>
              <a:rPr lang="en-IN" dirty="0" smtClean="0"/>
              <a:t>specially designed </a:t>
            </a:r>
            <a:r>
              <a:rPr lang="en-IN" dirty="0"/>
              <a:t>data storage procedure, called k-safety, to </a:t>
            </a:r>
            <a:r>
              <a:rPr lang="en-IN" dirty="0" smtClean="0"/>
              <a:t>ensure </a:t>
            </a:r>
            <a:r>
              <a:rPr lang="en-IN" dirty="0" smtClean="0"/>
              <a:t> </a:t>
            </a:r>
            <a:r>
              <a:rPr lang="en-IN" dirty="0"/>
              <a:t>update </a:t>
            </a:r>
            <a:r>
              <a:rPr lang="en-IN" dirty="0" smtClean="0"/>
              <a:t>transactions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Nevertheless, k-safety </a:t>
            </a:r>
            <a:r>
              <a:rPr lang="en-IN" dirty="0" smtClean="0"/>
              <a:t>focuses more </a:t>
            </a:r>
            <a:r>
              <a:rPr lang="en-IN" dirty="0"/>
              <a:t>on transaction control rather than write performance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</a:t>
            </a:r>
            <a:r>
              <a:rPr lang="en-IN" dirty="0" smtClean="0"/>
              <a:t>Optimization in Column-Store</a:t>
            </a:r>
            <a:br>
              <a:rPr lang="en-IN" dirty="0" smtClean="0"/>
            </a:br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8946541" cy="4700789"/>
          </a:xfrm>
        </p:spPr>
        <p:txBody>
          <a:bodyPr/>
          <a:lstStyle/>
          <a:p>
            <a:r>
              <a:rPr lang="en-IN" dirty="0"/>
              <a:t>Optimizing write operations in a column-store </a:t>
            </a:r>
            <a:r>
              <a:rPr lang="en-IN" dirty="0" smtClean="0"/>
              <a:t>database has </a:t>
            </a:r>
            <a:r>
              <a:rPr lang="en-IN" dirty="0"/>
              <a:t>always been a </a:t>
            </a:r>
            <a:r>
              <a:rPr lang="en-IN" dirty="0" smtClean="0"/>
              <a:t>challenge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data in a </a:t>
            </a:r>
            <a:r>
              <a:rPr lang="en-IN" dirty="0" smtClean="0"/>
              <a:t>column-store database </a:t>
            </a:r>
            <a:r>
              <a:rPr lang="en-IN" dirty="0"/>
              <a:t>is vertically decomposed into BATs and </a:t>
            </a:r>
            <a:r>
              <a:rPr lang="en-IN" dirty="0" smtClean="0"/>
              <a:t>randomly distributed </a:t>
            </a:r>
            <a:r>
              <a:rPr lang="en-IN" dirty="0"/>
              <a:t>over the </a:t>
            </a:r>
            <a:r>
              <a:rPr lang="en-IN" dirty="0" smtClean="0"/>
              <a:t>storage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Furthermore, assuming an </a:t>
            </a:r>
            <a:r>
              <a:rPr lang="en-IN" dirty="0" smtClean="0"/>
              <a:t>external memory </a:t>
            </a:r>
            <a:r>
              <a:rPr lang="en-IN" dirty="0"/>
              <a:t>storage is employed, there is a </a:t>
            </a:r>
            <a:r>
              <a:rPr lang="en-IN" dirty="0" smtClean="0"/>
              <a:t>non-trivial probability that a BAT is too large to fit into one page on the storage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writing </a:t>
            </a:r>
            <a:r>
              <a:rPr lang="en-IN" dirty="0"/>
              <a:t>on a column-store database will be significantly delayed by ad hoc access to large BATs across multiple pages.</a:t>
            </a:r>
          </a:p>
        </p:txBody>
      </p:sp>
    </p:spTree>
    <p:extLst>
      <p:ext uri="{BB962C8B-B14F-4D97-AF65-F5344CB8AC3E}">
        <p14:creationId xmlns:p14="http://schemas.microsoft.com/office/powerpoint/2010/main" val="621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Column Store Database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8946541" cy="5009880"/>
          </a:xfrm>
        </p:spPr>
        <p:txBody>
          <a:bodyPr/>
          <a:lstStyle/>
          <a:p>
            <a:r>
              <a:rPr lang="en-IN" dirty="0"/>
              <a:t>The data structure of a column-store database </a:t>
            </a:r>
            <a:r>
              <a:rPr lang="en-IN" dirty="0" smtClean="0"/>
              <a:t>exclusively uses </a:t>
            </a:r>
            <a:r>
              <a:rPr lang="en-IN" dirty="0"/>
              <a:t>BATs (Binary Association Tables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consists of </a:t>
            </a:r>
            <a:r>
              <a:rPr lang="en-IN" dirty="0" err="1" smtClean="0"/>
              <a:t>oid</a:t>
            </a:r>
            <a:r>
              <a:rPr lang="en-IN" dirty="0" smtClean="0"/>
              <a:t> also known as object identifiers </a:t>
            </a:r>
            <a:r>
              <a:rPr lang="en-IN" dirty="0"/>
              <a:t>along </a:t>
            </a:r>
            <a:r>
              <a:rPr lang="en-IN" dirty="0" smtClean="0"/>
              <a:t>with a </a:t>
            </a:r>
            <a:r>
              <a:rPr lang="en-IN" dirty="0"/>
              <a:t>column of attribute </a:t>
            </a:r>
            <a:r>
              <a:rPr lang="en-IN" dirty="0" smtClean="0"/>
              <a:t>values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In traditional BAT, an update by a given OID involves in 2 phases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1. Search the location in BAT by OID (</a:t>
            </a:r>
            <a:r>
              <a:rPr lang="en-IN" dirty="0" smtClean="0"/>
              <a:t>Time consuming)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2.Update the value at the target </a:t>
            </a:r>
            <a:r>
              <a:rPr lang="en-IN" dirty="0" smtClean="0"/>
              <a:t>location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So to avoid searching we introduce timestamp in our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8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Timestamped Binary Association Table (TBAT)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TBAT is similar  to Bat  But only thing is that it has an extra column as Timestamp along with </a:t>
            </a:r>
            <a:r>
              <a:rPr lang="en-IN" dirty="0" err="1" smtClean="0"/>
              <a:t>oid</a:t>
            </a:r>
            <a:r>
              <a:rPr lang="en-IN" dirty="0" smtClean="0"/>
              <a:t> and attribute values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major improvement of TBAT is that, first of </a:t>
            </a:r>
            <a:r>
              <a:rPr lang="en-IN" dirty="0" err="1" smtClean="0"/>
              <a:t>all,TBAT</a:t>
            </a:r>
            <a:r>
              <a:rPr lang="en-IN" dirty="0" smtClean="0"/>
              <a:t> </a:t>
            </a:r>
            <a:r>
              <a:rPr lang="en-IN" dirty="0"/>
              <a:t>does not require any global pre-sorting or </a:t>
            </a:r>
            <a:r>
              <a:rPr lang="en-IN" dirty="0" smtClean="0"/>
              <a:t>indexing</a:t>
            </a:r>
          </a:p>
          <a:p>
            <a:endParaRPr lang="en-IN" dirty="0"/>
          </a:p>
          <a:p>
            <a:r>
              <a:rPr lang="en-IN" dirty="0"/>
              <a:t>Based on TBAT, we propose an update algorithm and </a:t>
            </a:r>
            <a:r>
              <a:rPr lang="en-IN" dirty="0" smtClean="0"/>
              <a:t>a selection </a:t>
            </a:r>
            <a:r>
              <a:rPr lang="en-IN" dirty="0"/>
              <a:t>algorithm that can achieve efficient data </a:t>
            </a:r>
            <a:r>
              <a:rPr lang="en-IN" dirty="0" smtClean="0"/>
              <a:t>updating and </a:t>
            </a:r>
            <a:r>
              <a:rPr lang="en-IN" dirty="0"/>
              <a:t>retrieving without any help from extra global </a:t>
            </a:r>
            <a:r>
              <a:rPr lang="en-IN" dirty="0" smtClean="0"/>
              <a:t>data 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0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060"/>
            <a:ext cx="12192000" cy="69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4644</TotalTime>
  <Words>1446</Words>
  <Application>Microsoft Office PowerPoint</Application>
  <PresentationFormat>Widescreen</PresentationFormat>
  <Paragraphs>148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Wingdings 3</vt:lpstr>
      <vt:lpstr>Ion</vt:lpstr>
      <vt:lpstr>  Using Asynchronous Map-Only Update for Write Optimization of Column-Store Databases in Map-Reduce</vt:lpstr>
      <vt:lpstr>What is Column-Store Database?</vt:lpstr>
      <vt:lpstr>Row Based To Column Store</vt:lpstr>
      <vt:lpstr>Features of Column-Store Databases</vt:lpstr>
      <vt:lpstr>Features of Column-Store Databases</vt:lpstr>
      <vt:lpstr>Write Optimization in Column-Store Database</vt:lpstr>
      <vt:lpstr>Updating Column Store Database </vt:lpstr>
      <vt:lpstr>Timestamped Binary Association Table (TBAT)</vt:lpstr>
      <vt:lpstr>PowerPoint Presentation</vt:lpstr>
      <vt:lpstr>What is HDFS?</vt:lpstr>
      <vt:lpstr>PowerPoint Presentation</vt:lpstr>
      <vt:lpstr>What is MapReduce </vt:lpstr>
      <vt:lpstr>PowerPoint Presentation</vt:lpstr>
      <vt:lpstr>BAT on HDFS</vt:lpstr>
      <vt:lpstr>BAT Map-Reduce Update Algorithm </vt:lpstr>
      <vt:lpstr>TBAT on HDFS</vt:lpstr>
      <vt:lpstr>PowerPoint Presentation</vt:lpstr>
      <vt:lpstr>Asynchronous Map-Only(AMO) Update on Column-Stores</vt:lpstr>
      <vt:lpstr>PowerPoint Presentation</vt:lpstr>
      <vt:lpstr>Update Experiment</vt:lpstr>
      <vt:lpstr>Update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works</vt:lpstr>
      <vt:lpstr>Thank You! Naveen Reddy Thumma Computer Science and Information Systems Youngstown State University, Youngstown, OH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Optimization Column Store On Mapreduce</dc:title>
  <dc:creator>naveen</dc:creator>
  <cp:lastModifiedBy>naveen</cp:lastModifiedBy>
  <cp:revision>74</cp:revision>
  <dcterms:created xsi:type="dcterms:W3CDTF">2016-11-03T05:09:35Z</dcterms:created>
  <dcterms:modified xsi:type="dcterms:W3CDTF">2016-11-10T17:07:46Z</dcterms:modified>
</cp:coreProperties>
</file>