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0"/>
  </p:notesMasterIdLst>
  <p:sldIdLst>
    <p:sldId id="256" r:id="rId2"/>
    <p:sldId id="257" r:id="rId3"/>
    <p:sldId id="259" r:id="rId4"/>
    <p:sldId id="260" r:id="rId5"/>
    <p:sldId id="263" r:id="rId6"/>
    <p:sldId id="299" r:id="rId7"/>
    <p:sldId id="300" r:id="rId8"/>
    <p:sldId id="264" r:id="rId9"/>
    <p:sldId id="265" r:id="rId10"/>
    <p:sldId id="304" r:id="rId11"/>
    <p:sldId id="294" r:id="rId12"/>
    <p:sldId id="295" r:id="rId13"/>
    <p:sldId id="298" r:id="rId14"/>
    <p:sldId id="296" r:id="rId15"/>
    <p:sldId id="301" r:id="rId16"/>
    <p:sldId id="302" r:id="rId17"/>
    <p:sldId id="303" r:id="rId18"/>
    <p:sldId id="297" r:id="rId19"/>
  </p:sldIdLst>
  <p:sldSz cx="9144000" cy="6858000" type="screen4x3"/>
  <p:notesSz cx="6858000" cy="9144000"/>
  <p:defaultTextStyle>
    <a:defPPr marL="0" marR="0" lvl="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a:ln>
          <a:noFill/>
        </a:ln>
        <a:solidFill>
          <a:srgbClr val="000000"/>
        </a:solidFill>
        <a:effectLst/>
      </a:defRPr>
    </a:defPPr>
    <a:lvl1pPr marL="0" marR="0" lvl="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a:ln>
          <a:noFill/>
        </a:ln>
        <a:solidFill>
          <a:srgbClr val="000000"/>
        </a:solidFill>
        <a:effectLst/>
        <a:latin typeface="Times New Roman"/>
        <a:ea typeface="Times New Roman"/>
        <a:cs typeface="Times New Roman"/>
        <a:sym typeface="Times New Roman"/>
      </a:defRPr>
    </a:lvl1pPr>
    <a:lvl2pPr marL="0" marR="0" lvl="1" indent="457200" algn="l" defTabSz="914400" rtl="0" fontAlgn="auto" latinLnBrk="0" hangingPunct="0">
      <a:lnSpc>
        <a:spcPct val="100000"/>
      </a:lnSpc>
      <a:spcBef>
        <a:spcPts val="0"/>
      </a:spcBef>
      <a:spcAft>
        <a:spcPts val="0"/>
      </a:spcAft>
      <a:buClrTx/>
      <a:buSzTx/>
      <a:buFontTx/>
      <a:buNone/>
      <a:tabLst/>
      <a:defRPr kumimoji="0" sz="1400" b="0" i="0" u="none" strike="noStrike" cap="none" spc="0" normalizeH="0">
        <a:ln>
          <a:noFill/>
        </a:ln>
        <a:solidFill>
          <a:srgbClr val="000000"/>
        </a:solidFill>
        <a:effectLst/>
        <a:latin typeface="Times New Roman"/>
        <a:ea typeface="Times New Roman"/>
        <a:cs typeface="Times New Roman"/>
        <a:sym typeface="Times New Roman"/>
      </a:defRPr>
    </a:lvl2pPr>
    <a:lvl3pPr marL="0" marR="0" lvl="2" indent="914400" algn="l" defTabSz="914400" rtl="0" fontAlgn="auto" latinLnBrk="0" hangingPunct="0">
      <a:lnSpc>
        <a:spcPct val="100000"/>
      </a:lnSpc>
      <a:spcBef>
        <a:spcPts val="0"/>
      </a:spcBef>
      <a:spcAft>
        <a:spcPts val="0"/>
      </a:spcAft>
      <a:buClrTx/>
      <a:buSzTx/>
      <a:buFontTx/>
      <a:buNone/>
      <a:tabLst/>
      <a:defRPr kumimoji="0" sz="1400" b="0" i="0" u="none" strike="noStrike" cap="none" spc="0" normalizeH="0">
        <a:ln>
          <a:noFill/>
        </a:ln>
        <a:solidFill>
          <a:srgbClr val="000000"/>
        </a:solidFill>
        <a:effectLst/>
        <a:latin typeface="Times New Roman"/>
        <a:ea typeface="Times New Roman"/>
        <a:cs typeface="Times New Roman"/>
        <a:sym typeface="Times New Roman"/>
      </a:defRPr>
    </a:lvl3pPr>
    <a:lvl4pPr marL="0" marR="0" lvl="3" indent="1371600" algn="l" defTabSz="914400" rtl="0" fontAlgn="auto" latinLnBrk="0" hangingPunct="0">
      <a:lnSpc>
        <a:spcPct val="100000"/>
      </a:lnSpc>
      <a:spcBef>
        <a:spcPts val="0"/>
      </a:spcBef>
      <a:spcAft>
        <a:spcPts val="0"/>
      </a:spcAft>
      <a:buClrTx/>
      <a:buSzTx/>
      <a:buFontTx/>
      <a:buNone/>
      <a:tabLst/>
      <a:defRPr kumimoji="0" sz="1400" b="0" i="0" u="none" strike="noStrike" cap="none" spc="0" normalizeH="0">
        <a:ln>
          <a:noFill/>
        </a:ln>
        <a:solidFill>
          <a:srgbClr val="000000"/>
        </a:solidFill>
        <a:effectLst/>
        <a:latin typeface="Times New Roman"/>
        <a:ea typeface="Times New Roman"/>
        <a:cs typeface="Times New Roman"/>
        <a:sym typeface="Times New Roman"/>
      </a:defRPr>
    </a:lvl4pPr>
    <a:lvl5pPr marL="0" marR="0" lvl="4" indent="1828800" algn="l" defTabSz="914400" rtl="0" fontAlgn="auto" latinLnBrk="0" hangingPunct="0">
      <a:lnSpc>
        <a:spcPct val="100000"/>
      </a:lnSpc>
      <a:spcBef>
        <a:spcPts val="0"/>
      </a:spcBef>
      <a:spcAft>
        <a:spcPts val="0"/>
      </a:spcAft>
      <a:buClrTx/>
      <a:buSzTx/>
      <a:buFontTx/>
      <a:buNone/>
      <a:tabLst/>
      <a:defRPr kumimoji="0" sz="1400" b="0" i="0" u="none" strike="noStrike" cap="none" spc="0" normalizeH="0">
        <a:ln>
          <a:noFill/>
        </a:ln>
        <a:solidFill>
          <a:srgbClr val="000000"/>
        </a:solidFill>
        <a:effectLst/>
        <a:latin typeface="Times New Roman"/>
        <a:ea typeface="Times New Roman"/>
        <a:cs typeface="Times New Roman"/>
        <a:sym typeface="Times New Roman"/>
      </a:defRPr>
    </a:lvl5pPr>
    <a:lvl6pPr marL="0" marR="0" lvl="5"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a:ln>
          <a:noFill/>
        </a:ln>
        <a:solidFill>
          <a:srgbClr val="000000"/>
        </a:solidFill>
        <a:effectLst/>
        <a:latin typeface="Times New Roman"/>
        <a:ea typeface="Times New Roman"/>
        <a:cs typeface="Times New Roman"/>
        <a:sym typeface="Times New Roman"/>
      </a:defRPr>
    </a:lvl6pPr>
    <a:lvl7pPr marL="0" marR="0" lvl="6"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a:ln>
          <a:noFill/>
        </a:ln>
        <a:solidFill>
          <a:srgbClr val="000000"/>
        </a:solidFill>
        <a:effectLst/>
        <a:latin typeface="Times New Roman"/>
        <a:ea typeface="Times New Roman"/>
        <a:cs typeface="Times New Roman"/>
        <a:sym typeface="Times New Roman"/>
      </a:defRPr>
    </a:lvl7pPr>
    <a:lvl8pPr marL="0" marR="0" lvl="7"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a:ln>
          <a:noFill/>
        </a:ln>
        <a:solidFill>
          <a:srgbClr val="000000"/>
        </a:solidFill>
        <a:effectLst/>
        <a:latin typeface="Times New Roman"/>
        <a:ea typeface="Times New Roman"/>
        <a:cs typeface="Times New Roman"/>
        <a:sym typeface="Times New Roman"/>
      </a:defRPr>
    </a:lvl8pPr>
    <a:lvl9pPr marL="0" marR="0" lvl="8"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a:ln>
          <a:noFill/>
        </a:ln>
        <a:solidFill>
          <a:srgbClr val="000000"/>
        </a:solidFill>
        <a:effectLst/>
        <a:latin typeface="Times New Roman"/>
        <a:ea typeface="Times New Roman"/>
        <a:cs typeface="Times New Roman"/>
        <a:sym typeface="Times New Roman"/>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9E085E-B84E-484B-ABD0-800ADB295901}">
  <a:tblStyle styleId="{FC9E085E-B84E-484B-ABD0-800ADB295901}" styleName="Table_0">
    <a:wholeTbl>
      <a:tcTxStyle>
        <a:font>
          <a:latin typeface="Calibri"/>
          <a:ea typeface="Calibri"/>
          <a:cs typeface="Calibri"/>
        </a:font>
        <a:srgbClr val="000000"/>
      </a:tcTxStyle>
      <a:tcStyle>
        <a:tcBdr>
          <a:left>
            <a:ln w="6350" cap="flat" cmpd="sng">
              <a:solidFill>
                <a:srgbClr val="000000"/>
              </a:solidFill>
              <a:prstDash val="solid"/>
              <a:round/>
              <a:headEnd type="none" w="sm" len="sm"/>
              <a:tailEnd type="none" w="sm" len="sm"/>
            </a:ln>
          </a:left>
          <a:right>
            <a:ln w="6350" cap="flat" cmpd="sng">
              <a:solidFill>
                <a:srgbClr val="000000"/>
              </a:solidFill>
              <a:prstDash val="solid"/>
              <a:round/>
              <a:headEnd type="none" w="sm" len="sm"/>
              <a:tailEnd type="none" w="sm" len="sm"/>
            </a:ln>
          </a:right>
          <a:top>
            <a:ln w="6350" cap="flat" cmpd="sng">
              <a:solidFill>
                <a:srgbClr val="000000"/>
              </a:solidFill>
              <a:prstDash val="solid"/>
              <a:round/>
              <a:headEnd type="none" w="sm" len="sm"/>
              <a:tailEnd type="none" w="sm" len="sm"/>
            </a:ln>
          </a:top>
          <a:bottom>
            <a:ln w="6350" cap="flat" cmpd="sng">
              <a:solidFill>
                <a:srgbClr val="000000"/>
              </a:solidFill>
              <a:prstDash val="solid"/>
              <a:round/>
              <a:headEnd type="none" w="sm" len="sm"/>
              <a:tailEnd type="none" w="sm" len="sm"/>
            </a:ln>
          </a:bottom>
          <a:insideH>
            <a:ln w="6350" cap="flat" cmpd="sng">
              <a:solidFill>
                <a:srgbClr val="000000"/>
              </a:solidFill>
              <a:prstDash val="solid"/>
              <a:round/>
              <a:headEnd type="none" w="sm" len="sm"/>
              <a:tailEnd type="none" w="sm" len="sm"/>
            </a:ln>
          </a:insideH>
          <a:insideV>
            <a:ln w="635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a:tcStyle>
        <a:tcBdr/>
        <a:fill>
          <a:solidFill>
            <a:srgbClr val="F3F9F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1380"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xfrm>
            <a:off x="1143000" y="685800"/>
            <a:ext cx="4572000" cy="3429000"/>
          </a:xfrm>
          <a:prstGeom prst="rect">
            <a:avLst/>
          </a:prstGeom>
        </p:spPr>
        <p:txBody>
          <a:bodyPr/>
          <a:lstStyle/>
          <a:p>
            <a:endParaRPr/>
          </a:p>
        </p:txBody>
      </p:sp>
      <p:sp>
        <p:nvSpPr>
          <p:cNvPr id="127" name="Shape 12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7739982"/>
      </p:ext>
    </p:extLst>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Arial"/>
      </a:defRPr>
    </a:lvl1pPr>
    <a:lvl2pPr indent="228600" latinLnBrk="0">
      <a:spcBef>
        <a:spcPts val="400"/>
      </a:spcBef>
      <a:defRPr sz="1200">
        <a:latin typeface="+mn-lt"/>
        <a:ea typeface="+mn-ea"/>
        <a:cs typeface="+mn-cs"/>
        <a:sym typeface="Arial"/>
      </a:defRPr>
    </a:lvl2pPr>
    <a:lvl3pPr indent="457200" latinLnBrk="0">
      <a:spcBef>
        <a:spcPts val="400"/>
      </a:spcBef>
      <a:defRPr sz="1200">
        <a:latin typeface="+mn-lt"/>
        <a:ea typeface="+mn-ea"/>
        <a:cs typeface="+mn-cs"/>
        <a:sym typeface="Arial"/>
      </a:defRPr>
    </a:lvl3pPr>
    <a:lvl4pPr indent="685800" latinLnBrk="0">
      <a:spcBef>
        <a:spcPts val="400"/>
      </a:spcBef>
      <a:defRPr sz="1200">
        <a:latin typeface="+mn-lt"/>
        <a:ea typeface="+mn-ea"/>
        <a:cs typeface="+mn-cs"/>
        <a:sym typeface="Arial"/>
      </a:defRPr>
    </a:lvl4pPr>
    <a:lvl5pPr indent="914400" latinLnBrk="0">
      <a:spcBef>
        <a:spcPts val="400"/>
      </a:spcBef>
      <a:defRPr sz="1200">
        <a:latin typeface="+mn-lt"/>
        <a:ea typeface="+mn-ea"/>
        <a:cs typeface="+mn-cs"/>
        <a:sym typeface="Arial"/>
      </a:defRPr>
    </a:lvl5pPr>
    <a:lvl6pPr indent="1143000" latinLnBrk="0">
      <a:spcBef>
        <a:spcPts val="400"/>
      </a:spcBef>
      <a:defRPr sz="1200">
        <a:latin typeface="+mn-lt"/>
        <a:ea typeface="+mn-ea"/>
        <a:cs typeface="+mn-cs"/>
        <a:sym typeface="Arial"/>
      </a:defRPr>
    </a:lvl6pPr>
    <a:lvl7pPr indent="1371600" latinLnBrk="0">
      <a:spcBef>
        <a:spcPts val="400"/>
      </a:spcBef>
      <a:defRPr sz="1200">
        <a:latin typeface="+mn-lt"/>
        <a:ea typeface="+mn-ea"/>
        <a:cs typeface="+mn-cs"/>
        <a:sym typeface="Arial"/>
      </a:defRPr>
    </a:lvl7pPr>
    <a:lvl8pPr indent="1600200" latinLnBrk="0">
      <a:spcBef>
        <a:spcPts val="400"/>
      </a:spcBef>
      <a:defRPr sz="1200">
        <a:latin typeface="+mn-lt"/>
        <a:ea typeface="+mn-ea"/>
        <a:cs typeface="+mn-cs"/>
        <a:sym typeface="Arial"/>
      </a:defRPr>
    </a:lvl8pPr>
    <a:lvl9pPr indent="1828800" latinLnBrk="0">
      <a:spcBef>
        <a:spcPts val="400"/>
      </a:spcBef>
      <a:defRPr sz="12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99499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JRDD – 7377</a:t>
            </a:r>
          </a:p>
          <a:p>
            <a:r>
              <a:rPr lang="en-IN" dirty="0"/>
              <a:t>MRDD – 15,283</a:t>
            </a:r>
          </a:p>
        </p:txBody>
      </p:sp>
    </p:spTree>
    <p:extLst>
      <p:ext uri="{BB962C8B-B14F-4D97-AF65-F5344CB8AC3E}">
        <p14:creationId xmlns:p14="http://schemas.microsoft.com/office/powerpoint/2010/main" val="2052907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9_Default">
    <p:spTree>
      <p:nvGrpSpPr>
        <p:cNvPr id="1" name=""/>
        <p:cNvGrpSpPr/>
        <p:nvPr/>
      </p:nvGrpSpPr>
      <p:grpSpPr>
        <a:xfrm>
          <a:off x="0" y="0"/>
          <a:ext cx="0" cy="0"/>
          <a:chOff x="0" y="0"/>
          <a:chExt cx="0" cy="0"/>
        </a:xfrm>
      </p:grpSpPr>
      <p:sp>
        <p:nvSpPr>
          <p:cNvPr id="14"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15"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20"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23"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24"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25" name="Text"/>
          <p:cNvSpPr txBox="1"/>
          <p:nvPr/>
        </p:nvSpPr>
        <p:spPr>
          <a:xfrm>
            <a:off x="1264919" y="304800"/>
            <a:ext cx="6918961" cy="35066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defRPr sz="1800" b="1">
                <a:latin typeface="+mn-lt"/>
                <a:ea typeface="+mn-ea"/>
                <a:cs typeface="+mn-cs"/>
                <a:sym typeface="Arial"/>
              </a:defRPr>
            </a:lvl1pPr>
          </a:lstStyle>
          <a:p>
            <a:r>
              <a:t>                       </a:t>
            </a:r>
          </a:p>
        </p:txBody>
      </p:sp>
      <p:sp>
        <p:nvSpPr>
          <p:cNvPr id="26"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27"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35"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36"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37" name="Text"/>
          <p:cNvSpPr txBox="1"/>
          <p:nvPr/>
        </p:nvSpPr>
        <p:spPr>
          <a:xfrm>
            <a:off x="1264919" y="304800"/>
            <a:ext cx="6918961" cy="35066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defRPr sz="1800" b="1">
                <a:latin typeface="+mn-lt"/>
                <a:ea typeface="+mn-ea"/>
                <a:cs typeface="+mn-cs"/>
                <a:sym typeface="Arial"/>
              </a:defRPr>
            </a:lvl1pPr>
          </a:lstStyle>
          <a:p>
            <a:r>
              <a:t>                       </a:t>
            </a:r>
          </a:p>
        </p:txBody>
      </p:sp>
      <p:sp>
        <p:nvSpPr>
          <p:cNvPr id="38"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39"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4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48"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49" name="Text"/>
          <p:cNvSpPr txBox="1"/>
          <p:nvPr/>
        </p:nvSpPr>
        <p:spPr>
          <a:xfrm>
            <a:off x="1264919" y="304800"/>
            <a:ext cx="6918961" cy="35066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defRPr sz="1800" b="1">
                <a:latin typeface="+mn-lt"/>
                <a:ea typeface="+mn-ea"/>
                <a:cs typeface="+mn-cs"/>
                <a:sym typeface="Arial"/>
              </a:defRPr>
            </a:lvl1pPr>
          </a:lstStyle>
          <a:p>
            <a:r>
              <a:t>                       </a:t>
            </a:r>
          </a:p>
        </p:txBody>
      </p:sp>
      <p:sp>
        <p:nvSpPr>
          <p:cNvPr id="50"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51"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5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59"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60"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61" name="Text"/>
          <p:cNvSpPr txBox="1"/>
          <p:nvPr/>
        </p:nvSpPr>
        <p:spPr>
          <a:xfrm>
            <a:off x="1264919" y="304800"/>
            <a:ext cx="6918961" cy="35066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defRPr sz="1800" b="1">
                <a:latin typeface="+mn-lt"/>
                <a:ea typeface="+mn-ea"/>
                <a:cs typeface="+mn-cs"/>
                <a:sym typeface="Arial"/>
              </a:defRPr>
            </a:lvl1pPr>
          </a:lstStyle>
          <a:p>
            <a:r>
              <a:t>                       </a:t>
            </a:r>
          </a:p>
        </p:txBody>
      </p:sp>
      <p:sp>
        <p:nvSpPr>
          <p:cNvPr id="62"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63"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71"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72"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73" name="Text"/>
          <p:cNvSpPr txBox="1"/>
          <p:nvPr/>
        </p:nvSpPr>
        <p:spPr>
          <a:xfrm>
            <a:off x="1264919" y="304800"/>
            <a:ext cx="6918961" cy="35066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defRPr sz="1800" b="1">
                <a:latin typeface="+mn-lt"/>
                <a:ea typeface="+mn-ea"/>
                <a:cs typeface="+mn-cs"/>
                <a:sym typeface="Arial"/>
              </a:defRPr>
            </a:lvl1pPr>
          </a:lstStyle>
          <a:p>
            <a:r>
              <a:t>                       </a:t>
            </a:r>
          </a:p>
        </p:txBody>
      </p:sp>
      <p:sp>
        <p:nvSpPr>
          <p:cNvPr id="74"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75"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83"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84"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85" name="Text"/>
          <p:cNvSpPr txBox="1"/>
          <p:nvPr/>
        </p:nvSpPr>
        <p:spPr>
          <a:xfrm>
            <a:off x="1264919" y="304800"/>
            <a:ext cx="6918961" cy="35066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defRPr sz="1800" b="1">
                <a:latin typeface="+mn-lt"/>
                <a:ea typeface="+mn-ea"/>
                <a:cs typeface="+mn-cs"/>
                <a:sym typeface="Arial"/>
              </a:defRPr>
            </a:lvl1pPr>
          </a:lstStyle>
          <a:p>
            <a:r>
              <a:t>                       </a:t>
            </a:r>
          </a:p>
        </p:txBody>
      </p:sp>
      <p:sp>
        <p:nvSpPr>
          <p:cNvPr id="86"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87"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95"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96"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97" name="Text"/>
          <p:cNvSpPr txBox="1"/>
          <p:nvPr/>
        </p:nvSpPr>
        <p:spPr>
          <a:xfrm>
            <a:off x="1264919" y="304800"/>
            <a:ext cx="6918961" cy="35066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defRPr sz="1800" b="1">
                <a:latin typeface="+mn-lt"/>
                <a:ea typeface="+mn-ea"/>
                <a:cs typeface="+mn-cs"/>
                <a:sym typeface="Arial"/>
              </a:defRPr>
            </a:lvl1pPr>
          </a:lstStyle>
          <a:p>
            <a:r>
              <a:t>                       </a:t>
            </a:r>
          </a:p>
        </p:txBody>
      </p:sp>
      <p:sp>
        <p:nvSpPr>
          <p:cNvPr id="98"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99"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0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108"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109" name="Text"/>
          <p:cNvSpPr txBox="1"/>
          <p:nvPr/>
        </p:nvSpPr>
        <p:spPr>
          <a:xfrm>
            <a:off x="1264919" y="304800"/>
            <a:ext cx="6918961" cy="35066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defRPr sz="1800" b="1">
                <a:latin typeface="+mn-lt"/>
                <a:ea typeface="+mn-ea"/>
                <a:cs typeface="+mn-cs"/>
                <a:sym typeface="Arial"/>
              </a:defRPr>
            </a:lvl1pPr>
          </a:lstStyle>
          <a:p>
            <a:r>
              <a:t>                       </a:t>
            </a:r>
          </a:p>
        </p:txBody>
      </p:sp>
      <p:sp>
        <p:nvSpPr>
          <p:cNvPr id="110"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111"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sp>
        <p:nvSpPr>
          <p:cNvPr id="3" name="Text"/>
          <p:cNvSpPr txBox="1"/>
          <p:nvPr/>
        </p:nvSpPr>
        <p:spPr>
          <a:xfrm>
            <a:off x="1264919" y="304800"/>
            <a:ext cx="6918961" cy="35066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defRPr sz="1800" b="1">
                <a:latin typeface="+mn-lt"/>
                <a:ea typeface="+mn-ea"/>
                <a:cs typeface="+mn-cs"/>
                <a:sym typeface="Arial"/>
              </a:defRPr>
            </a:lvl1pPr>
          </a:lstStyle>
          <a:p>
            <a:r>
              <a:t>                       </a:t>
            </a:r>
          </a:p>
        </p:txBody>
      </p:sp>
      <p:pic>
        <p:nvPicPr>
          <p:cNvPr id="4" name="image.png" descr="image.png"/>
          <p:cNvPicPr>
            <a:picLocks noChangeAspect="1"/>
          </p:cNvPicPr>
          <p:nvPr/>
        </p:nvPicPr>
        <p:blipFill>
          <a:blip r:embed="rId12"/>
          <a:stretch>
            <a:fillRect/>
          </a:stretch>
        </p:blipFill>
        <p:spPr>
          <a:xfrm>
            <a:off x="0" y="38100"/>
            <a:ext cx="1104900" cy="1104900"/>
          </a:xfrm>
          <a:prstGeom prst="rect">
            <a:avLst/>
          </a:prstGeom>
          <a:ln w="12700">
            <a:miter lim="400000"/>
          </a:ln>
        </p:spPr>
      </p:pic>
      <p:sp>
        <p:nvSpPr>
          <p:cNvPr id="5" name="Slide Number"/>
          <p:cNvSpPr txBox="1">
            <a:spLocks noGrp="1"/>
          </p:cNvSpPr>
          <p:nvPr>
            <p:ph type="sldNum" sz="quarter" idx="2"/>
          </p:nvPr>
        </p:nvSpPr>
        <p:spPr>
          <a:xfrm>
            <a:off x="8308692" y="381000"/>
            <a:ext cx="301909" cy="288824"/>
          </a:xfrm>
          <a:prstGeom prst="rect">
            <a:avLst/>
          </a:prstGeom>
          <a:ln w="12700">
            <a:miter lim="400000"/>
          </a:ln>
        </p:spPr>
        <p:txBody>
          <a:bodyPr wrap="none" lIns="45719" rIns="45719">
            <a:spAutoFit/>
          </a:bodyPr>
          <a:lstStyle>
            <a:lvl1pPr algn="r">
              <a:defRPr>
                <a:latin typeface="+mn-lt"/>
                <a:ea typeface="+mn-ea"/>
                <a:cs typeface="+mn-cs"/>
                <a:sym typeface="Arial"/>
              </a:defRPr>
            </a:lvl1pPr>
          </a:lstStyle>
          <a:p>
            <a:fld id="{86CB4B4D-7CA3-9044-876B-883B54F8677D}" type="slidenum">
              <a:t>‹#›</a:t>
            </a:fld>
            <a:endParaRPr/>
          </a:p>
        </p:txBody>
      </p:sp>
      <p:sp>
        <p:nvSpPr>
          <p:cNvPr id="6" name="Title Text"/>
          <p:cNvSpPr txBox="1">
            <a:spLocks noGrp="1"/>
          </p:cNvSpPr>
          <p:nvPr>
            <p:ph type="title"/>
          </p:nvPr>
        </p:nvSpPr>
        <p:spPr>
          <a:xfrm>
            <a:off x="457200" y="92074"/>
            <a:ext cx="8229600" cy="150812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lstStyle/>
          <a:p>
            <a:r>
              <a:t>Title Text</a:t>
            </a:r>
          </a:p>
        </p:txBody>
      </p:sp>
      <p:sp>
        <p:nvSpPr>
          <p:cNvPr id="7" name="Body Level One…"/>
          <p:cNvSpPr txBox="1">
            <a:spLocks noGrp="1"/>
          </p:cNvSpPr>
          <p:nvPr>
            <p:ph type="body" idx="1"/>
          </p:nvPr>
        </p:nvSpPr>
        <p:spPr>
          <a:xfrm>
            <a:off x="457200" y="1600200"/>
            <a:ext cx="8229600" cy="4525963"/>
          </a:xfrm>
          <a:prstGeom prst="rect">
            <a:avLst/>
          </a:prstGeom>
          <a:solidFill>
            <a:srgbClr val="FFFFFF"/>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hf hdr="0" dt="0"/>
  <p:txStyles>
    <p:title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342900" marR="0" indent="-3429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1pPr>
      <a:lvl2pPr marL="661307" marR="0" indent="-204107"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2pPr>
      <a:lvl3pPr marL="1200150" marR="0" indent="-28575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3pPr>
      <a:lvl4pPr marL="1600200" marR="0" indent="-2286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4pPr>
      <a:lvl5pPr marL="20828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5pPr>
      <a:lvl6pPr marL="25400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6pPr>
      <a:lvl7pPr marL="29972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7pPr>
      <a:lvl8pPr marL="34544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8pPr>
      <a:lvl9pPr marL="39116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a:t>
            </a:fld>
            <a:endParaRPr/>
          </a:p>
        </p:txBody>
      </p:sp>
      <p:sp>
        <p:nvSpPr>
          <p:cNvPr id="131" name="Z-SPA"/>
          <p:cNvSpPr txBox="1">
            <a:spLocks noGrp="1"/>
          </p:cNvSpPr>
          <p:nvPr>
            <p:ph type="title"/>
          </p:nvPr>
        </p:nvSpPr>
        <p:spPr>
          <a:xfrm>
            <a:off x="723900" y="1306873"/>
            <a:ext cx="7696200" cy="1912596"/>
          </a:xfrm>
          <a:prstGeom prst="rect">
            <a:avLst/>
          </a:prstGeom>
        </p:spPr>
        <p:txBody>
          <a:bodyPr lIns="45719" tIns="45720" rIns="45719" bIns="45720" anchor="ctr">
            <a:noAutofit/>
          </a:bodyPr>
          <a:lstStyle/>
          <a:p>
            <a:pPr>
              <a:defRPr sz="4000" b="1">
                <a:latin typeface="Times New Roman"/>
                <a:ea typeface="Times New Roman"/>
                <a:cs typeface="Times New Roman"/>
                <a:sym typeface="Times New Roman"/>
              </a:defRPr>
            </a:pPr>
            <a:r>
              <a:rPr lang="en-US" sz="1600" b="1" dirty="0" smtClean="0">
                <a:sym typeface="Times New Roman"/>
              </a:rPr>
              <a:t>Hospital </a:t>
            </a:r>
            <a:r>
              <a:rPr lang="en-US" sz="1600" b="1" dirty="0">
                <a:sym typeface="Times New Roman"/>
              </a:rPr>
              <a:t>Management System with Advanced Machine Learning </a:t>
            </a:r>
            <a:r>
              <a:rPr lang="en-US" sz="1600" b="1" dirty="0" err="1">
                <a:sym typeface="Times New Roman"/>
              </a:rPr>
              <a:t>Alogrithm</a:t>
            </a:r>
            <a:r>
              <a:rPr lang="en-US" sz="1600" b="1" dirty="0">
                <a:sym typeface="Times New Roman"/>
              </a:rPr>
              <a:t> for Heart Disease </a:t>
            </a:r>
            <a:r>
              <a:rPr lang="en-US" sz="1600" b="1" dirty="0" err="1">
                <a:sym typeface="Times New Roman"/>
              </a:rPr>
              <a:t>Prediciton</a:t>
            </a:r>
            <a:r>
              <a:rPr lang="en-US" sz="1600" b="1" dirty="0">
                <a:sym typeface="Times New Roman"/>
              </a:rPr>
              <a:t> and Personalized </a:t>
            </a:r>
            <a:r>
              <a:rPr lang="en-US" sz="1600" b="1" dirty="0" err="1">
                <a:sym typeface="Times New Roman"/>
              </a:rPr>
              <a:t>chatbot</a:t>
            </a:r>
            <a:r>
              <a:rPr lang="en-IN" sz="1600" b="1" dirty="0">
                <a:sym typeface="Times New Roman"/>
              </a:rPr>
              <a:t/>
            </a:r>
            <a:br>
              <a:rPr lang="en-IN" sz="1600" b="1" dirty="0">
                <a:sym typeface="Times New Roman"/>
              </a:rPr>
            </a:br>
            <a:r>
              <a:rPr lang="en-GB" sz="1600" dirty="0"/>
              <a:t/>
            </a:r>
            <a:br>
              <a:rPr lang="en-GB" sz="1600" dirty="0"/>
            </a:br>
            <a:r>
              <a:rPr lang="en-GB" sz="1600" dirty="0"/>
              <a:t>Final Team ID: 			</a:t>
            </a:r>
            <a:endParaRPr sz="1600" b="0" dirty="0"/>
          </a:p>
        </p:txBody>
      </p:sp>
      <p:sp>
        <p:nvSpPr>
          <p:cNvPr id="132" name="Rectangle"/>
          <p:cNvSpPr/>
          <p:nvPr/>
        </p:nvSpPr>
        <p:spPr>
          <a:xfrm>
            <a:off x="1295400" y="3048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a:defRPr>
            </a:pPr>
            <a:endParaRPr/>
          </a:p>
        </p:txBody>
      </p:sp>
      <p:graphicFrame>
        <p:nvGraphicFramePr>
          <p:cNvPr id="137" name="Table"/>
          <p:cNvGraphicFramePr/>
          <p:nvPr>
            <p:extLst>
              <p:ext uri="{D42A27DB-BD31-4B8C-83A1-F6EECF244321}">
                <p14:modId xmlns:p14="http://schemas.microsoft.com/office/powerpoint/2010/main" val="1116057671"/>
              </p:ext>
            </p:extLst>
          </p:nvPr>
        </p:nvGraphicFramePr>
        <p:xfrm>
          <a:off x="582654" y="3311645"/>
          <a:ext cx="7983372" cy="1269850"/>
        </p:xfrm>
        <a:graphic>
          <a:graphicData uri="http://schemas.openxmlformats.org/drawingml/2006/table">
            <a:tbl>
              <a:tblPr>
                <a:tableStyleId>{4C3C2611-4C71-4FC5-86AE-919BDF0F9419}</a:tableStyleId>
              </a:tblPr>
              <a:tblGrid>
                <a:gridCol w="769825">
                  <a:extLst>
                    <a:ext uri="{9D8B030D-6E8A-4147-A177-3AD203B41FA5}">
                      <a16:colId xmlns:a16="http://schemas.microsoft.com/office/drawing/2014/main" val="20000"/>
                    </a:ext>
                  </a:extLst>
                </a:gridCol>
                <a:gridCol w="2263539">
                  <a:extLst>
                    <a:ext uri="{9D8B030D-6E8A-4147-A177-3AD203B41FA5}">
                      <a16:colId xmlns:a16="http://schemas.microsoft.com/office/drawing/2014/main" val="20001"/>
                    </a:ext>
                  </a:extLst>
                </a:gridCol>
                <a:gridCol w="3638222">
                  <a:extLst>
                    <a:ext uri="{9D8B030D-6E8A-4147-A177-3AD203B41FA5}">
                      <a16:colId xmlns:a16="http://schemas.microsoft.com/office/drawing/2014/main" val="20002"/>
                    </a:ext>
                  </a:extLst>
                </a:gridCol>
                <a:gridCol w="1311786">
                  <a:extLst>
                    <a:ext uri="{9D8B030D-6E8A-4147-A177-3AD203B41FA5}">
                      <a16:colId xmlns:a16="http://schemas.microsoft.com/office/drawing/2014/main" val="20003"/>
                    </a:ext>
                  </a:extLst>
                </a:gridCol>
              </a:tblGrid>
              <a:tr h="430658">
                <a:tc>
                  <a:txBody>
                    <a:bodyPr/>
                    <a:lstStyle/>
                    <a:p>
                      <a:pPr algn="ctr">
                        <a:defRPr sz="1800"/>
                      </a:pPr>
                      <a:r>
                        <a:rPr sz="1800" b="1" err="1">
                          <a:latin typeface="Times New Roman"/>
                          <a:ea typeface="Times New Roman"/>
                          <a:cs typeface="Times New Roman"/>
                          <a:sym typeface="Times New Roman"/>
                        </a:rPr>
                        <a:t>S.No</a:t>
                      </a:r>
                      <a:endParaRPr sz="1800" b="1">
                        <a:latin typeface="Times New Roman"/>
                        <a:ea typeface="Times New Roman"/>
                        <a:cs typeface="Times New Roman"/>
                        <a:sym typeface="Times New Roman"/>
                      </a:endParaRP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800" b="1" err="1">
                          <a:latin typeface="Times New Roman"/>
                          <a:ea typeface="Times New Roman"/>
                          <a:cs typeface="Times New Roman"/>
                          <a:sym typeface="Times New Roman"/>
                        </a:rPr>
                        <a:t>Reg.No</a:t>
                      </a:r>
                      <a:endParaRPr sz="1800" b="1">
                        <a:latin typeface="Times New Roman"/>
                        <a:ea typeface="Times New Roman"/>
                        <a:cs typeface="Times New Roman"/>
                        <a:sym typeface="Times New Roman"/>
                      </a:endParaRPr>
                    </a:p>
                  </a:txBody>
                  <a:tcPr marL="0" marR="0" marT="0" marB="0" anchor="ctr"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sz="1800" b="1">
                          <a:latin typeface="Times New Roman"/>
                          <a:ea typeface="Times New Roman"/>
                          <a:cs typeface="Times New Roman"/>
                          <a:sym typeface="Times New Roman"/>
                        </a:rPr>
                        <a:t>Name of the Student</a:t>
                      </a:r>
                    </a:p>
                  </a:txBody>
                  <a:tcPr marL="0" marR="0" marT="0" marB="0" anchor="ctr"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US" sz="1800" b="1">
                          <a:latin typeface="Times New Roman"/>
                          <a:ea typeface="Times New Roman"/>
                          <a:cs typeface="Times New Roman"/>
                          <a:sym typeface="Times New Roman"/>
                        </a:rPr>
                        <a:t>Branch &amp; </a:t>
                      </a:r>
                      <a:r>
                        <a:rPr sz="1800" b="1">
                          <a:latin typeface="Times New Roman"/>
                          <a:ea typeface="Times New Roman"/>
                          <a:cs typeface="Times New Roman"/>
                          <a:sym typeface="Times New Roman"/>
                        </a:rPr>
                        <a:t>Section</a:t>
                      </a:r>
                    </a:p>
                  </a:txBody>
                  <a:tcPr marL="0" marR="0" marT="0" marB="0" anchor="ctr"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0"/>
                  </a:ext>
                </a:extLst>
              </a:tr>
              <a:tr h="360605">
                <a:tc>
                  <a:txBody>
                    <a:bodyPr/>
                    <a:lstStyle/>
                    <a:p>
                      <a:pPr algn="ctr">
                        <a:defRPr sz="1800"/>
                      </a:pPr>
                      <a:r>
                        <a:rPr lang="en-US" sz="1600" dirty="0">
                          <a:latin typeface="Times New Roman"/>
                          <a:ea typeface="Times New Roman"/>
                          <a:cs typeface="Times New Roman"/>
                          <a:sym typeface="Times New Roman"/>
                        </a:rPr>
                        <a:t>1</a:t>
                      </a:r>
                      <a:endParaRPr sz="1600" dirty="0">
                        <a:latin typeface="Times New Roman"/>
                        <a:ea typeface="Times New Roman"/>
                        <a:cs typeface="Times New Roman"/>
                        <a:sym typeface="Times New Roman"/>
                      </a:endParaRPr>
                    </a:p>
                  </a:txBody>
                  <a:tcPr marL="0" marR="0" marT="0" marB="0"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r>
                        <a:rPr lang="en-US" dirty="0"/>
                        <a:t>BL.EN.U4CSE22209</a:t>
                      </a:r>
                    </a:p>
                  </a:txBody>
                  <a:tcPr>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r>
                        <a:rPr lang="en-US" dirty="0" err="1"/>
                        <a:t>B.U.Naveen</a:t>
                      </a:r>
                      <a:r>
                        <a:rPr lang="en-US" dirty="0"/>
                        <a:t> Raj</a:t>
                      </a:r>
                    </a:p>
                  </a:txBody>
                  <a:tcPr>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r>
                        <a:rPr lang="en-US" dirty="0"/>
                        <a:t>CSE-C</a:t>
                      </a:r>
                    </a:p>
                  </a:txBody>
                  <a:tcPr>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360605">
                <a:tc>
                  <a:txBody>
                    <a:bodyPr/>
                    <a:lstStyle/>
                    <a:p>
                      <a:pPr algn="ctr">
                        <a:defRPr sz="1800"/>
                      </a:pPr>
                      <a:r>
                        <a:rPr lang="en-US" sz="1600" dirty="0">
                          <a:latin typeface="Times New Roman"/>
                          <a:ea typeface="Times New Roman"/>
                          <a:cs typeface="Times New Roman"/>
                          <a:sym typeface="Times New Roman"/>
                        </a:rPr>
                        <a:t>2</a:t>
                      </a:r>
                      <a:endParaRPr sz="1600" dirty="0">
                        <a:latin typeface="Times New Roman"/>
                        <a:ea typeface="Times New Roman"/>
                        <a:cs typeface="Times New Roman"/>
                        <a:sym typeface="Times New Roman"/>
                      </a:endParaRPr>
                    </a:p>
                  </a:txBody>
                  <a:tcPr marL="0" marR="0" marT="0" marB="0" horzOverflow="overflow">
                    <a:lnL w="12700">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dirty="0"/>
                        <a:t>BL.EN.U4CSE22273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dirty="0" err="1"/>
                        <a:t>Anaswara</a:t>
                      </a:r>
                      <a:r>
                        <a:rPr lang="en-US" dirty="0"/>
                        <a:t> </a:t>
                      </a:r>
                      <a:r>
                        <a:rPr lang="en-US" dirty="0" err="1"/>
                        <a:t>Reji</a:t>
                      </a:r>
                      <a:r>
                        <a:rPr lang="en-US" dirty="0"/>
                        <a:t> </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en-US" dirty="0"/>
                        <a:t>CSE-C</a:t>
                      </a:r>
                    </a:p>
                  </a:txBody>
                  <a:tcPr>
                    <a:lnL w="12700" cap="flat" cmpd="sng" algn="ctr">
                      <a:solidFill>
                        <a:srgbClr val="000000"/>
                      </a:solidFill>
                      <a:prstDash val="solid"/>
                      <a:round/>
                      <a:headEnd type="none" w="med" len="med"/>
                      <a:tailEnd type="none" w="med" len="med"/>
                    </a:lnL>
                    <a:lnR w="12700">
                      <a:solidFill>
                        <a:srgbClr val="000000"/>
                      </a:solid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09946137"/>
                  </a:ext>
                </a:extLst>
              </a:tr>
            </a:tbl>
          </a:graphicData>
        </a:graphic>
      </p:graphicFrame>
      <p:sp>
        <p:nvSpPr>
          <p:cNvPr id="2" name="TextBox 1"/>
          <p:cNvSpPr txBox="1"/>
          <p:nvPr/>
        </p:nvSpPr>
        <p:spPr>
          <a:xfrm>
            <a:off x="830638" y="5779566"/>
            <a:ext cx="9239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a:ln>
                <a:noFill/>
              </a:ln>
              <a:solidFill>
                <a:srgbClr val="000000"/>
              </a:solidFill>
              <a:effectLst/>
              <a:uFillTx/>
              <a:latin typeface="Times New Roman"/>
              <a:ea typeface="Times New Roman"/>
              <a:cs typeface="Times New Roman"/>
              <a:sym typeface="Times New Roman"/>
            </a:endParaRPr>
          </a:p>
        </p:txBody>
      </p:sp>
      <p:sp>
        <p:nvSpPr>
          <p:cNvPr id="3" name="TextBox 2"/>
          <p:cNvSpPr txBox="1"/>
          <p:nvPr/>
        </p:nvSpPr>
        <p:spPr>
          <a:xfrm>
            <a:off x="830638" y="5591102"/>
            <a:ext cx="4823286"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800" b="1" dirty="0"/>
              <a:t>Project Guide: MS </a:t>
            </a:r>
            <a:r>
              <a:rPr lang="en-US" sz="1800" b="1"/>
              <a:t>Aiswariya Milan K</a:t>
            </a:r>
            <a:endParaRPr lang="en-US" sz="1800" b="1" dirty="0"/>
          </a:p>
          <a:p>
            <a:pPr marL="0" marR="0" indent="0" algn="l" defTabSz="914400" rtl="0" fontAlgn="auto" latinLnBrk="0" hangingPunct="0">
              <a:lnSpc>
                <a:spcPct val="100000"/>
              </a:lnSpc>
              <a:spcBef>
                <a:spcPts val="0"/>
              </a:spcBef>
              <a:spcAft>
                <a:spcPts val="0"/>
              </a:spcAft>
              <a:buClrTx/>
              <a:buSzTx/>
              <a:buFontTx/>
              <a:buNone/>
              <a:tabLst/>
            </a:pPr>
            <a:r>
              <a:rPr lang="en-US" sz="1800" b="1" dirty="0"/>
              <a:t>		</a:t>
            </a:r>
          </a:p>
          <a:p>
            <a:pPr marL="0" marR="0" indent="0" algn="l" defTabSz="914400" rtl="0" fontAlgn="auto" latinLnBrk="0" hangingPunct="0">
              <a:lnSpc>
                <a:spcPct val="100000"/>
              </a:lnSpc>
              <a:spcBef>
                <a:spcPts val="0"/>
              </a:spcBef>
              <a:spcAft>
                <a:spcPts val="0"/>
              </a:spcAft>
              <a:buClrTx/>
              <a:buSzTx/>
              <a:buFontTx/>
              <a:buNone/>
              <a:tabLst/>
            </a:pPr>
            <a:r>
              <a:rPr lang="en-US" sz="1800" b="1" dirty="0"/>
              <a:t>	          </a:t>
            </a:r>
            <a:endParaRPr lang="en-IN" sz="1800" b="1"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AFCBC2-9E84-6D81-75D1-44A9CDB5647C}"/>
              </a:ext>
            </a:extLst>
          </p:cNvPr>
          <p:cNvSpPr>
            <a:spLocks noGrp="1"/>
          </p:cNvSpPr>
          <p:nvPr>
            <p:ph type="sldNum" sz="quarter" idx="2"/>
          </p:nvPr>
        </p:nvSpPr>
        <p:spPr/>
        <p:txBody>
          <a:bodyPr/>
          <a:lstStyle/>
          <a:p>
            <a:fld id="{86CB4B4D-7CA3-9044-876B-883B54F8677D}" type="slidenum">
              <a:rPr lang="en-IN" smtClean="0"/>
              <a:t>10</a:t>
            </a:fld>
            <a:endParaRPr lang="en-IN"/>
          </a:p>
        </p:txBody>
      </p:sp>
      <p:sp>
        <p:nvSpPr>
          <p:cNvPr id="3" name="Title 2">
            <a:extLst>
              <a:ext uri="{FF2B5EF4-FFF2-40B4-BE49-F238E27FC236}">
                <a16:creationId xmlns:a16="http://schemas.microsoft.com/office/drawing/2014/main" id="{F3C09B14-95A2-B04E-2F23-978D1C658657}"/>
              </a:ext>
            </a:extLst>
          </p:cNvPr>
          <p:cNvSpPr>
            <a:spLocks noGrp="1"/>
          </p:cNvSpPr>
          <p:nvPr>
            <p:ph type="title"/>
          </p:nvPr>
        </p:nvSpPr>
        <p:spPr>
          <a:xfrm>
            <a:off x="457200" y="20954"/>
            <a:ext cx="8229600" cy="1508126"/>
          </a:xfrm>
        </p:spPr>
        <p:txBody>
          <a:bodyPr lIns="45719" tIns="45720" rIns="45719" bIns="45720" anchor="ctr"/>
          <a:lstStyle/>
          <a:p>
            <a:r>
              <a:rPr lang="en-IN" dirty="0"/>
              <a:t>Methodology</a:t>
            </a:r>
          </a:p>
        </p:txBody>
      </p:sp>
      <p:sp>
        <p:nvSpPr>
          <p:cNvPr id="5" name="Rectangle 4"/>
          <p:cNvSpPr/>
          <p:nvPr/>
        </p:nvSpPr>
        <p:spPr>
          <a:xfrm>
            <a:off x="548640" y="1402080"/>
            <a:ext cx="8138160" cy="4708981"/>
          </a:xfrm>
          <a:prstGeom prst="rect">
            <a:avLst/>
          </a:prstGeom>
        </p:spPr>
        <p:txBody>
          <a:bodyPr wrap="square">
            <a:spAutoFit/>
          </a:bodyPr>
          <a:lstStyle/>
          <a:p>
            <a:r>
              <a:rPr lang="en-IN" sz="2000" b="1" dirty="0">
                <a:latin typeface="Times New Roman" panose="02020603050405020304" pitchFamily="18" charset="0"/>
                <a:ea typeface="Times New Roman" panose="02020603050405020304" pitchFamily="18" charset="0"/>
              </a:rPr>
              <a:t>Hashing</a:t>
            </a:r>
            <a:r>
              <a:rPr lang="en-IN" sz="2000" dirty="0">
                <a:latin typeface="Times New Roman" panose="02020603050405020304" pitchFamily="18" charset="0"/>
                <a:ea typeface="Times New Roman" panose="02020603050405020304" pitchFamily="18" charset="0"/>
              </a:rPr>
              <a:t> </a:t>
            </a:r>
            <a:r>
              <a:rPr lang="en-IN" sz="2000" dirty="0" smtClean="0">
                <a:latin typeface="Times New Roman" panose="02020603050405020304" pitchFamily="18" charset="0"/>
                <a:ea typeface="Times New Roman" panose="02020603050405020304" pitchFamily="18" charset="0"/>
              </a:rPr>
              <a:t>is used to store data of  medicine. </a:t>
            </a:r>
            <a:r>
              <a:rPr lang="en-IN" sz="2000" dirty="0">
                <a:latin typeface="Times New Roman" panose="02020603050405020304" pitchFamily="18" charset="0"/>
                <a:ea typeface="Times New Roman" panose="02020603050405020304" pitchFamily="18" charset="0"/>
              </a:rPr>
              <a:t>Hashing is preferred because we need to store data in key and value pairs </a:t>
            </a:r>
            <a:r>
              <a:rPr lang="en-IN" sz="2000" dirty="0" err="1">
                <a:latin typeface="Times New Roman" panose="02020603050405020304" pitchFamily="18" charset="0"/>
                <a:ea typeface="Times New Roman" panose="02020603050405020304" pitchFamily="18" charset="0"/>
              </a:rPr>
              <a:t>ie</a:t>
            </a:r>
            <a:r>
              <a:rPr lang="en-IN" sz="2000" dirty="0">
                <a:latin typeface="Times New Roman" panose="02020603050405020304" pitchFamily="18" charset="0"/>
                <a:ea typeface="Times New Roman" panose="02020603050405020304" pitchFamily="18" charset="0"/>
              </a:rPr>
              <a:t>. Key for medicine name and their prices. Here in hashing we have performed insertion, deletion, </a:t>
            </a:r>
            <a:r>
              <a:rPr lang="en-IN" sz="2000" dirty="0" err="1">
                <a:latin typeface="Times New Roman" panose="02020603050405020304" pitchFamily="18" charset="0"/>
                <a:ea typeface="Times New Roman" panose="02020603050405020304" pitchFamily="18" charset="0"/>
              </a:rPr>
              <a:t>updation</a:t>
            </a:r>
            <a:r>
              <a:rPr lang="en-IN" sz="2000" dirty="0">
                <a:latin typeface="Times New Roman" panose="02020603050405020304" pitchFamily="18" charset="0"/>
                <a:ea typeface="Times New Roman" panose="02020603050405020304" pitchFamily="18" charset="0"/>
              </a:rPr>
              <a:t>. The Hash Table was implemented considering our requirements. Additionally, Hash tables were selected because of its speed to perform insertion, deletion and search operations. - Here, we have handled collision using double hashing probing. We have implemented Array list to store Reviews. It provides constant time for search operation Searching is more frequent operation than add and remove operation.</a:t>
            </a:r>
          </a:p>
          <a:p>
            <a:r>
              <a:rPr lang="en-US" sz="2000" b="1" dirty="0" smtClean="0">
                <a:latin typeface="Times New Roman" panose="02020603050405020304" pitchFamily="18" charset="0"/>
                <a:ea typeface="Times New Roman" panose="02020603050405020304" pitchFamily="18" charset="0"/>
              </a:rPr>
              <a:t>Logistic Regressio</a:t>
            </a:r>
            <a:r>
              <a:rPr lang="en-US" sz="2000" b="1" dirty="0" smtClean="0">
                <a:latin typeface="Times New Roman" panose="02020603050405020304" pitchFamily="18" charset="0"/>
                <a:ea typeface="Times New Roman" panose="02020603050405020304" pitchFamily="18" charset="0"/>
              </a:rPr>
              <a:t>n Algorithm </a:t>
            </a:r>
            <a:r>
              <a:rPr lang="en-US" sz="2000" dirty="0" smtClean="0">
                <a:latin typeface="Times New Roman" panose="02020603050405020304" pitchFamily="18" charset="0"/>
                <a:ea typeface="Times New Roman" panose="02020603050405020304" pitchFamily="18" charset="0"/>
              </a:rPr>
              <a:t>is used for predicting the chances of Cardiovascular diseases.</a:t>
            </a:r>
          </a:p>
          <a:p>
            <a:r>
              <a:rPr lang="en-US" sz="2000" b="1" dirty="0" smtClean="0">
                <a:latin typeface="Times New Roman" panose="02020603050405020304" pitchFamily="18" charset="0"/>
                <a:ea typeface="Times New Roman" panose="02020603050405020304" pitchFamily="18" charset="0"/>
              </a:rPr>
              <a:t>Dijkstra,s Algorithm </a:t>
            </a:r>
            <a:r>
              <a:rPr lang="en-US" sz="2000" dirty="0" smtClean="0">
                <a:latin typeface="Times New Roman" panose="02020603050405020304" pitchFamily="18" charset="0"/>
                <a:ea typeface="Times New Roman" panose="02020603050405020304" pitchFamily="18" charset="0"/>
              </a:rPr>
              <a:t>is used to find the shortest route between one location to destination </a:t>
            </a:r>
          </a:p>
          <a:p>
            <a:r>
              <a:rPr lang="en-US" sz="2000" dirty="0" smtClean="0">
                <a:latin typeface="Times New Roman" panose="02020603050405020304" pitchFamily="18" charset="0"/>
                <a:ea typeface="Times New Roman" panose="02020603050405020304" pitchFamily="18" charset="0"/>
              </a:rPr>
              <a:t> </a:t>
            </a:r>
            <a:r>
              <a:rPr lang="en-US" sz="2000" b="1" dirty="0" smtClean="0">
                <a:latin typeface="Times New Roman" panose="02020603050405020304" pitchFamily="18" charset="0"/>
                <a:ea typeface="Times New Roman" panose="02020603050405020304" pitchFamily="18" charset="0"/>
              </a:rPr>
              <a:t>bellman ford  </a:t>
            </a:r>
            <a:r>
              <a:rPr lang="en-US" sz="2000" dirty="0" smtClean="0">
                <a:latin typeface="Times New Roman" panose="02020603050405020304" pitchFamily="18" charset="0"/>
                <a:ea typeface="Times New Roman" panose="02020603050405020304" pitchFamily="18" charset="0"/>
              </a:rPr>
              <a:t>algorithm is used to  predict the cheapest cost to arrive at the hospital </a:t>
            </a:r>
            <a:endParaRPr lang="en-IN" sz="2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22971155"/>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71"/>
        <p:cNvGrpSpPr/>
        <p:nvPr/>
      </p:nvGrpSpPr>
      <p:grpSpPr>
        <a:xfrm>
          <a:off x="0" y="0"/>
          <a:ext cx="0" cy="0"/>
          <a:chOff x="0" y="0"/>
          <a:chExt cx="0" cy="0"/>
        </a:xfrm>
      </p:grpSpPr>
      <p:sp>
        <p:nvSpPr>
          <p:cNvPr id="7172" name="Google Shape;7172;p1"/>
          <p:cNvSpPr txBox="1">
            <a:spLocks noGrp="1"/>
          </p:cNvSpPr>
          <p:nvPr>
            <p:ph type="sldNum" idx="2"/>
          </p:nvPr>
        </p:nvSpPr>
        <p:spPr>
          <a:xfrm>
            <a:off x="8308692" y="381000"/>
            <a:ext cx="301800" cy="288900"/>
          </a:xfrm>
          <a:prstGeom prst="rect">
            <a:avLst/>
          </a:prstGeom>
          <a:noFill/>
          <a:ln>
            <a:noFill/>
          </a:ln>
        </p:spPr>
        <p:txBody>
          <a:bodyPr spcFirstLastPara="1" wrap="square" lIns="45700" tIns="45700" rIns="45700" bIns="45700" anchor="t" anchorCtr="0">
            <a:sp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11</a:t>
            </a:fld>
            <a:endParaRPr/>
          </a:p>
        </p:txBody>
      </p:sp>
      <p:sp>
        <p:nvSpPr>
          <p:cNvPr id="7173" name="Google Shape;7173;p1"/>
          <p:cNvSpPr txBox="1">
            <a:spLocks noGrp="1"/>
          </p:cNvSpPr>
          <p:nvPr>
            <p:ph type="title"/>
          </p:nvPr>
        </p:nvSpPr>
        <p:spPr>
          <a:xfrm>
            <a:off x="457200" y="92074"/>
            <a:ext cx="8229600" cy="1508100"/>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Clr>
                <a:srgbClr val="000000"/>
              </a:buClr>
              <a:buSzPts val="2800"/>
              <a:buFont typeface="Arial"/>
              <a:buNone/>
            </a:pPr>
            <a:r>
              <a:rPr lang="en-IN" dirty="0"/>
              <a:t>Results</a:t>
            </a:r>
            <a:endParaRPr dirty="0"/>
          </a:p>
        </p:txBody>
      </p:sp>
      <p:sp>
        <p:nvSpPr>
          <p:cNvPr id="2" name="Rectangle 1"/>
          <p:cNvSpPr/>
          <p:nvPr/>
        </p:nvSpPr>
        <p:spPr>
          <a:xfrm>
            <a:off x="975360" y="1351280"/>
            <a:ext cx="7152640" cy="4031873"/>
          </a:xfrm>
          <a:prstGeom prst="rect">
            <a:avLst/>
          </a:prstGeom>
        </p:spPr>
        <p:txBody>
          <a:bodyPr wrap="square">
            <a:spAutoFit/>
          </a:bodyPr>
          <a:lstStyle/>
          <a:p>
            <a:pPr algn="ctr"/>
            <a:r>
              <a:rPr lang="en-US" sz="3200" dirty="0">
                <a:latin typeface="Times New Roman" panose="02020603050405020304" pitchFamily="18" charset="0"/>
                <a:ea typeface="SimSun" panose="02010600030101010101" pitchFamily="2" charset="-122"/>
              </a:rPr>
              <a:t>Building the most efficient solution for data handling in Hospital Management System using multiple DSA Algorithms has been established. Machine learning model with an accuracy rate of 84 percent has been achieved. This is pretty high for a machine learning model on heart disease prediction systems</a:t>
            </a:r>
            <a:endParaRPr lang="en-IN" sz="3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DD7A0B-2580-B2AF-5C57-ED4B7F42563B}"/>
              </a:ext>
            </a:extLst>
          </p:cNvPr>
          <p:cNvSpPr>
            <a:spLocks noGrp="1"/>
          </p:cNvSpPr>
          <p:nvPr>
            <p:ph type="sldNum" sz="quarter" idx="2"/>
          </p:nvPr>
        </p:nvSpPr>
        <p:spPr/>
        <p:txBody>
          <a:bodyPr/>
          <a:lstStyle/>
          <a:p>
            <a:fld id="{86CB4B4D-7CA3-9044-876B-883B54F8677D}" type="slidenum">
              <a:rPr lang="en-US" smtClean="0"/>
              <a:t>12</a:t>
            </a:fld>
            <a:endParaRPr lang="en-US"/>
          </a:p>
        </p:txBody>
      </p:sp>
      <p:sp>
        <p:nvSpPr>
          <p:cNvPr id="3" name="Title 2">
            <a:extLst>
              <a:ext uri="{FF2B5EF4-FFF2-40B4-BE49-F238E27FC236}">
                <a16:creationId xmlns:a16="http://schemas.microsoft.com/office/drawing/2014/main" id="{2AA48099-3B7C-992C-AA89-74AE138797B4}"/>
              </a:ext>
            </a:extLst>
          </p:cNvPr>
          <p:cNvSpPr>
            <a:spLocks noGrp="1"/>
          </p:cNvSpPr>
          <p:nvPr>
            <p:ph type="title"/>
          </p:nvPr>
        </p:nvSpPr>
        <p:spPr/>
        <p:txBody>
          <a:bodyPr/>
          <a:lstStyle/>
          <a:p>
            <a:r>
              <a:rPr lang="en-US" dirty="0"/>
              <a:t>Conclusion</a:t>
            </a:r>
          </a:p>
        </p:txBody>
      </p:sp>
      <p:sp>
        <p:nvSpPr>
          <p:cNvPr id="4" name="Rectangle 3"/>
          <p:cNvSpPr/>
          <p:nvPr/>
        </p:nvSpPr>
        <p:spPr>
          <a:xfrm>
            <a:off x="457200" y="1889126"/>
            <a:ext cx="8442960" cy="3785652"/>
          </a:xfrm>
          <a:prstGeom prst="rect">
            <a:avLst/>
          </a:prstGeom>
        </p:spPr>
        <p:txBody>
          <a:bodyPr wrap="square">
            <a:spAutoFit/>
          </a:bodyPr>
          <a:lstStyle/>
          <a:p>
            <a:pPr algn="ctr"/>
            <a:r>
              <a:rPr lang="en-IN" sz="1600" dirty="0">
                <a:latin typeface="Times New Roman" panose="02020603050405020304" pitchFamily="18" charset="0"/>
                <a:ea typeface="Times New Roman" panose="02020603050405020304" pitchFamily="18" charset="0"/>
              </a:rPr>
              <a:t>A Healthcare Management System is the most essential component for efficient and effective healthcare delivery, it is important to improve the quality of patient care, reducing healthcare costs and optimizing vast data handled. The hospital management system using DSA (Data Structures and Algorithms) is an innovative solution that utilizes efficient algorithms and data structures to optimize the management of hospitals. The application provides a range of features such as staff management, inventory management, patient management, and billing management, which enable hospitals to improve their operational efficiency and provide better patient care. Healthcare Management systems has the potential to be the robust healthcare solution for all the data menaces . The system is designed to be efficient, fast and scalable, enabling hospitals of all sizes to benefit from its features. The use of efficient algorithms and data structures ensures that the system can handle large amounts of data while maintaining high performance.</a:t>
            </a:r>
          </a:p>
          <a:p>
            <a:r>
              <a:rPr lang="en-US" sz="1600" dirty="0">
                <a:latin typeface="Times New Roman" panose="02020603050405020304" pitchFamily="18" charset="0"/>
                <a:ea typeface="SimSun" panose="02010600030101010101" pitchFamily="2" charset="-122"/>
              </a:rPr>
              <a:t>Chances of heart attacks, Cardiac arrest, and many other heart diseases can be predicted using Logistic Regression model. This method is faster, more accurate, and versatile. By developing this we have tried reducing the chances of heart diseases, especially among rural groups with populations aged. We have also tried showcasing how Smoking and other parameters can impacts heart diseases.</a:t>
            </a:r>
            <a:endParaRPr lang="en-IN" sz="1600" dirty="0"/>
          </a:p>
        </p:txBody>
      </p:sp>
    </p:spTree>
    <p:extLst>
      <p:ext uri="{BB962C8B-B14F-4D97-AF65-F5344CB8AC3E}">
        <p14:creationId xmlns:p14="http://schemas.microsoft.com/office/powerpoint/2010/main" val="362907012"/>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DD7A0B-2580-B2AF-5C57-ED4B7F42563B}"/>
              </a:ext>
            </a:extLst>
          </p:cNvPr>
          <p:cNvSpPr>
            <a:spLocks noGrp="1"/>
          </p:cNvSpPr>
          <p:nvPr>
            <p:ph type="sldNum" sz="quarter" idx="2"/>
          </p:nvPr>
        </p:nvSpPr>
        <p:spPr/>
        <p:txBody>
          <a:bodyPr/>
          <a:lstStyle/>
          <a:p>
            <a:fld id="{86CB4B4D-7CA3-9044-876B-883B54F8677D}" type="slidenum">
              <a:rPr lang="en-US" smtClean="0"/>
              <a:t>13</a:t>
            </a:fld>
            <a:endParaRPr lang="en-US"/>
          </a:p>
        </p:txBody>
      </p:sp>
      <p:sp>
        <p:nvSpPr>
          <p:cNvPr id="3" name="Title 2">
            <a:extLst>
              <a:ext uri="{FF2B5EF4-FFF2-40B4-BE49-F238E27FC236}">
                <a16:creationId xmlns:a16="http://schemas.microsoft.com/office/drawing/2014/main" id="{2AA48099-3B7C-992C-AA89-74AE138797B4}"/>
              </a:ext>
            </a:extLst>
          </p:cNvPr>
          <p:cNvSpPr>
            <a:spLocks noGrp="1"/>
          </p:cNvSpPr>
          <p:nvPr>
            <p:ph type="title"/>
          </p:nvPr>
        </p:nvSpPr>
        <p:spPr/>
        <p:txBody>
          <a:bodyPr/>
          <a:lstStyle/>
          <a:p>
            <a:r>
              <a:rPr lang="en-US" dirty="0"/>
              <a:t>Future Scope</a:t>
            </a:r>
          </a:p>
        </p:txBody>
      </p:sp>
      <p:sp>
        <p:nvSpPr>
          <p:cNvPr id="4" name="Rectangle 3"/>
          <p:cNvSpPr/>
          <p:nvPr/>
        </p:nvSpPr>
        <p:spPr>
          <a:xfrm>
            <a:off x="548640" y="1483361"/>
            <a:ext cx="8341360" cy="4401205"/>
          </a:xfrm>
          <a:prstGeom prst="rect">
            <a:avLst/>
          </a:prstGeom>
        </p:spPr>
        <p:txBody>
          <a:bodyPr wrap="square">
            <a:spAutoFit/>
          </a:bodyPr>
          <a:lstStyle/>
          <a:p>
            <a:r>
              <a:rPr lang="en-US" sz="2000" b="1" dirty="0">
                <a:latin typeface="Times New Roman" panose="02020603050405020304" pitchFamily="18" charset="0"/>
                <a:ea typeface="SimSun" panose="02010600030101010101" pitchFamily="2" charset="-122"/>
              </a:rPr>
              <a:t>Artificial intelligence integration: </a:t>
            </a:r>
            <a:r>
              <a:rPr lang="en-US" sz="2000" dirty="0">
                <a:latin typeface="Times New Roman" panose="02020603050405020304" pitchFamily="18" charset="0"/>
                <a:ea typeface="SimSun" panose="02010600030101010101" pitchFamily="2" charset="-122"/>
              </a:rPr>
              <a:t>The integration of artificial intelligence can help hospitals to automate several processes such as patient diagnosis, resource utilization, and billing management, thereby improving the quality of patient care and reducing operational costs.</a:t>
            </a:r>
          </a:p>
          <a:p>
            <a:r>
              <a:rPr lang="en-US" sz="2000" dirty="0">
                <a:latin typeface="Times New Roman" panose="02020603050405020304" pitchFamily="18" charset="0"/>
                <a:ea typeface="SimSun" panose="02010600030101010101" pitchFamily="2" charset="-122"/>
              </a:rPr>
              <a:t> </a:t>
            </a:r>
            <a:r>
              <a:rPr lang="en-US" sz="2000" b="1" dirty="0">
                <a:latin typeface="Times New Roman" panose="02020603050405020304" pitchFamily="18" charset="0"/>
                <a:ea typeface="SimSun" panose="02010600030101010101" pitchFamily="2" charset="-122"/>
              </a:rPr>
              <a:t>Internet of Things (</a:t>
            </a:r>
            <a:r>
              <a:rPr lang="en-US" sz="2000" b="1" dirty="0" err="1">
                <a:latin typeface="Times New Roman" panose="02020603050405020304" pitchFamily="18" charset="0"/>
                <a:ea typeface="SimSun" panose="02010600030101010101" pitchFamily="2" charset="-122"/>
              </a:rPr>
              <a:t>IoT</a:t>
            </a:r>
            <a:r>
              <a:rPr lang="en-US" sz="2000" b="1" dirty="0">
                <a:latin typeface="Times New Roman" panose="02020603050405020304" pitchFamily="18" charset="0"/>
                <a:ea typeface="SimSun" panose="02010600030101010101" pitchFamily="2" charset="-122"/>
              </a:rPr>
              <a:t>) integration:</a:t>
            </a:r>
            <a:r>
              <a:rPr lang="en-US" sz="2000" dirty="0">
                <a:latin typeface="Times New Roman" panose="02020603050405020304" pitchFamily="18" charset="0"/>
                <a:ea typeface="SimSun" panose="02010600030101010101" pitchFamily="2" charset="-122"/>
              </a:rPr>
              <a:t> The integration of </a:t>
            </a:r>
            <a:r>
              <a:rPr lang="en-US" sz="2000" dirty="0" err="1">
                <a:latin typeface="Times New Roman" panose="02020603050405020304" pitchFamily="18" charset="0"/>
                <a:ea typeface="SimSun" panose="02010600030101010101" pitchFamily="2" charset="-122"/>
              </a:rPr>
              <a:t>IoT</a:t>
            </a:r>
            <a:r>
              <a:rPr lang="en-US" sz="2000" dirty="0">
                <a:latin typeface="Times New Roman" panose="02020603050405020304" pitchFamily="18" charset="0"/>
                <a:ea typeface="SimSun" panose="02010600030101010101" pitchFamily="2" charset="-122"/>
              </a:rPr>
              <a:t> can enable hospitals to monitor patient health in real-time, providing early detection of any health issues</a:t>
            </a:r>
          </a:p>
          <a:p>
            <a:r>
              <a:rPr lang="en-US" sz="2000" b="1" dirty="0" err="1">
                <a:latin typeface="Times New Roman" panose="02020603050405020304" pitchFamily="18" charset="0"/>
                <a:ea typeface="SimSun" panose="02010600030101010101" pitchFamily="2" charset="-122"/>
              </a:rPr>
              <a:t>Blockchain</a:t>
            </a:r>
            <a:r>
              <a:rPr lang="en-US" sz="2000" b="1" dirty="0">
                <a:latin typeface="Times New Roman" panose="02020603050405020304" pitchFamily="18" charset="0"/>
                <a:ea typeface="SimSun" panose="02010600030101010101" pitchFamily="2" charset="-122"/>
              </a:rPr>
              <a:t> integration: </a:t>
            </a:r>
            <a:r>
              <a:rPr lang="en-US" sz="2000" dirty="0">
                <a:latin typeface="Times New Roman" panose="02020603050405020304" pitchFamily="18" charset="0"/>
                <a:ea typeface="SimSun" panose="02010600030101010101" pitchFamily="2" charset="-122"/>
              </a:rPr>
              <a:t>The integration of </a:t>
            </a:r>
            <a:r>
              <a:rPr lang="en-US" sz="2000" dirty="0" err="1">
                <a:latin typeface="Times New Roman" panose="02020603050405020304" pitchFamily="18" charset="0"/>
                <a:ea typeface="SimSun" panose="02010600030101010101" pitchFamily="2" charset="-122"/>
              </a:rPr>
              <a:t>blockchain</a:t>
            </a:r>
            <a:r>
              <a:rPr lang="en-US" sz="2000" dirty="0">
                <a:latin typeface="Times New Roman" panose="02020603050405020304" pitchFamily="18" charset="0"/>
                <a:ea typeface="SimSun" panose="02010600030101010101" pitchFamily="2" charset="-122"/>
              </a:rPr>
              <a:t> technology can enhance the security and privacy of patient data, making the system more secure and transparent. In conclusion, the hospital management system using DSA has the potential to transform the healthcare industry, improving patient care, and enabling hospitals to operate more efficiently. The future scope of this system is vast, and with the continuous advancements in technology, we can expect to see more innovative features and capabilities being added to the system</a:t>
            </a:r>
            <a:endParaRPr lang="en-IN" sz="2000"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840253971"/>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14</a:t>
            </a:fld>
            <a:endParaRPr/>
          </a:p>
        </p:txBody>
      </p:sp>
      <p:sp>
        <p:nvSpPr>
          <p:cNvPr id="210" name="References"/>
          <p:cNvSpPr txBox="1">
            <a:spLocks noGrp="1"/>
          </p:cNvSpPr>
          <p:nvPr>
            <p:ph type="title"/>
          </p:nvPr>
        </p:nvSpPr>
        <p:spPr>
          <a:xfrm>
            <a:off x="977537" y="1036320"/>
            <a:ext cx="6858000" cy="808038"/>
          </a:xfrm>
          <a:prstGeom prst="rect">
            <a:avLst/>
          </a:prstGeom>
        </p:spPr>
        <p:txBody>
          <a:bodyPr>
            <a:normAutofit/>
          </a:bodyPr>
          <a:lstStyle/>
          <a:p>
            <a:r>
              <a:rPr sz="3200">
                <a:latin typeface="Times New Roman"/>
                <a:cs typeface="Times New Roman"/>
              </a:rPr>
              <a:t>References</a:t>
            </a:r>
          </a:p>
        </p:txBody>
      </p:sp>
      <p:sp>
        <p:nvSpPr>
          <p:cNvPr id="2" name="Rectangle 1"/>
          <p:cNvSpPr/>
          <p:nvPr/>
        </p:nvSpPr>
        <p:spPr>
          <a:xfrm>
            <a:off x="977536" y="2011678"/>
            <a:ext cx="7556864" cy="3785652"/>
          </a:xfrm>
          <a:prstGeom prst="rect">
            <a:avLst/>
          </a:prstGeom>
        </p:spPr>
        <p:txBody>
          <a:bodyPr wrap="square">
            <a:spAutoFit/>
          </a:bodyPr>
          <a:lstStyle/>
          <a:p>
            <a:pPr marL="342900" lvl="0" indent="-342900">
              <a:buFont typeface="+mj-lt"/>
              <a:buAutoNum type="arabicPeriod"/>
            </a:pPr>
            <a:r>
              <a:rPr lang="en-IN" sz="1600" dirty="0">
                <a:latin typeface="Times New Roman" panose="02020603050405020304" pitchFamily="18" charset="0"/>
                <a:ea typeface="Calibri" panose="020F0502020204030204" pitchFamily="34" charset="0"/>
              </a:rPr>
              <a:t>Y. Wang et al., "Parallel Hospital: ACP-Based Hospital Smart Operating System," 2021 IEEE 1st International Conference on Digital Twins and Parallel Intelligence (DTPI), Beijing, China, 2021, pp. </a:t>
            </a:r>
            <a:r>
              <a:rPr lang="en-IN" sz="1600" dirty="0" err="1">
                <a:latin typeface="Times New Roman" panose="02020603050405020304" pitchFamily="18" charset="0"/>
                <a:ea typeface="Calibri" panose="020F0502020204030204" pitchFamily="34" charset="0"/>
              </a:rPr>
              <a:t>keywords:Training;Hospitals;Operating</a:t>
            </a:r>
            <a:r>
              <a:rPr lang="en-IN" sz="1600" dirty="0">
                <a:latin typeface="Times New Roman" panose="02020603050405020304" pitchFamily="18" charset="0"/>
                <a:ea typeface="Calibri" panose="020F0502020204030204" pitchFamily="34" charset="0"/>
              </a:rPr>
              <a:t> </a:t>
            </a:r>
            <a:r>
              <a:rPr lang="en-IN" sz="1600" dirty="0" err="1">
                <a:latin typeface="Times New Roman" panose="02020603050405020304" pitchFamily="18" charset="0"/>
                <a:ea typeface="Calibri" panose="020F0502020204030204" pitchFamily="34" charset="0"/>
              </a:rPr>
              <a:t>systems;Digital</a:t>
            </a:r>
            <a:r>
              <a:rPr lang="en-IN" sz="1600" dirty="0">
                <a:latin typeface="Times New Roman" panose="02020603050405020304" pitchFamily="18" charset="0"/>
                <a:ea typeface="Calibri" panose="020F0502020204030204" pitchFamily="34" charset="0"/>
              </a:rPr>
              <a:t> </a:t>
            </a:r>
            <a:r>
              <a:rPr lang="en-IN" sz="1600" dirty="0" err="1">
                <a:latin typeface="Times New Roman" panose="02020603050405020304" pitchFamily="18" charset="0"/>
                <a:ea typeface="Calibri" panose="020F0502020204030204" pitchFamily="34" charset="0"/>
              </a:rPr>
              <a:t>twin;Conferences;Parallel</a:t>
            </a:r>
            <a:r>
              <a:rPr lang="en-IN" sz="1600" dirty="0">
                <a:latin typeface="Times New Roman" panose="02020603050405020304" pitchFamily="18" charset="0"/>
                <a:ea typeface="Calibri" panose="020F0502020204030204" pitchFamily="34" charset="0"/>
              </a:rPr>
              <a:t> </a:t>
            </a:r>
            <a:r>
              <a:rPr lang="en-IN" sz="1600" dirty="0" err="1">
                <a:latin typeface="Times New Roman" panose="02020603050405020304" pitchFamily="18" charset="0"/>
                <a:ea typeface="Calibri" panose="020F0502020204030204" pitchFamily="34" charset="0"/>
              </a:rPr>
              <a:t>hospital;Smart</a:t>
            </a:r>
            <a:r>
              <a:rPr lang="en-IN" sz="1600" dirty="0">
                <a:latin typeface="Times New Roman" panose="02020603050405020304" pitchFamily="18" charset="0"/>
                <a:ea typeface="Calibri" panose="020F0502020204030204" pitchFamily="34" charset="0"/>
              </a:rPr>
              <a:t> </a:t>
            </a:r>
            <a:r>
              <a:rPr lang="en-IN" sz="1600" dirty="0" err="1">
                <a:latin typeface="Times New Roman" panose="02020603050405020304" pitchFamily="18" charset="0"/>
                <a:ea typeface="Calibri" panose="020F0502020204030204" pitchFamily="34" charset="0"/>
              </a:rPr>
              <a:t>hospital;Digital</a:t>
            </a:r>
            <a:r>
              <a:rPr lang="en-IN" sz="1600" dirty="0">
                <a:latin typeface="Times New Roman" panose="02020603050405020304" pitchFamily="18" charset="0"/>
                <a:ea typeface="Calibri" panose="020F0502020204030204" pitchFamily="34" charset="0"/>
              </a:rPr>
              <a:t> </a:t>
            </a:r>
            <a:r>
              <a:rPr lang="en-IN" sz="1600" dirty="0" err="1">
                <a:latin typeface="Times New Roman" panose="02020603050405020304" pitchFamily="18" charset="0"/>
                <a:ea typeface="Calibri" panose="020F0502020204030204" pitchFamily="34" charset="0"/>
              </a:rPr>
              <a:t>hospital;Smart</a:t>
            </a:r>
            <a:r>
              <a:rPr lang="en-IN" sz="1600" dirty="0">
                <a:latin typeface="Times New Roman" panose="02020603050405020304" pitchFamily="18" charset="0"/>
                <a:ea typeface="Calibri" panose="020F0502020204030204" pitchFamily="34" charset="0"/>
              </a:rPr>
              <a:t> </a:t>
            </a:r>
            <a:r>
              <a:rPr lang="en-IN" sz="1600" dirty="0" err="1">
                <a:latin typeface="Times New Roman" panose="02020603050405020304" pitchFamily="18" charset="0"/>
                <a:ea typeface="Calibri" panose="020F0502020204030204" pitchFamily="34" charset="0"/>
              </a:rPr>
              <a:t>management;Smart</a:t>
            </a:r>
            <a:r>
              <a:rPr lang="en-IN" sz="1600" dirty="0">
                <a:latin typeface="Times New Roman" panose="02020603050405020304" pitchFamily="18" charset="0"/>
                <a:ea typeface="Calibri" panose="020F0502020204030204" pitchFamily="34" charset="0"/>
              </a:rPr>
              <a:t> training},</a:t>
            </a:r>
            <a:endParaRPr lang="en-IN" sz="1600" dirty="0">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1600" dirty="0" err="1">
                <a:latin typeface="Times New Roman" panose="02020603050405020304" pitchFamily="18" charset="0"/>
                <a:ea typeface="Times New Roman" panose="02020603050405020304" pitchFamily="18" charset="0"/>
              </a:rPr>
              <a:t>Nurhayati</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Fitriani,Reza</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Fuad</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Rachmadi</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Prasetiyono</a:t>
            </a:r>
            <a:r>
              <a:rPr lang="en-US" sz="1600" dirty="0">
                <a:latin typeface="Times New Roman" panose="02020603050405020304" pitchFamily="18" charset="0"/>
                <a:ea typeface="Times New Roman" panose="02020603050405020304" pitchFamily="18" charset="0"/>
              </a:rPr>
              <a:t> Hari </a:t>
            </a:r>
            <a:r>
              <a:rPr lang="en-US" sz="1600" dirty="0" err="1">
                <a:latin typeface="Times New Roman" panose="02020603050405020304" pitchFamily="18" charset="0"/>
                <a:ea typeface="Times New Roman" panose="02020603050405020304" pitchFamily="18" charset="0"/>
              </a:rPr>
              <a:t>Mukti</a:t>
            </a:r>
            <a:r>
              <a:rPr lang="en-US" sz="1600" dirty="0">
                <a:latin typeface="Times New Roman" panose="02020603050405020304" pitchFamily="18" charset="0"/>
                <a:ea typeface="Times New Roman" panose="02020603050405020304" pitchFamily="18" charset="0"/>
              </a:rPr>
              <a:t> ; Knowledge Management Integration in Hospital Management Information System (SIMRS) Implementation in XYZ Hospital ;2023 IEEE 7th International Conference on Information Technology, Information Systems and Electrical Engineering (ICITISEE)</a:t>
            </a:r>
            <a:endParaRPr lang="en-IN" sz="1600" dirty="0">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1600" dirty="0">
                <a:latin typeface="Times New Roman" panose="02020603050405020304" pitchFamily="18" charset="0"/>
                <a:ea typeface="Times New Roman" panose="02020603050405020304" pitchFamily="18" charset="0"/>
              </a:rPr>
              <a:t>A. </a:t>
            </a:r>
            <a:r>
              <a:rPr lang="en-US" sz="1600" dirty="0" err="1">
                <a:latin typeface="Times New Roman" panose="02020603050405020304" pitchFamily="18" charset="0"/>
                <a:ea typeface="Times New Roman" panose="02020603050405020304" pitchFamily="18" charset="0"/>
              </a:rPr>
              <a:t>Fitriani</a:t>
            </a:r>
            <a:r>
              <a:rPr lang="en-US" sz="1600" dirty="0">
                <a:latin typeface="Times New Roman" panose="02020603050405020304" pitchFamily="18" charset="0"/>
                <a:ea typeface="Times New Roman" panose="02020603050405020304" pitchFamily="18" charset="0"/>
              </a:rPr>
              <a:t>, A. Y. </a:t>
            </a:r>
            <a:r>
              <a:rPr lang="en-US" sz="1600" dirty="0" err="1">
                <a:latin typeface="Times New Roman" panose="02020603050405020304" pitchFamily="18" charset="0"/>
                <a:ea typeface="Times New Roman" panose="02020603050405020304" pitchFamily="18" charset="0"/>
              </a:rPr>
              <a:t>Ridwan</a:t>
            </a:r>
            <a:r>
              <a:rPr lang="en-US" sz="1600" dirty="0">
                <a:latin typeface="Times New Roman" panose="02020603050405020304" pitchFamily="18" charset="0"/>
                <a:ea typeface="Times New Roman" panose="02020603050405020304" pitchFamily="18" charset="0"/>
              </a:rPr>
              <a:t> and L. </a:t>
            </a:r>
            <a:r>
              <a:rPr lang="en-US" sz="1600" dirty="0" err="1">
                <a:latin typeface="Times New Roman" panose="02020603050405020304" pitchFamily="18" charset="0"/>
                <a:ea typeface="Times New Roman" panose="02020603050405020304" pitchFamily="18" charset="0"/>
              </a:rPr>
              <a:t>Septiningrum</a:t>
            </a:r>
            <a:r>
              <a:rPr lang="en-US" sz="1600" dirty="0">
                <a:latin typeface="Times New Roman" panose="02020603050405020304" pitchFamily="18" charset="0"/>
                <a:ea typeface="Times New Roman" panose="02020603050405020304" pitchFamily="18" charset="0"/>
              </a:rPr>
              <a:t>, "Designing Green Hospital Non-Medical Waste Management System Based on ERP," 2022 International Conference on Data Science and Its Applications (</a:t>
            </a:r>
            <a:r>
              <a:rPr lang="en-US" sz="1600" dirty="0" err="1">
                <a:latin typeface="Times New Roman" panose="02020603050405020304" pitchFamily="18" charset="0"/>
                <a:ea typeface="Times New Roman" panose="02020603050405020304" pitchFamily="18" charset="0"/>
              </a:rPr>
              <a:t>ICoDSA</a:t>
            </a:r>
            <a:r>
              <a:rPr lang="en-US" sz="1600" dirty="0">
                <a:latin typeface="Times New Roman" panose="02020603050405020304" pitchFamily="18" charset="0"/>
                <a:ea typeface="Times New Roman" panose="02020603050405020304" pitchFamily="18" charset="0"/>
              </a:rPr>
              <a:t>), Bandung, Indonesia, 2022, Waste </a:t>
            </a:r>
            <a:r>
              <a:rPr lang="en-US" sz="1600" dirty="0" err="1">
                <a:latin typeface="Times New Roman" panose="02020603050405020304" pitchFamily="18" charset="0"/>
                <a:ea typeface="Times New Roman" panose="02020603050405020304" pitchFamily="18" charset="0"/>
              </a:rPr>
              <a:t>management;Pollution;Hospitals;Green</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products;Decision</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making;Manuals;Data</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science;ERP;green</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hospital;integration;waste</a:t>
            </a:r>
            <a:r>
              <a:rPr lang="en-US" sz="1600" dirty="0">
                <a:latin typeface="Times New Roman" panose="02020603050405020304" pitchFamily="18" charset="0"/>
                <a:ea typeface="Times New Roman" panose="02020603050405020304" pitchFamily="18" charset="0"/>
              </a:rPr>
              <a:t> management},</a:t>
            </a:r>
            <a:endParaRPr lang="en-IN" sz="1600" dirty="0">
              <a:latin typeface="Times New Roman" panose="02020603050405020304" pitchFamily="18" charset="0"/>
              <a:ea typeface="Times New Roman" panose="02020603050405020304" pitchFamily="18" charset="0"/>
            </a:endParaRP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15</a:t>
            </a:fld>
            <a:endParaRPr/>
          </a:p>
        </p:txBody>
      </p:sp>
      <p:sp>
        <p:nvSpPr>
          <p:cNvPr id="210" name="References"/>
          <p:cNvSpPr txBox="1">
            <a:spLocks noGrp="1"/>
          </p:cNvSpPr>
          <p:nvPr>
            <p:ph type="title"/>
          </p:nvPr>
        </p:nvSpPr>
        <p:spPr>
          <a:xfrm>
            <a:off x="977537" y="1036320"/>
            <a:ext cx="6858000" cy="808038"/>
          </a:xfrm>
          <a:prstGeom prst="rect">
            <a:avLst/>
          </a:prstGeom>
        </p:spPr>
        <p:txBody>
          <a:bodyPr>
            <a:normAutofit/>
          </a:bodyPr>
          <a:lstStyle/>
          <a:p>
            <a:r>
              <a:rPr sz="3200">
                <a:latin typeface="Times New Roman"/>
                <a:cs typeface="Times New Roman"/>
              </a:rPr>
              <a:t>References</a:t>
            </a:r>
          </a:p>
        </p:txBody>
      </p:sp>
      <p:sp>
        <p:nvSpPr>
          <p:cNvPr id="3" name="Rectangle 2"/>
          <p:cNvSpPr/>
          <p:nvPr/>
        </p:nvSpPr>
        <p:spPr>
          <a:xfrm>
            <a:off x="508000" y="2032000"/>
            <a:ext cx="8636000" cy="4206240"/>
          </a:xfrm>
          <a:prstGeom prst="rect">
            <a:avLst/>
          </a:prstGeom>
        </p:spPr>
        <p:txBody>
          <a:bodyPr wrap="square">
            <a:spAutoFit/>
          </a:bodyPr>
          <a:lstStyle/>
          <a:p>
            <a:pPr lvl="0"/>
            <a:r>
              <a:rPr lang="en-IN" sz="2000" dirty="0" smtClean="0"/>
              <a:t>4. </a:t>
            </a:r>
            <a:r>
              <a:rPr lang="en-IN" sz="2000" dirty="0" err="1" smtClean="0"/>
              <a:t>Thirupati</a:t>
            </a:r>
            <a:r>
              <a:rPr lang="en-IN" sz="2000" dirty="0" smtClean="0"/>
              <a:t> </a:t>
            </a:r>
            <a:r>
              <a:rPr lang="en-IN" sz="2000" dirty="0"/>
              <a:t>Sai </a:t>
            </a:r>
            <a:r>
              <a:rPr lang="en-IN" sz="2000" dirty="0" err="1"/>
              <a:t>Eswar</a:t>
            </a:r>
            <a:r>
              <a:rPr lang="en-IN" sz="2000" dirty="0"/>
              <a:t> Reddy, </a:t>
            </a:r>
            <a:r>
              <a:rPr lang="en-IN" sz="2000" dirty="0" err="1"/>
              <a:t>Satwik</a:t>
            </a:r>
            <a:r>
              <a:rPr lang="en-IN" sz="2000" dirty="0"/>
              <a:t> Reddy </a:t>
            </a:r>
            <a:r>
              <a:rPr lang="en-IN" sz="2000" dirty="0" err="1"/>
              <a:t>Sripathi</a:t>
            </a:r>
            <a:r>
              <a:rPr lang="en-IN" sz="2000" dirty="0"/>
              <a:t>, </a:t>
            </a:r>
            <a:r>
              <a:rPr lang="en-IN" sz="2000" dirty="0" err="1"/>
              <a:t>Dhanush</a:t>
            </a:r>
            <a:r>
              <a:rPr lang="en-IN" sz="2000" dirty="0"/>
              <a:t> </a:t>
            </a:r>
            <a:r>
              <a:rPr lang="en-IN" sz="2000" dirty="0" err="1"/>
              <a:t>Akula</a:t>
            </a:r>
            <a:r>
              <a:rPr lang="en-IN" sz="2000" dirty="0"/>
              <a:t>, </a:t>
            </a:r>
            <a:r>
              <a:rPr lang="en-IN" sz="2000" dirty="0" err="1"/>
              <a:t>Suja</a:t>
            </a:r>
            <a:r>
              <a:rPr lang="en-IN" sz="2000" dirty="0"/>
              <a:t>   </a:t>
            </a:r>
            <a:r>
              <a:rPr lang="en-IN" sz="2000" dirty="0" err="1"/>
              <a:t>Palaniswamy</a:t>
            </a:r>
            <a:r>
              <a:rPr lang="en-IN" sz="2000" dirty="0"/>
              <a:t> and </a:t>
            </a:r>
            <a:r>
              <a:rPr lang="en-IN" sz="2000" dirty="0" err="1"/>
              <a:t>Subramani</a:t>
            </a:r>
            <a:r>
              <a:rPr lang="en-IN" sz="2000" dirty="0"/>
              <a:t> R , </a:t>
            </a:r>
            <a:r>
              <a:rPr lang="en-IN" sz="2000" dirty="0" smtClean="0"/>
              <a:t>  “</a:t>
            </a:r>
            <a:r>
              <a:rPr lang="en-IN" sz="2000" dirty="0"/>
              <a:t>Cardiovascular Disease Prediction using Machine Learning and Deep Learning”, 6th International Conference on Computation System and Information Technology for Sustainable Solutions (CSITSS), 2022.</a:t>
            </a:r>
          </a:p>
          <a:p>
            <a:pPr lvl="0"/>
            <a:r>
              <a:rPr lang="en-IN" sz="2000" dirty="0" smtClean="0"/>
              <a:t>5.Kapil </a:t>
            </a:r>
            <a:r>
              <a:rPr lang="en-IN" sz="2000" dirty="0"/>
              <a:t>Joshi , G. Abhishek Reddy ,Sachin Kumar, </a:t>
            </a:r>
            <a:r>
              <a:rPr lang="en-IN" sz="2000" dirty="0" err="1"/>
              <a:t>Harishchander</a:t>
            </a:r>
            <a:r>
              <a:rPr lang="en-IN" sz="2000" dirty="0"/>
              <a:t>   </a:t>
            </a:r>
            <a:r>
              <a:rPr lang="en-IN" sz="2000" dirty="0" err="1"/>
              <a:t>Anandaram</a:t>
            </a:r>
            <a:r>
              <a:rPr lang="en-IN" sz="2000" dirty="0"/>
              <a:t>, </a:t>
            </a:r>
            <a:r>
              <a:rPr lang="en-IN" sz="2000" dirty="0" err="1"/>
              <a:t>Ashuleka</a:t>
            </a:r>
            <a:r>
              <a:rPr lang="en-IN" sz="2000" dirty="0"/>
              <a:t> Gupta and </a:t>
            </a:r>
            <a:r>
              <a:rPr lang="en-IN" sz="2000" dirty="0" err="1"/>
              <a:t>Himanshu</a:t>
            </a:r>
            <a:r>
              <a:rPr lang="en-IN" sz="2000" dirty="0"/>
              <a:t> Gupta, “Analysis of Heart Disease Prediction using Various Machine Learning Techniques: A Review Study”, International Conference on Device Intelligence, Computing and </a:t>
            </a:r>
          </a:p>
          <a:p>
            <a:r>
              <a:rPr lang="en-IN" sz="2000" dirty="0"/>
              <a:t>Communication Technologies, (DICCT), 2023.  </a:t>
            </a:r>
          </a:p>
          <a:p>
            <a:pPr lvl="0"/>
            <a:r>
              <a:rPr lang="en-IN" sz="2000" dirty="0" smtClean="0"/>
              <a:t>6.  </a:t>
            </a:r>
            <a:r>
              <a:rPr lang="en-IN" sz="2000" dirty="0" err="1" smtClean="0"/>
              <a:t>Anusha</a:t>
            </a:r>
            <a:r>
              <a:rPr lang="en-IN" sz="2000" dirty="0" smtClean="0"/>
              <a:t> </a:t>
            </a:r>
            <a:r>
              <a:rPr lang="en-IN" sz="2000" dirty="0"/>
              <a:t>M, Suresh K, and </a:t>
            </a:r>
            <a:r>
              <a:rPr lang="en-IN" sz="2000" dirty="0" err="1"/>
              <a:t>Chandana</a:t>
            </a:r>
            <a:r>
              <a:rPr lang="en-IN" sz="2000" dirty="0"/>
              <a:t> M, “ Earlier Prediction on the heart disease based on supervised machine learning techniques”, 5th International Conference on Intelligent Computing and Control Systems (ICICCS), 2021.</a:t>
            </a:r>
          </a:p>
        </p:txBody>
      </p:sp>
    </p:spTree>
    <p:extLst>
      <p:ext uri="{BB962C8B-B14F-4D97-AF65-F5344CB8AC3E}">
        <p14:creationId xmlns:p14="http://schemas.microsoft.com/office/powerpoint/2010/main" val="2448583616"/>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16</a:t>
            </a:fld>
            <a:endParaRPr/>
          </a:p>
        </p:txBody>
      </p:sp>
      <p:sp>
        <p:nvSpPr>
          <p:cNvPr id="210" name="References"/>
          <p:cNvSpPr txBox="1">
            <a:spLocks noGrp="1"/>
          </p:cNvSpPr>
          <p:nvPr>
            <p:ph type="title"/>
          </p:nvPr>
        </p:nvSpPr>
        <p:spPr>
          <a:xfrm>
            <a:off x="977537" y="1036320"/>
            <a:ext cx="6858000" cy="808038"/>
          </a:xfrm>
          <a:prstGeom prst="rect">
            <a:avLst/>
          </a:prstGeom>
        </p:spPr>
        <p:txBody>
          <a:bodyPr>
            <a:normAutofit/>
          </a:bodyPr>
          <a:lstStyle/>
          <a:p>
            <a:r>
              <a:rPr sz="3200">
                <a:latin typeface="Times New Roman"/>
                <a:cs typeface="Times New Roman"/>
              </a:rPr>
              <a:t>References</a:t>
            </a:r>
          </a:p>
        </p:txBody>
      </p:sp>
      <p:sp>
        <p:nvSpPr>
          <p:cNvPr id="2" name="Rectangle 1"/>
          <p:cNvSpPr/>
          <p:nvPr/>
        </p:nvSpPr>
        <p:spPr>
          <a:xfrm>
            <a:off x="721360" y="1986598"/>
            <a:ext cx="7889240" cy="3893374"/>
          </a:xfrm>
          <a:prstGeom prst="rect">
            <a:avLst/>
          </a:prstGeom>
        </p:spPr>
        <p:txBody>
          <a:bodyPr wrap="square">
            <a:spAutoFit/>
          </a:bodyPr>
          <a:lstStyle/>
          <a:p>
            <a:pPr lvl="0"/>
            <a:r>
              <a:rPr lang="en-IN" sz="1900" dirty="0" smtClean="0">
                <a:latin typeface="Times New Roman" panose="02020603050405020304" pitchFamily="18" charset="0"/>
                <a:ea typeface="Calibri" panose="020F0502020204030204" pitchFamily="34" charset="0"/>
              </a:rPr>
              <a:t>7.  Narendra </a:t>
            </a:r>
            <a:r>
              <a:rPr lang="en-IN" sz="1900" dirty="0">
                <a:latin typeface="Times New Roman" panose="02020603050405020304" pitchFamily="18" charset="0"/>
                <a:ea typeface="Calibri" panose="020F0502020204030204" pitchFamily="34" charset="0"/>
              </a:rPr>
              <a:t>Mohan, Vinod Jain and </a:t>
            </a:r>
            <a:r>
              <a:rPr lang="en-IN" sz="1900" dirty="0" err="1">
                <a:latin typeface="Times New Roman" panose="02020603050405020304" pitchFamily="18" charset="0"/>
                <a:ea typeface="Calibri" panose="020F0502020204030204" pitchFamily="34" charset="0"/>
              </a:rPr>
              <a:t>Gauranshi</a:t>
            </a:r>
            <a:r>
              <a:rPr lang="en-IN" sz="1900" dirty="0">
                <a:latin typeface="Times New Roman" panose="02020603050405020304" pitchFamily="18" charset="0"/>
                <a:ea typeface="Calibri" panose="020F0502020204030204" pitchFamily="34" charset="0"/>
              </a:rPr>
              <a:t> Agarwal, “Heart Disease Prediction Using Supervised Machine-learning Algorithms”, 5th International Conference on Information Systems and Computer Networks (ISCON), </a:t>
            </a:r>
            <a:r>
              <a:rPr lang="en-IN" sz="1900" dirty="0" smtClean="0">
                <a:latin typeface="Times New Roman" panose="02020603050405020304" pitchFamily="18" charset="0"/>
                <a:ea typeface="Calibri" panose="020F0502020204030204" pitchFamily="34" charset="0"/>
              </a:rPr>
              <a:t>2021.</a:t>
            </a:r>
            <a:endParaRPr lang="en-IN" sz="1900" dirty="0" smtClean="0">
              <a:latin typeface="Times New Roman" panose="02020603050405020304" pitchFamily="18" charset="0"/>
              <a:ea typeface="Times New Roman" panose="02020603050405020304" pitchFamily="18" charset="0"/>
            </a:endParaRPr>
          </a:p>
          <a:p>
            <a:pPr lvl="0"/>
            <a:r>
              <a:rPr lang="en-IN" sz="1900" dirty="0" smtClean="0">
                <a:latin typeface="Times New Roman" panose="02020603050405020304" pitchFamily="18" charset="0"/>
                <a:ea typeface="Calibri" panose="020F0502020204030204" pitchFamily="34" charset="0"/>
              </a:rPr>
              <a:t>8.  </a:t>
            </a:r>
            <a:r>
              <a:rPr lang="en-IN" sz="1900" dirty="0" err="1" smtClean="0">
                <a:latin typeface="Times New Roman" panose="02020603050405020304" pitchFamily="18" charset="0"/>
                <a:ea typeface="Calibri" panose="020F0502020204030204" pitchFamily="34" charset="0"/>
              </a:rPr>
              <a:t>Seemadri</a:t>
            </a:r>
            <a:r>
              <a:rPr lang="en-IN" sz="1900" dirty="0" smtClean="0">
                <a:latin typeface="Times New Roman" panose="02020603050405020304" pitchFamily="18" charset="0"/>
                <a:ea typeface="Calibri" panose="020F0502020204030204" pitchFamily="34" charset="0"/>
              </a:rPr>
              <a:t> </a:t>
            </a:r>
            <a:r>
              <a:rPr lang="en-IN" sz="1900" dirty="0" err="1" smtClean="0">
                <a:latin typeface="Times New Roman" panose="02020603050405020304" pitchFamily="18" charset="0"/>
                <a:ea typeface="Calibri" panose="020F0502020204030204" pitchFamily="34" charset="0"/>
              </a:rPr>
              <a:t>Subhadharshini</a:t>
            </a:r>
            <a:r>
              <a:rPr lang="en-IN" sz="1900" dirty="0" smtClean="0">
                <a:latin typeface="Times New Roman" panose="02020603050405020304" pitchFamily="18" charset="0"/>
                <a:ea typeface="Calibri" panose="020F0502020204030204" pitchFamily="34" charset="0"/>
              </a:rPr>
              <a:t>, </a:t>
            </a:r>
            <a:r>
              <a:rPr lang="en-IN" sz="1900" dirty="0" err="1" smtClean="0">
                <a:latin typeface="Times New Roman" panose="02020603050405020304" pitchFamily="18" charset="0"/>
                <a:ea typeface="Calibri" panose="020F0502020204030204" pitchFamily="34" charset="0"/>
              </a:rPr>
              <a:t>Suraj</a:t>
            </a:r>
            <a:r>
              <a:rPr lang="en-IN" sz="1900" dirty="0" smtClean="0">
                <a:latin typeface="Times New Roman" panose="02020603050405020304" pitchFamily="18" charset="0"/>
                <a:ea typeface="Calibri" panose="020F0502020204030204" pitchFamily="34" charset="0"/>
              </a:rPr>
              <a:t> K </a:t>
            </a:r>
            <a:r>
              <a:rPr lang="en-IN" sz="1900" dirty="0" err="1" smtClean="0">
                <a:latin typeface="Times New Roman" panose="02020603050405020304" pitchFamily="18" charset="0"/>
                <a:ea typeface="Calibri" panose="020F0502020204030204" pitchFamily="34" charset="0"/>
              </a:rPr>
              <a:t>Nayak</a:t>
            </a:r>
            <a:r>
              <a:rPr lang="en-IN" sz="1900" dirty="0" smtClean="0">
                <a:latin typeface="Times New Roman" panose="02020603050405020304" pitchFamily="18" charset="0"/>
                <a:ea typeface="Calibri" panose="020F0502020204030204" pitchFamily="34" charset="0"/>
              </a:rPr>
              <a:t> , Kishore K </a:t>
            </a:r>
            <a:r>
              <a:rPr lang="en-IN" sz="1900" dirty="0" err="1" smtClean="0">
                <a:latin typeface="Times New Roman" panose="02020603050405020304" pitchFamily="18" charset="0"/>
                <a:ea typeface="Calibri" panose="020F0502020204030204" pitchFamily="34" charset="0"/>
              </a:rPr>
              <a:t>Tarafdar</a:t>
            </a:r>
            <a:r>
              <a:rPr lang="en-IN" sz="1900" dirty="0" smtClean="0">
                <a:latin typeface="Times New Roman" panose="02020603050405020304" pitchFamily="18" charset="0"/>
                <a:ea typeface="Calibri" panose="020F0502020204030204" pitchFamily="34" charset="0"/>
              </a:rPr>
              <a:t> , </a:t>
            </a:r>
            <a:r>
              <a:rPr lang="en-IN" sz="1900" dirty="0" err="1" smtClean="0">
                <a:latin typeface="Times New Roman" panose="02020603050405020304" pitchFamily="18" charset="0"/>
                <a:ea typeface="Calibri" panose="020F0502020204030204" pitchFamily="34" charset="0"/>
              </a:rPr>
              <a:t>Sirsendu</a:t>
            </a:r>
            <a:r>
              <a:rPr lang="en-IN" sz="1900" dirty="0" smtClean="0">
                <a:latin typeface="Times New Roman" panose="02020603050405020304" pitchFamily="18" charset="0"/>
                <a:ea typeface="Calibri" panose="020F0502020204030204" pitchFamily="34" charset="0"/>
              </a:rPr>
              <a:t> S Ray , and </a:t>
            </a:r>
            <a:r>
              <a:rPr lang="en-IN" sz="1900" dirty="0" err="1" smtClean="0">
                <a:latin typeface="Times New Roman" panose="02020603050405020304" pitchFamily="18" charset="0"/>
                <a:ea typeface="Calibri" panose="020F0502020204030204" pitchFamily="34" charset="0"/>
              </a:rPr>
              <a:t>Kunal</a:t>
            </a:r>
            <a:r>
              <a:rPr lang="en-IN" sz="1900" dirty="0" smtClean="0">
                <a:latin typeface="Times New Roman" panose="02020603050405020304" pitchFamily="18" charset="0"/>
                <a:ea typeface="Calibri" panose="020F0502020204030204" pitchFamily="34" charset="0"/>
              </a:rPr>
              <a:t> Pal, “Understanding the Effect of Smoking on the Cardiac Activity of Young Female Smokers using EMD Analysis of ECG Signals”,  15th IEEE India Council International Conference (INDICON), 2018</a:t>
            </a:r>
            <a:endParaRPr lang="en-IN" sz="1900" dirty="0" smtClean="0">
              <a:latin typeface="Times New Roman" panose="02020603050405020304" pitchFamily="18" charset="0"/>
              <a:ea typeface="Times New Roman" panose="02020603050405020304" pitchFamily="18" charset="0"/>
            </a:endParaRPr>
          </a:p>
          <a:p>
            <a:pPr lvl="0"/>
            <a:r>
              <a:rPr lang="en-IN" sz="1900" dirty="0" smtClean="0">
                <a:latin typeface="Times New Roman" panose="02020603050405020304" pitchFamily="18" charset="0"/>
                <a:ea typeface="Calibri" panose="020F0502020204030204" pitchFamily="34" charset="0"/>
              </a:rPr>
              <a:t>9.  A</a:t>
            </a:r>
            <a:r>
              <a:rPr lang="en-IN" sz="1900" dirty="0">
                <a:latin typeface="Times New Roman" panose="02020603050405020304" pitchFamily="18" charset="0"/>
                <a:ea typeface="Calibri" panose="020F0502020204030204" pitchFamily="34" charset="0"/>
              </a:rPr>
              <a:t>. Mandel, V. </a:t>
            </a:r>
            <a:r>
              <a:rPr lang="en-IN" sz="1900" dirty="0" err="1">
                <a:latin typeface="Times New Roman" panose="02020603050405020304" pitchFamily="18" charset="0"/>
                <a:ea typeface="Calibri" panose="020F0502020204030204" pitchFamily="34" charset="0"/>
              </a:rPr>
              <a:t>Maksakov</a:t>
            </a:r>
            <a:r>
              <a:rPr lang="en-IN" sz="1900" dirty="0">
                <a:latin typeface="Times New Roman" panose="02020603050405020304" pitchFamily="18" charset="0"/>
                <a:ea typeface="Calibri" panose="020F0502020204030204" pitchFamily="34" charset="0"/>
              </a:rPr>
              <a:t>, Y. </a:t>
            </a:r>
            <a:r>
              <a:rPr lang="en-IN" sz="1900" dirty="0" err="1">
                <a:latin typeface="Times New Roman" panose="02020603050405020304" pitchFamily="18" charset="0"/>
                <a:ea typeface="Calibri" panose="020F0502020204030204" pitchFamily="34" charset="0"/>
              </a:rPr>
              <a:t>Dorofeyuk</a:t>
            </a:r>
            <a:r>
              <a:rPr lang="en-IN" sz="1900" dirty="0">
                <a:latin typeface="Times New Roman" panose="02020603050405020304" pitchFamily="18" charset="0"/>
                <a:ea typeface="Calibri" panose="020F0502020204030204" pitchFamily="34" charset="0"/>
              </a:rPr>
              <a:t> and M. </a:t>
            </a:r>
            <a:r>
              <a:rPr lang="en-IN" sz="1900" dirty="0" err="1">
                <a:latin typeface="Times New Roman" panose="02020603050405020304" pitchFamily="18" charset="0"/>
                <a:ea typeface="Calibri" panose="020F0502020204030204" pitchFamily="34" charset="0"/>
              </a:rPr>
              <a:t>Shifrin</a:t>
            </a:r>
            <a:r>
              <a:rPr lang="en-IN" sz="1900" dirty="0">
                <a:latin typeface="Times New Roman" panose="02020603050405020304" pitchFamily="18" charset="0"/>
                <a:ea typeface="Calibri" panose="020F0502020204030204" pitchFamily="34" charset="0"/>
              </a:rPr>
              <a:t>, "Electronic Medical Records as a Tool of a Large Hospital Management," 2019 Twelfth International Conference "Management of large-scale system development" (MLSD), Moscow, Russia, 2019</a:t>
            </a:r>
            <a:r>
              <a:rPr lang="en-IN" sz="1900" dirty="0" smtClean="0">
                <a:latin typeface="Times New Roman" panose="02020603050405020304" pitchFamily="18" charset="0"/>
                <a:ea typeface="Calibri" panose="020F0502020204030204" pitchFamily="34" charset="0"/>
              </a:rPr>
              <a:t>,. </a:t>
            </a:r>
            <a:r>
              <a:rPr lang="en-IN" sz="1900" dirty="0">
                <a:latin typeface="Times New Roman" panose="02020603050405020304" pitchFamily="18" charset="0"/>
                <a:ea typeface="Calibri" panose="020F0502020204030204" pitchFamily="34" charset="0"/>
              </a:rPr>
              <a:t>keywords: </a:t>
            </a:r>
            <a:r>
              <a:rPr lang="en-IN" sz="1900" dirty="0" err="1">
                <a:latin typeface="Times New Roman" panose="02020603050405020304" pitchFamily="18" charset="0"/>
                <a:ea typeface="Calibri" panose="020F0502020204030204" pitchFamily="34" charset="0"/>
              </a:rPr>
              <a:t>Hospitals;Process</a:t>
            </a:r>
            <a:r>
              <a:rPr lang="en-IN" sz="1900" dirty="0">
                <a:latin typeface="Times New Roman" panose="02020603050405020304" pitchFamily="18" charset="0"/>
                <a:ea typeface="Calibri" panose="020F0502020204030204" pitchFamily="34" charset="0"/>
              </a:rPr>
              <a:t> </a:t>
            </a:r>
            <a:r>
              <a:rPr lang="en-IN" sz="1900" dirty="0" err="1">
                <a:latin typeface="Times New Roman" panose="02020603050405020304" pitchFamily="18" charset="0"/>
                <a:ea typeface="Calibri" panose="020F0502020204030204" pitchFamily="34" charset="0"/>
              </a:rPr>
              <a:t>control;Electronic</a:t>
            </a:r>
            <a:r>
              <a:rPr lang="en-IN" sz="1900" dirty="0">
                <a:latin typeface="Times New Roman" panose="02020603050405020304" pitchFamily="18" charset="0"/>
                <a:ea typeface="Calibri" panose="020F0502020204030204" pitchFamily="34" charset="0"/>
              </a:rPr>
              <a:t> medical </a:t>
            </a:r>
            <a:r>
              <a:rPr lang="en-IN" sz="1900" dirty="0" err="1">
                <a:latin typeface="Times New Roman" panose="02020603050405020304" pitchFamily="18" charset="0"/>
                <a:ea typeface="Calibri" panose="020F0502020204030204" pitchFamily="34" charset="0"/>
              </a:rPr>
              <a:t>records;Control</a:t>
            </a:r>
            <a:r>
              <a:rPr lang="en-IN" sz="1900" dirty="0">
                <a:latin typeface="Times New Roman" panose="02020603050405020304" pitchFamily="18" charset="0"/>
                <a:ea typeface="Calibri" panose="020F0502020204030204" pitchFamily="34" charset="0"/>
              </a:rPr>
              <a:t> </a:t>
            </a:r>
            <a:r>
              <a:rPr lang="en-IN" sz="1900" dirty="0" err="1">
                <a:latin typeface="Times New Roman" panose="02020603050405020304" pitchFamily="18" charset="0"/>
                <a:ea typeface="Calibri" panose="020F0502020204030204" pitchFamily="34" charset="0"/>
              </a:rPr>
              <a:t>systems;Organizations;large</a:t>
            </a:r>
            <a:r>
              <a:rPr lang="en-IN" sz="1900" dirty="0">
                <a:latin typeface="Times New Roman" panose="02020603050405020304" pitchFamily="18" charset="0"/>
                <a:ea typeface="Calibri" panose="020F0502020204030204" pitchFamily="34" charset="0"/>
              </a:rPr>
              <a:t> </a:t>
            </a:r>
            <a:r>
              <a:rPr lang="en-IN" sz="1900" dirty="0" err="1">
                <a:latin typeface="Times New Roman" panose="02020603050405020304" pitchFamily="18" charset="0"/>
                <a:ea typeface="Calibri" panose="020F0502020204030204" pitchFamily="34" charset="0"/>
              </a:rPr>
              <a:t>hospitals;management</a:t>
            </a:r>
            <a:r>
              <a:rPr lang="en-IN" sz="1900" dirty="0">
                <a:latin typeface="Times New Roman" panose="02020603050405020304" pitchFamily="18" charset="0"/>
                <a:ea typeface="Calibri" panose="020F0502020204030204" pitchFamily="34" charset="0"/>
              </a:rPr>
              <a:t> </a:t>
            </a:r>
            <a:r>
              <a:rPr lang="en-IN" sz="1900" dirty="0" err="1">
                <a:latin typeface="Times New Roman" panose="02020603050405020304" pitchFamily="18" charset="0"/>
                <a:ea typeface="Calibri" panose="020F0502020204030204" pitchFamily="34" charset="0"/>
              </a:rPr>
              <a:t>system;electronic</a:t>
            </a:r>
            <a:r>
              <a:rPr lang="en-IN" sz="1900" dirty="0">
                <a:latin typeface="Times New Roman" panose="02020603050405020304" pitchFamily="18" charset="0"/>
                <a:ea typeface="Calibri" panose="020F0502020204030204" pitchFamily="34" charset="0"/>
              </a:rPr>
              <a:t> medical records,</a:t>
            </a:r>
            <a:endParaRPr lang="en-IN" sz="19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45770753"/>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17</a:t>
            </a:fld>
            <a:endParaRPr/>
          </a:p>
        </p:txBody>
      </p:sp>
      <p:sp>
        <p:nvSpPr>
          <p:cNvPr id="210" name="References"/>
          <p:cNvSpPr txBox="1">
            <a:spLocks noGrp="1"/>
          </p:cNvSpPr>
          <p:nvPr>
            <p:ph type="title"/>
          </p:nvPr>
        </p:nvSpPr>
        <p:spPr>
          <a:xfrm>
            <a:off x="977537" y="1036320"/>
            <a:ext cx="6858000" cy="808038"/>
          </a:xfrm>
          <a:prstGeom prst="rect">
            <a:avLst/>
          </a:prstGeom>
        </p:spPr>
        <p:txBody>
          <a:bodyPr>
            <a:normAutofit/>
          </a:bodyPr>
          <a:lstStyle/>
          <a:p>
            <a:r>
              <a:rPr sz="3200">
                <a:latin typeface="Times New Roman"/>
                <a:cs typeface="Times New Roman"/>
              </a:rPr>
              <a:t>References</a:t>
            </a:r>
          </a:p>
        </p:txBody>
      </p:sp>
      <p:sp>
        <p:nvSpPr>
          <p:cNvPr id="2" name="Rectangle 1"/>
          <p:cNvSpPr/>
          <p:nvPr/>
        </p:nvSpPr>
        <p:spPr>
          <a:xfrm>
            <a:off x="497840" y="1778637"/>
            <a:ext cx="8432800" cy="4693593"/>
          </a:xfrm>
          <a:prstGeom prst="rect">
            <a:avLst/>
          </a:prstGeom>
        </p:spPr>
        <p:txBody>
          <a:bodyPr wrap="square">
            <a:spAutoFit/>
          </a:bodyPr>
          <a:lstStyle/>
          <a:p>
            <a:pPr lvl="0"/>
            <a:r>
              <a:rPr lang="en-IN" sz="2300" dirty="0" smtClean="0"/>
              <a:t>10. S</a:t>
            </a:r>
            <a:r>
              <a:rPr lang="en-IN" sz="2300" dirty="0"/>
              <a:t>. B, R. S, D. G and N. T, "Design and Development of Smart Hospital Management and Location Tracking System for People using Internet of Things," 2022 International Conference on Augmented Intelligence and Sustainable Systems (ICAISS), Trichy, India, 2022</a:t>
            </a:r>
            <a:r>
              <a:rPr lang="en-IN" sz="2300" dirty="0" smtClean="0"/>
              <a:t>,. </a:t>
            </a:r>
            <a:r>
              <a:rPr lang="en-IN" sz="2300" dirty="0"/>
              <a:t>keywords: Cloud </a:t>
            </a:r>
            <a:r>
              <a:rPr lang="en-IN" sz="2300" dirty="0" err="1"/>
              <a:t>computing;Hospitals;Biometrics</a:t>
            </a:r>
            <a:r>
              <a:rPr lang="en-IN" sz="2300" dirty="0"/>
              <a:t> (access control);Urban </a:t>
            </a:r>
            <a:r>
              <a:rPr lang="en-IN" sz="2300" dirty="0" err="1"/>
              <a:t>areas;User</a:t>
            </a:r>
            <a:r>
              <a:rPr lang="en-IN" sz="2300" dirty="0"/>
              <a:t> </a:t>
            </a:r>
            <a:r>
              <a:rPr lang="en-IN" sz="2300" dirty="0" err="1"/>
              <a:t>interfaces;Developing</a:t>
            </a:r>
            <a:r>
              <a:rPr lang="en-IN" sz="2300" dirty="0"/>
              <a:t> </a:t>
            </a:r>
            <a:r>
              <a:rPr lang="en-IN" sz="2300" dirty="0" err="1"/>
              <a:t>countries;Mobile</a:t>
            </a:r>
            <a:r>
              <a:rPr lang="en-IN" sz="2300" dirty="0"/>
              <a:t> </a:t>
            </a:r>
            <a:r>
              <a:rPr lang="en-IN" sz="2300" dirty="0" err="1"/>
              <a:t>applications;Internet</a:t>
            </a:r>
            <a:r>
              <a:rPr lang="en-IN" sz="2300" dirty="0"/>
              <a:t> of </a:t>
            </a:r>
            <a:r>
              <a:rPr lang="en-IN" sz="2300" dirty="0" err="1"/>
              <a:t>Things;GPS;Nearest;hospital;Android</a:t>
            </a:r>
            <a:r>
              <a:rPr lang="en-IN" sz="2300" dirty="0"/>
              <a:t> </a:t>
            </a:r>
            <a:r>
              <a:rPr lang="en-IN" sz="2300" dirty="0" err="1"/>
              <a:t>App;Cloud</a:t>
            </a:r>
            <a:r>
              <a:rPr lang="en-IN" sz="2300" dirty="0"/>
              <a:t>,</a:t>
            </a:r>
          </a:p>
          <a:p>
            <a:r>
              <a:rPr lang="en-IN" sz="2300" dirty="0" smtClean="0"/>
              <a:t>11. </a:t>
            </a:r>
            <a:r>
              <a:rPr lang="en-IN" sz="2300" dirty="0"/>
              <a:t>Syed </a:t>
            </a:r>
            <a:r>
              <a:rPr lang="en-IN" sz="2300" dirty="0" err="1"/>
              <a:t>Saad</a:t>
            </a:r>
            <a:r>
              <a:rPr lang="en-IN" sz="2300" dirty="0"/>
              <a:t> </a:t>
            </a:r>
            <a:r>
              <a:rPr lang="en-IN" sz="2300" dirty="0" err="1"/>
              <a:t>Azhar</a:t>
            </a:r>
            <a:r>
              <a:rPr lang="en-IN" sz="2300" dirty="0"/>
              <a:t> </a:t>
            </a:r>
            <a:r>
              <a:rPr lang="en-IN" sz="2300" dirty="0" smtClean="0"/>
              <a:t>Ali </a:t>
            </a:r>
            <a:r>
              <a:rPr lang="en-IN" sz="2300" dirty="0"/>
              <a:t>and </a:t>
            </a:r>
            <a:r>
              <a:rPr lang="en-IN" sz="2300" dirty="0" err="1"/>
              <a:t>Manzoor</a:t>
            </a:r>
            <a:r>
              <a:rPr lang="en-IN" sz="2300" dirty="0"/>
              <a:t> Ahmed Hashmani5;Liver Patient </a:t>
            </a:r>
            <a:r>
              <a:rPr lang="en-IN" sz="2300" dirty="0" err="1"/>
              <a:t>Classifi</a:t>
            </a:r>
            <a:r>
              <a:rPr lang="en-IN" sz="2300" dirty="0"/>
              <a:t> cation using Logistic Regression ;2018 4th International conference on computer and information science(ICCOINS)</a:t>
            </a:r>
          </a:p>
          <a:p>
            <a:pPr lvl="0"/>
            <a:endParaRPr lang="en-IN" sz="23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06101496"/>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2809149"/>
            <a:ext cx="8229600" cy="1508126"/>
          </a:xfrm>
        </p:spPr>
        <p:txBody>
          <a:bodyPr/>
          <a:lstStyle/>
          <a:p>
            <a:r>
              <a:rPr lang="en-US" sz="4400">
                <a:latin typeface="Times New Roman" panose="02020603050405020304" pitchFamily="18" charset="0"/>
                <a:cs typeface="Times New Roman" panose="02020603050405020304" pitchFamily="18" charset="0"/>
              </a:rPr>
              <a:t>THANK YOU</a:t>
            </a:r>
            <a:endParaRPr lang="en-IN" sz="440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721A96B-8B05-BD49-B6F0-8D4DA60AFD49}"/>
              </a:ext>
            </a:extLst>
          </p:cNvPr>
          <p:cNvSpPr>
            <a:spLocks noGrp="1"/>
          </p:cNvSpPr>
          <p:nvPr>
            <p:ph type="sldNum" sz="quarter" idx="2"/>
          </p:nvPr>
        </p:nvSpPr>
        <p:spPr/>
        <p:txBody>
          <a:bodyPr/>
          <a:lstStyle/>
          <a:p>
            <a:fld id="{86CB4B4D-7CA3-9044-876B-883B54F8677D}" type="slidenum">
              <a:rPr lang="en-IN" smtClean="0"/>
              <a:t>18</a:t>
            </a:fld>
            <a:endParaRPr lang="en-IN"/>
          </a:p>
        </p:txBody>
      </p:sp>
    </p:spTree>
    <p:extLst>
      <p:ext uri="{BB962C8B-B14F-4D97-AF65-F5344CB8AC3E}">
        <p14:creationId xmlns:p14="http://schemas.microsoft.com/office/powerpoint/2010/main" val="2290172774"/>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t>2</a:t>
            </a:fld>
            <a:endParaRPr/>
          </a:p>
        </p:txBody>
      </p:sp>
      <p:sp>
        <p:nvSpPr>
          <p:cNvPr id="141" name="Content"/>
          <p:cNvSpPr txBox="1">
            <a:spLocks noGrp="1"/>
          </p:cNvSpPr>
          <p:nvPr>
            <p:ph type="title"/>
          </p:nvPr>
        </p:nvSpPr>
        <p:spPr>
          <a:xfrm>
            <a:off x="533400" y="326924"/>
            <a:ext cx="7772400" cy="685800"/>
          </a:xfrm>
          <a:prstGeom prst="rect">
            <a:avLst/>
          </a:prstGeom>
        </p:spPr>
        <p:txBody>
          <a:bodyPr>
            <a:normAutofit/>
          </a:bodyPr>
          <a:lstStyle>
            <a:lvl1pPr>
              <a:defRPr sz="3200">
                <a:latin typeface="Times New Roman"/>
                <a:ea typeface="Times New Roman"/>
                <a:cs typeface="Times New Roman"/>
                <a:sym typeface="Times New Roman"/>
              </a:defRPr>
            </a:lvl1pPr>
          </a:lstStyle>
          <a:p>
            <a:r>
              <a:rPr lang="en-IN">
                <a:latin typeface="Times New Roman" panose="02020603050405020304" pitchFamily="18" charset="0"/>
                <a:ea typeface="+mn-ea"/>
                <a:cs typeface="Times New Roman" panose="02020603050405020304" pitchFamily="18" charset="0"/>
                <a:sym typeface="Arial"/>
              </a:rPr>
              <a:t>Problem</a:t>
            </a:r>
            <a:r>
              <a:rPr lang="en-IN"/>
              <a:t> Definition</a:t>
            </a:r>
            <a:endParaRPr/>
          </a:p>
        </p:txBody>
      </p:sp>
      <p:sp>
        <p:nvSpPr>
          <p:cNvPr id="2" name="TextBox 1"/>
          <p:cNvSpPr txBox="1"/>
          <p:nvPr/>
        </p:nvSpPr>
        <p:spPr>
          <a:xfrm>
            <a:off x="721360" y="1645920"/>
            <a:ext cx="7584440" cy="440120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4000" b="0" i="0" u="none" strike="noStrike" cap="none" spc="0" normalizeH="0" baseline="0" dirty="0">
                <a:ln>
                  <a:noFill/>
                </a:ln>
                <a:solidFill>
                  <a:srgbClr val="000000"/>
                </a:solidFill>
                <a:effectLst/>
                <a:uFillTx/>
                <a:latin typeface="Times New Roman"/>
                <a:ea typeface="Times New Roman"/>
                <a:cs typeface="Times New Roman"/>
                <a:sym typeface="Times New Roman"/>
              </a:rPr>
              <a:t>To Develop an efficient and reliable Data Structure</a:t>
            </a:r>
            <a:r>
              <a:rPr kumimoji="0" lang="en-US" sz="4000" b="0" i="0" u="none" strike="noStrike" cap="none" spc="0" normalizeH="0" dirty="0">
                <a:ln>
                  <a:noFill/>
                </a:ln>
                <a:solidFill>
                  <a:srgbClr val="000000"/>
                </a:solidFill>
                <a:effectLst/>
                <a:uFillTx/>
                <a:latin typeface="Times New Roman"/>
                <a:ea typeface="Times New Roman"/>
                <a:cs typeface="Times New Roman"/>
                <a:sym typeface="Times New Roman"/>
              </a:rPr>
              <a:t> and Algorithm for Hospital Management System thereby also providing an reliable Cardiovascular Disease prediction System </a:t>
            </a:r>
            <a:r>
              <a:rPr kumimoji="0" lang="en-US" sz="4000" b="0" i="0" u="none" strike="noStrike" cap="none" spc="0" normalizeH="0" dirty="0" smtClean="0">
                <a:ln>
                  <a:noFill/>
                </a:ln>
                <a:solidFill>
                  <a:srgbClr val="000000"/>
                </a:solidFill>
                <a:effectLst/>
                <a:uFillTx/>
                <a:latin typeface="Times New Roman"/>
                <a:ea typeface="Times New Roman"/>
                <a:cs typeface="Times New Roman"/>
                <a:sym typeface="Times New Roman"/>
              </a:rPr>
              <a:t>along with personalized </a:t>
            </a:r>
            <a:r>
              <a:rPr kumimoji="0" lang="en-US" sz="4000" b="0" i="0" u="none" strike="noStrike" cap="none" spc="0" normalizeH="0" dirty="0" err="1" smtClean="0">
                <a:ln>
                  <a:noFill/>
                </a:ln>
                <a:solidFill>
                  <a:srgbClr val="000000"/>
                </a:solidFill>
                <a:effectLst/>
                <a:uFillTx/>
                <a:latin typeface="Times New Roman"/>
                <a:ea typeface="Times New Roman"/>
                <a:cs typeface="Times New Roman"/>
                <a:sym typeface="Times New Roman"/>
              </a:rPr>
              <a:t>chatbot</a:t>
            </a:r>
            <a:endParaRPr kumimoji="0" lang="en-IN" sz="40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t>3</a:t>
            </a:fld>
            <a:endParaRPr/>
          </a:p>
        </p:txBody>
      </p:sp>
      <p:sp>
        <p:nvSpPr>
          <p:cNvPr id="157" name="Motivation"/>
          <p:cNvSpPr txBox="1">
            <a:spLocks noGrp="1"/>
          </p:cNvSpPr>
          <p:nvPr>
            <p:ph type="title"/>
          </p:nvPr>
        </p:nvSpPr>
        <p:spPr>
          <a:xfrm>
            <a:off x="1143000" y="367146"/>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IN" sz="3200"/>
              <a:t>Literature Survey</a:t>
            </a:r>
            <a:endParaRPr sz="3200"/>
          </a:p>
        </p:txBody>
      </p:sp>
      <p:graphicFrame>
        <p:nvGraphicFramePr>
          <p:cNvPr id="2" name="Table 2">
            <a:extLst>
              <a:ext uri="{FF2B5EF4-FFF2-40B4-BE49-F238E27FC236}">
                <a16:creationId xmlns:a16="http://schemas.microsoft.com/office/drawing/2014/main" id="{9E0555AD-2513-94DB-0D0F-115A8244F34F}"/>
              </a:ext>
            </a:extLst>
          </p:cNvPr>
          <p:cNvGraphicFramePr>
            <a:graphicFrameLocks noGrp="1"/>
          </p:cNvGraphicFramePr>
          <p:nvPr>
            <p:extLst>
              <p:ext uri="{D42A27DB-BD31-4B8C-83A1-F6EECF244321}">
                <p14:modId xmlns:p14="http://schemas.microsoft.com/office/powerpoint/2010/main" val="686736731"/>
              </p:ext>
            </p:extLst>
          </p:nvPr>
        </p:nvGraphicFramePr>
        <p:xfrm>
          <a:off x="243840" y="1087121"/>
          <a:ext cx="8625839" cy="5779468"/>
        </p:xfrm>
        <a:graphic>
          <a:graphicData uri="http://schemas.openxmlformats.org/drawingml/2006/table">
            <a:tbl>
              <a:tblPr firstRow="1" bandRow="1">
                <a:tableStyleId>{7DF18680-E054-41AD-8BC1-D1AEF772440D}</a:tableStyleId>
              </a:tblPr>
              <a:tblGrid>
                <a:gridCol w="732496">
                  <a:extLst>
                    <a:ext uri="{9D8B030D-6E8A-4147-A177-3AD203B41FA5}">
                      <a16:colId xmlns:a16="http://schemas.microsoft.com/office/drawing/2014/main" val="3359582560"/>
                    </a:ext>
                  </a:extLst>
                </a:gridCol>
                <a:gridCol w="1208600">
                  <a:extLst>
                    <a:ext uri="{9D8B030D-6E8A-4147-A177-3AD203B41FA5}">
                      <a16:colId xmlns:a16="http://schemas.microsoft.com/office/drawing/2014/main" val="246789036"/>
                    </a:ext>
                  </a:extLst>
                </a:gridCol>
                <a:gridCol w="1287253">
                  <a:extLst>
                    <a:ext uri="{9D8B030D-6E8A-4147-A177-3AD203B41FA5}">
                      <a16:colId xmlns:a16="http://schemas.microsoft.com/office/drawing/2014/main" val="2085544661"/>
                    </a:ext>
                  </a:extLst>
                </a:gridCol>
                <a:gridCol w="3369571">
                  <a:extLst>
                    <a:ext uri="{9D8B030D-6E8A-4147-A177-3AD203B41FA5}">
                      <a16:colId xmlns:a16="http://schemas.microsoft.com/office/drawing/2014/main" val="1277987297"/>
                    </a:ext>
                  </a:extLst>
                </a:gridCol>
                <a:gridCol w="2027919">
                  <a:extLst>
                    <a:ext uri="{9D8B030D-6E8A-4147-A177-3AD203B41FA5}">
                      <a16:colId xmlns:a16="http://schemas.microsoft.com/office/drawing/2014/main" val="3529693153"/>
                    </a:ext>
                  </a:extLst>
                </a:gridCol>
              </a:tblGrid>
              <a:tr h="858161">
                <a:tc>
                  <a:txBody>
                    <a:bodyPr/>
                    <a:lstStyle/>
                    <a:p>
                      <a:pPr algn="ctr"/>
                      <a:r>
                        <a:rPr lang="en-IN" sz="1400" dirty="0" err="1"/>
                        <a:t>S.No</a:t>
                      </a:r>
                      <a:r>
                        <a:rPr lang="en-IN" sz="1400" dirty="0"/>
                        <a:t>.</a:t>
                      </a:r>
                    </a:p>
                  </a:txBody>
                  <a:tcPr>
                    <a:solidFill>
                      <a:srgbClr val="4898CA"/>
                    </a:solidFill>
                  </a:tcPr>
                </a:tc>
                <a:tc>
                  <a:txBody>
                    <a:bodyPr/>
                    <a:lstStyle/>
                    <a:p>
                      <a:pPr algn="ctr"/>
                      <a:r>
                        <a:rPr lang="en-IN" sz="1500" dirty="0"/>
                        <a:t>Authors name(s)</a:t>
                      </a:r>
                    </a:p>
                  </a:txBody>
                  <a:tcPr>
                    <a:solidFill>
                      <a:srgbClr val="4898CA"/>
                    </a:solidFill>
                  </a:tcPr>
                </a:tc>
                <a:tc>
                  <a:txBody>
                    <a:bodyPr/>
                    <a:lstStyle/>
                    <a:p>
                      <a:pPr algn="ctr"/>
                      <a:r>
                        <a:rPr lang="en-IN" sz="1500" dirty="0"/>
                        <a:t>Full title of the paper with year</a:t>
                      </a:r>
                    </a:p>
                  </a:txBody>
                  <a:tcPr>
                    <a:solidFill>
                      <a:srgbClr val="4898CA"/>
                    </a:solidFill>
                  </a:tcPr>
                </a:tc>
                <a:tc>
                  <a:txBody>
                    <a:bodyPr/>
                    <a:lstStyle/>
                    <a:p>
                      <a:pPr algn="ctr"/>
                      <a:r>
                        <a:rPr lang="en-IN" sz="1500" dirty="0"/>
                        <a:t>Inference from the paper</a:t>
                      </a:r>
                    </a:p>
                  </a:txBody>
                  <a:tcPr>
                    <a:solidFill>
                      <a:srgbClr val="4898CA"/>
                    </a:solidFill>
                  </a:tcPr>
                </a:tc>
                <a:tc>
                  <a:txBody>
                    <a:bodyPr/>
                    <a:lstStyle/>
                    <a:p>
                      <a:pPr algn="ctr"/>
                      <a:r>
                        <a:rPr lang="en-IN" sz="1500"/>
                        <a:t>Open Problem (For proposed work)</a:t>
                      </a:r>
                    </a:p>
                  </a:txBody>
                  <a:tcPr>
                    <a:solidFill>
                      <a:srgbClr val="4898CA"/>
                    </a:solidFill>
                  </a:tcPr>
                </a:tc>
                <a:extLst>
                  <a:ext uri="{0D108BD9-81ED-4DB2-BD59-A6C34878D82A}">
                    <a16:rowId xmlns:a16="http://schemas.microsoft.com/office/drawing/2014/main" val="1015962150"/>
                  </a:ext>
                </a:extLst>
              </a:tr>
              <a:tr h="4921307">
                <a:tc>
                  <a:txBody>
                    <a:bodyPr/>
                    <a:lstStyle/>
                    <a:p>
                      <a:pPr algn="ctr"/>
                      <a:r>
                        <a:rPr lang="en-IN" dirty="0">
                          <a:latin typeface="Times New Roman" panose="02020603050405020304" pitchFamily="18" charset="0"/>
                          <a:cs typeface="Times New Roman" panose="02020603050405020304" pitchFamily="18" charset="0"/>
                        </a:rPr>
                        <a:t>1.</a:t>
                      </a: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2.</a:t>
                      </a:r>
                    </a:p>
                  </a:txBody>
                  <a:tcPr/>
                </a:tc>
                <a:tc>
                  <a:txBody>
                    <a:bodyPr/>
                    <a:lstStyle/>
                    <a:p>
                      <a:pPr algn="l"/>
                      <a:r>
                        <a:rPr lang="en-IN" dirty="0" err="1">
                          <a:latin typeface="Times New Roman" panose="02020603050405020304" pitchFamily="18" charset="0"/>
                          <a:cs typeface="Times New Roman" panose="02020603050405020304" pitchFamily="18" charset="0"/>
                        </a:rPr>
                        <a:t>Yongjun</a:t>
                      </a:r>
                      <a:r>
                        <a:rPr lang="en-IN" dirty="0">
                          <a:latin typeface="Times New Roman" panose="02020603050405020304" pitchFamily="18" charset="0"/>
                          <a:cs typeface="Times New Roman" panose="02020603050405020304" pitchFamily="18" charset="0"/>
                        </a:rPr>
                        <a:t> Wang, Fei-Yue Wang, Xiao Wang, </a:t>
                      </a:r>
                      <a:r>
                        <a:rPr lang="en-IN" dirty="0" err="1">
                          <a:latin typeface="Times New Roman" panose="02020603050405020304" pitchFamily="18" charset="0"/>
                          <a:cs typeface="Times New Roman" panose="02020603050405020304" pitchFamily="18" charset="0"/>
                        </a:rPr>
                        <a:t>Zhongjun</a:t>
                      </a:r>
                      <a:r>
                        <a:rPr lang="en-IN" dirty="0">
                          <a:latin typeface="Times New Roman" panose="02020603050405020304" pitchFamily="18" charset="0"/>
                          <a:cs typeface="Times New Roman" panose="02020603050405020304" pitchFamily="18" charset="0"/>
                        </a:rPr>
                        <a:t> Guan, Liwei Ouyang</a:t>
                      </a: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r>
                        <a:rPr lang="en-IN" dirty="0">
                          <a:latin typeface="Times New Roman" panose="02020603050405020304" pitchFamily="18" charset="0"/>
                          <a:cs typeface="Times New Roman" panose="02020603050405020304" pitchFamily="18" charset="0"/>
                        </a:rPr>
                        <a:t>Nurhayati </a:t>
                      </a:r>
                      <a:r>
                        <a:rPr lang="en-IN" dirty="0" err="1">
                          <a:latin typeface="Times New Roman" panose="02020603050405020304" pitchFamily="18" charset="0"/>
                          <a:cs typeface="Times New Roman" panose="02020603050405020304" pitchFamily="18" charset="0"/>
                        </a:rPr>
                        <a:t>Fitriani</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IN" sz="1200" dirty="0">
                          <a:latin typeface="Times New Roman" panose="02020603050405020304" pitchFamily="18" charset="0"/>
                          <a:cs typeface="Times New Roman" panose="02020603050405020304" pitchFamily="18" charset="0"/>
                        </a:rPr>
                        <a:t>Parallel Hospital: ACP-Based Hospital Smart Operating System(2021)</a:t>
                      </a: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Knowledge Management Integration in Hospital Management Information System  </a:t>
                      </a:r>
                      <a:r>
                        <a:rPr lang="en-US" sz="1400" dirty="0" err="1">
                          <a:latin typeface="Times New Roman" panose="02020603050405020304" pitchFamily="18" charset="0"/>
                          <a:cs typeface="Times New Roman" panose="02020603050405020304" pitchFamily="18" charset="0"/>
                        </a:rPr>
                        <a:t>Implementationin</a:t>
                      </a:r>
                      <a:r>
                        <a:rPr lang="en-US" sz="1400" dirty="0">
                          <a:latin typeface="Times New Roman" panose="02020603050405020304" pitchFamily="18" charset="0"/>
                          <a:cs typeface="Times New Roman" panose="02020603050405020304" pitchFamily="18" charset="0"/>
                        </a:rPr>
                        <a:t> XYZ Hospital (2023)</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cap="none" spc="0" baseline="0" dirty="0">
                          <a:solidFill>
                            <a:schemeClr val="dk1"/>
                          </a:solidFill>
                          <a:effectLst/>
                          <a:uFillTx/>
                          <a:latin typeface="+mn-lt"/>
                          <a:ea typeface="+mn-ea"/>
                          <a:cs typeface="+mn-cs"/>
                          <a:sym typeface="Arial"/>
                        </a:rPr>
                        <a:t>This article introduces the concept of a parallel hospital, based on the principles of parallel medicine, to create an intelligent </a:t>
                      </a:r>
                      <a:r>
                        <a:rPr lang="en-US" sz="1200" b="0" i="0" u="none" strike="noStrike" cap="none" spc="0" baseline="0" dirty="0">
                          <a:solidFill>
                            <a:schemeClr val="dk1"/>
                          </a:solidFill>
                          <a:effectLst/>
                          <a:uFillTx/>
                          <a:latin typeface="Times New Roman" panose="02020603050405020304" pitchFamily="18" charset="0"/>
                          <a:ea typeface="+mn-ea"/>
                          <a:cs typeface="Times New Roman" panose="02020603050405020304" pitchFamily="18" charset="0"/>
                          <a:sym typeface="Arial"/>
                        </a:rPr>
                        <a:t>hospital</a:t>
                      </a:r>
                      <a:r>
                        <a:rPr lang="en-US" sz="1200" b="0" i="0" u="none" strike="noStrike" cap="none" spc="0" baseline="0" dirty="0">
                          <a:solidFill>
                            <a:schemeClr val="dk1"/>
                          </a:solidFill>
                          <a:effectLst/>
                          <a:uFillTx/>
                          <a:latin typeface="+mn-lt"/>
                          <a:ea typeface="+mn-ea"/>
                          <a:cs typeface="+mn-cs"/>
                          <a:sym typeface="Arial"/>
                        </a:rPr>
                        <a:t> management system that integrates virtual and real interactions. Using the ACP (Artificial systems, Computational experiments, Parallel execution) theory, the system constructs a digital twin of the hospital, allowing for real-time simulations and interactions to improve hospital operations. A case study of </a:t>
                      </a:r>
                      <a:r>
                        <a:rPr lang="en-US" sz="1200" b="0" i="0" u="none" strike="noStrike" cap="none" spc="0" baseline="0" dirty="0" err="1">
                          <a:solidFill>
                            <a:schemeClr val="dk1"/>
                          </a:solidFill>
                          <a:effectLst/>
                          <a:uFillTx/>
                          <a:latin typeface="+mn-lt"/>
                          <a:ea typeface="+mn-ea"/>
                          <a:cs typeface="+mn-cs"/>
                          <a:sym typeface="Arial"/>
                        </a:rPr>
                        <a:t>Tiantan</a:t>
                      </a:r>
                      <a:r>
                        <a:rPr lang="en-US" sz="1200" b="0" i="0" u="none" strike="noStrike" cap="none" spc="0" baseline="0" dirty="0">
                          <a:solidFill>
                            <a:schemeClr val="dk1"/>
                          </a:solidFill>
                          <a:effectLst/>
                          <a:uFillTx/>
                          <a:latin typeface="+mn-lt"/>
                          <a:ea typeface="+mn-ea"/>
                          <a:cs typeface="+mn-cs"/>
                          <a:sym typeface="Arial"/>
                        </a:rPr>
                        <a:t> Hospital’s implementation, </a:t>
                      </a:r>
                      <a:r>
                        <a:rPr lang="en-US" sz="1200" b="0" i="0" u="none" strike="noStrike" cap="none" spc="0" baseline="0" dirty="0" err="1">
                          <a:solidFill>
                            <a:schemeClr val="dk1"/>
                          </a:solidFill>
                          <a:effectLst/>
                          <a:uFillTx/>
                          <a:latin typeface="+mn-lt"/>
                          <a:ea typeface="+mn-ea"/>
                          <a:cs typeface="+mn-cs"/>
                          <a:sym typeface="Arial"/>
                        </a:rPr>
                        <a:t>Tiantan</a:t>
                      </a:r>
                      <a:r>
                        <a:rPr lang="en-US" sz="1200" b="0" i="0" u="none" strike="noStrike" cap="none" spc="0" baseline="0" dirty="0">
                          <a:solidFill>
                            <a:schemeClr val="dk1"/>
                          </a:solidFill>
                          <a:effectLst/>
                          <a:uFillTx/>
                          <a:latin typeface="+mn-lt"/>
                          <a:ea typeface="+mn-ea"/>
                          <a:cs typeface="+mn-cs"/>
                          <a:sym typeface="Arial"/>
                        </a:rPr>
                        <a:t> Smart Brain, demonstrates the feasibility and effectiveness of this approach. </a:t>
                      </a:r>
                    </a:p>
                    <a:p>
                      <a:pPr marL="285750" marR="0" lvl="0" indent="-285750" algn="l" defTabSz="914400" rtl="0" eaLnBrk="1" fontAlgn="base" latinLnBrk="0" hangingPunct="1">
                        <a:lnSpc>
                          <a:spcPct val="100000"/>
                        </a:lnSpc>
                        <a:spcBef>
                          <a:spcPts val="0"/>
                        </a:spcBef>
                        <a:spcAft>
                          <a:spcPts val="0"/>
                        </a:spcAft>
                        <a:buClrTx/>
                        <a:buSzTx/>
                        <a:buFontTx/>
                        <a:buChar char="-"/>
                        <a:tabLst/>
                        <a:defRPr/>
                      </a:pPr>
                      <a:endParaRPr lang="en-US" sz="1200" b="0" i="0" u="none" strike="noStrike" cap="none" spc="0" baseline="0" dirty="0">
                        <a:solidFill>
                          <a:schemeClr val="dk1"/>
                        </a:solidFill>
                        <a:effectLst/>
                        <a:uFillTx/>
                        <a:latin typeface="+mn-lt"/>
                        <a:ea typeface="+mn-ea"/>
                        <a:cs typeface="+mn-cs"/>
                        <a:sym typeface="Arial"/>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cap="none" spc="0" baseline="0" dirty="0">
                          <a:solidFill>
                            <a:schemeClr val="dk1"/>
                          </a:solidFill>
                          <a:effectLst/>
                          <a:uFillTx/>
                          <a:latin typeface="Times New Roman" panose="02020603050405020304" pitchFamily="18" charset="0"/>
                          <a:ea typeface="+mn-ea"/>
                          <a:cs typeface="Times New Roman" panose="02020603050405020304" pitchFamily="18" charset="0"/>
                          <a:sym typeface="Arial"/>
                        </a:rPr>
                        <a:t>This research investigates the integration of Knowledge Management (KM) with the Hospital Management Information System (SIMRS) at XYZ Hospital to enhance operational efficiency. Through a mixed-method approach involving quantitative surveys and qualitative analysis</a:t>
                      </a:r>
                      <a:endParaRPr lang="en-US" sz="1200" b="0" i="0" u="none" strike="noStrike" cap="none" spc="0" baseline="0" dirty="0">
                        <a:solidFill>
                          <a:schemeClr val="dk1"/>
                        </a:solidFill>
                        <a:effectLst/>
                        <a:uFillTx/>
                        <a:latin typeface="+mn-lt"/>
                        <a:ea typeface="+mn-ea"/>
                        <a:cs typeface="+mn-cs"/>
                        <a:sym typeface="Arial"/>
                      </a:endParaRPr>
                    </a:p>
                  </a:txBody>
                  <a:tcPr/>
                </a:tc>
                <a:tc>
                  <a:txBody>
                    <a:bodyPr/>
                    <a:lstStyle/>
                    <a:p>
                      <a:pPr marL="0" indent="0" algn="just">
                        <a:buFontTx/>
                        <a:buNone/>
                      </a:pPr>
                      <a:r>
                        <a:rPr lang="en-US" dirty="0">
                          <a:latin typeface="Times New Roman" panose="02020603050405020304" pitchFamily="18" charset="0"/>
                          <a:cs typeface="Times New Roman" panose="02020603050405020304" pitchFamily="18" charset="0"/>
                        </a:rPr>
                        <a:t>At the same time, the parallel hospital can further combine the emerging blockchain and smart contract technology to realize the federal ecology from federal data to federal intelligence in the medical field</a:t>
                      </a:r>
                    </a:p>
                    <a:p>
                      <a:pPr marL="0" indent="0" algn="just">
                        <a:buFontTx/>
                        <a:buNone/>
                      </a:pPr>
                      <a:endParaRPr lang="en-US" dirty="0">
                        <a:latin typeface="Times New Roman" panose="02020603050405020304" pitchFamily="18" charset="0"/>
                        <a:cs typeface="Times New Roman" panose="02020603050405020304" pitchFamily="18" charset="0"/>
                      </a:endParaRPr>
                    </a:p>
                    <a:p>
                      <a:pPr marL="0" indent="0" algn="just">
                        <a:buFontTx/>
                        <a:buNone/>
                      </a:pPr>
                      <a:endParaRPr lang="en-US" dirty="0">
                        <a:latin typeface="Times New Roman" panose="02020603050405020304" pitchFamily="18" charset="0"/>
                        <a:cs typeface="Times New Roman" panose="02020603050405020304" pitchFamily="18" charset="0"/>
                      </a:endParaRPr>
                    </a:p>
                    <a:p>
                      <a:pPr marL="0" indent="0" algn="just">
                        <a:buFontTx/>
                        <a:buNone/>
                      </a:pPr>
                      <a:r>
                        <a:rPr lang="en-US" dirty="0">
                          <a:latin typeface="Times New Roman" panose="02020603050405020304" pitchFamily="18" charset="0"/>
                          <a:cs typeface="Times New Roman" panose="02020603050405020304" pitchFamily="18" charset="0"/>
                        </a:rPr>
                        <a:t>Evaluate the integration of recommended forms of KM in implementation of SIMRS using the Second Stage ESMMD method in collecting and analyzing qualitative data at XYZ Hospital</a:t>
                      </a:r>
                      <a:r>
                        <a:rPr lang="en-US" dirty="0"/>
                        <a:t>. </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77509688"/>
                  </a:ext>
                </a:extLst>
              </a:tr>
            </a:tbl>
          </a:graphicData>
        </a:graphic>
      </p:graphicFrame>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9FC264-5B33-869E-17A2-B5A23075A403}"/>
              </a:ext>
            </a:extLst>
          </p:cNvPr>
          <p:cNvSpPr>
            <a:spLocks noGrp="1"/>
          </p:cNvSpPr>
          <p:nvPr>
            <p:ph type="sldNum" sz="quarter" idx="2"/>
          </p:nvPr>
        </p:nvSpPr>
        <p:spPr/>
        <p:txBody>
          <a:bodyPr/>
          <a:lstStyle/>
          <a:p>
            <a:fld id="{86CB4B4D-7CA3-9044-876B-883B54F8677D}" type="slidenum">
              <a:rPr lang="en-US" smtClean="0"/>
              <a:t>4</a:t>
            </a:fld>
            <a:endParaRPr lang="en-US"/>
          </a:p>
        </p:txBody>
      </p:sp>
      <p:sp>
        <p:nvSpPr>
          <p:cNvPr id="3" name="Title 2">
            <a:extLst>
              <a:ext uri="{FF2B5EF4-FFF2-40B4-BE49-F238E27FC236}">
                <a16:creationId xmlns:a16="http://schemas.microsoft.com/office/drawing/2014/main" id="{8FD50459-17F8-6B3A-5848-4E574E68883E}"/>
              </a:ext>
            </a:extLst>
          </p:cNvPr>
          <p:cNvSpPr>
            <a:spLocks noGrp="1"/>
          </p:cNvSpPr>
          <p:nvPr>
            <p:ph type="title"/>
          </p:nvPr>
        </p:nvSpPr>
        <p:spPr/>
        <p:txBody>
          <a:bodyPr/>
          <a:lstStyle/>
          <a:p>
            <a:r>
              <a:rPr lang="en-US"/>
              <a:t>Literature review </a:t>
            </a:r>
          </a:p>
        </p:txBody>
      </p:sp>
      <p:graphicFrame>
        <p:nvGraphicFramePr>
          <p:cNvPr id="4" name="Table 3">
            <a:extLst>
              <a:ext uri="{FF2B5EF4-FFF2-40B4-BE49-F238E27FC236}">
                <a16:creationId xmlns:a16="http://schemas.microsoft.com/office/drawing/2014/main" id="{741A374A-6C28-83D3-A7B0-15F65FA2E8F9}"/>
              </a:ext>
            </a:extLst>
          </p:cNvPr>
          <p:cNvGraphicFramePr>
            <a:graphicFrameLocks noGrp="1"/>
          </p:cNvGraphicFramePr>
          <p:nvPr>
            <p:extLst>
              <p:ext uri="{D42A27DB-BD31-4B8C-83A1-F6EECF244321}">
                <p14:modId xmlns:p14="http://schemas.microsoft.com/office/powerpoint/2010/main" val="3293790624"/>
              </p:ext>
            </p:extLst>
          </p:nvPr>
        </p:nvGraphicFramePr>
        <p:xfrm>
          <a:off x="263471" y="1117601"/>
          <a:ext cx="8603127" cy="5743478"/>
        </p:xfrm>
        <a:graphic>
          <a:graphicData uri="http://schemas.openxmlformats.org/drawingml/2006/table">
            <a:tbl>
              <a:tblPr firstRow="1" bandRow="1">
                <a:tableStyleId>{7DF18680-E054-41AD-8BC1-D1AEF772440D}</a:tableStyleId>
              </a:tblPr>
              <a:tblGrid>
                <a:gridCol w="483781">
                  <a:extLst>
                    <a:ext uri="{9D8B030D-6E8A-4147-A177-3AD203B41FA5}">
                      <a16:colId xmlns:a16="http://schemas.microsoft.com/office/drawing/2014/main" val="435663820"/>
                    </a:ext>
                  </a:extLst>
                </a:gridCol>
                <a:gridCol w="880070">
                  <a:extLst>
                    <a:ext uri="{9D8B030D-6E8A-4147-A177-3AD203B41FA5}">
                      <a16:colId xmlns:a16="http://schemas.microsoft.com/office/drawing/2014/main" val="1654932052"/>
                    </a:ext>
                  </a:extLst>
                </a:gridCol>
                <a:gridCol w="1859797">
                  <a:extLst>
                    <a:ext uri="{9D8B030D-6E8A-4147-A177-3AD203B41FA5}">
                      <a16:colId xmlns:a16="http://schemas.microsoft.com/office/drawing/2014/main" val="295146495"/>
                    </a:ext>
                  </a:extLst>
                </a:gridCol>
                <a:gridCol w="3223927">
                  <a:extLst>
                    <a:ext uri="{9D8B030D-6E8A-4147-A177-3AD203B41FA5}">
                      <a16:colId xmlns:a16="http://schemas.microsoft.com/office/drawing/2014/main" val="1713469417"/>
                    </a:ext>
                  </a:extLst>
                </a:gridCol>
                <a:gridCol w="2155552">
                  <a:extLst>
                    <a:ext uri="{9D8B030D-6E8A-4147-A177-3AD203B41FA5}">
                      <a16:colId xmlns:a16="http://schemas.microsoft.com/office/drawing/2014/main" val="3271648951"/>
                    </a:ext>
                  </a:extLst>
                </a:gridCol>
              </a:tblGrid>
              <a:tr h="735308">
                <a:tc>
                  <a:txBody>
                    <a:bodyPr/>
                    <a:lstStyle/>
                    <a:p>
                      <a:pPr algn="ctr"/>
                      <a:r>
                        <a:rPr lang="en-IN" sz="1400" err="1">
                          <a:latin typeface="Times New Roman" panose="02020603050405020304" pitchFamily="18" charset="0"/>
                          <a:cs typeface="Times New Roman" panose="02020603050405020304" pitchFamily="18" charset="0"/>
                        </a:rPr>
                        <a:t>S.No</a:t>
                      </a:r>
                      <a:r>
                        <a:rPr lang="en-IN" sz="1400">
                          <a:latin typeface="Times New Roman" panose="02020603050405020304" pitchFamily="18" charset="0"/>
                          <a:cs typeface="Times New Roman" panose="02020603050405020304" pitchFamily="18" charset="0"/>
                        </a:rPr>
                        <a:t>.</a:t>
                      </a:r>
                    </a:p>
                  </a:txBody>
                  <a:tcPr>
                    <a:solidFill>
                      <a:srgbClr val="4898CA"/>
                    </a:solidFill>
                  </a:tcPr>
                </a:tc>
                <a:tc>
                  <a:txBody>
                    <a:bodyPr/>
                    <a:lstStyle/>
                    <a:p>
                      <a:pPr algn="ctr"/>
                      <a:r>
                        <a:rPr lang="en-IN" sz="1500">
                          <a:latin typeface="Times New Roman" panose="02020603050405020304" pitchFamily="18" charset="0"/>
                          <a:cs typeface="Times New Roman" panose="02020603050405020304" pitchFamily="18" charset="0"/>
                        </a:rPr>
                        <a:t>Authors name(s)</a:t>
                      </a:r>
                    </a:p>
                  </a:txBody>
                  <a:tcPr>
                    <a:solidFill>
                      <a:srgbClr val="4898CA"/>
                    </a:solidFill>
                  </a:tcPr>
                </a:tc>
                <a:tc>
                  <a:txBody>
                    <a:bodyPr/>
                    <a:lstStyle/>
                    <a:p>
                      <a:pPr algn="ctr"/>
                      <a:r>
                        <a:rPr lang="en-IN" sz="1500">
                          <a:latin typeface="Times New Roman" panose="02020603050405020304" pitchFamily="18" charset="0"/>
                          <a:cs typeface="Times New Roman" panose="02020603050405020304" pitchFamily="18" charset="0"/>
                        </a:rPr>
                        <a:t>Full title of the paper with year</a:t>
                      </a:r>
                    </a:p>
                  </a:txBody>
                  <a:tcPr>
                    <a:solidFill>
                      <a:srgbClr val="4898CA"/>
                    </a:solidFill>
                  </a:tcPr>
                </a:tc>
                <a:tc>
                  <a:txBody>
                    <a:bodyPr/>
                    <a:lstStyle/>
                    <a:p>
                      <a:pPr algn="ctr"/>
                      <a:r>
                        <a:rPr lang="en-IN" sz="1500" dirty="0">
                          <a:latin typeface="Times New Roman" panose="02020603050405020304" pitchFamily="18" charset="0"/>
                          <a:cs typeface="Times New Roman" panose="02020603050405020304" pitchFamily="18" charset="0"/>
                        </a:rPr>
                        <a:t>Inference from the paper</a:t>
                      </a:r>
                    </a:p>
                  </a:txBody>
                  <a:tcPr>
                    <a:solidFill>
                      <a:srgbClr val="4898CA"/>
                    </a:solidFill>
                  </a:tcPr>
                </a:tc>
                <a:tc>
                  <a:txBody>
                    <a:bodyPr/>
                    <a:lstStyle/>
                    <a:p>
                      <a:pPr algn="ctr"/>
                      <a:r>
                        <a:rPr lang="en-IN" sz="1500">
                          <a:latin typeface="Times New Roman" panose="02020603050405020304" pitchFamily="18" charset="0"/>
                          <a:cs typeface="Times New Roman" panose="02020603050405020304" pitchFamily="18" charset="0"/>
                        </a:rPr>
                        <a:t>Open Problem (For proposed work)</a:t>
                      </a:r>
                    </a:p>
                  </a:txBody>
                  <a:tcPr>
                    <a:solidFill>
                      <a:srgbClr val="4898CA"/>
                    </a:solidFill>
                  </a:tcPr>
                </a:tc>
                <a:extLst>
                  <a:ext uri="{0D108BD9-81ED-4DB2-BD59-A6C34878D82A}">
                    <a16:rowId xmlns:a16="http://schemas.microsoft.com/office/drawing/2014/main" val="2442025212"/>
                  </a:ext>
                </a:extLst>
              </a:tr>
              <a:tr h="5008170">
                <a:tc>
                  <a:txBody>
                    <a:bodyPr/>
                    <a:lstStyle/>
                    <a:p>
                      <a:pPr algn="ctr"/>
                      <a:r>
                        <a:rPr lang="en-IN" dirty="0">
                          <a:latin typeface="Times New Roman" panose="02020603050405020304" pitchFamily="18" charset="0"/>
                          <a:cs typeface="Times New Roman" panose="02020603050405020304" pitchFamily="18" charset="0"/>
                        </a:rPr>
                        <a:t>3.</a:t>
                      </a: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4.</a:t>
                      </a:r>
                    </a:p>
                  </a:txBody>
                  <a:tcPr/>
                </a:tc>
                <a:tc>
                  <a:txBody>
                    <a:bodyPr/>
                    <a:lstStyle/>
                    <a:p>
                      <a:pPr algn="l"/>
                      <a:r>
                        <a:rPr lang="en-IN" dirty="0" err="1"/>
                        <a:t>Annisa</a:t>
                      </a:r>
                      <a:r>
                        <a:rPr lang="en-IN" dirty="0"/>
                        <a:t> </a:t>
                      </a:r>
                      <a:r>
                        <a:rPr lang="en-IN" dirty="0" err="1"/>
                        <a:t>Fitriani</a:t>
                      </a:r>
                      <a:endParaRPr lang="en-IN" dirty="0"/>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r>
                        <a:rPr lang="en-IN" dirty="0"/>
                        <a:t>Kapil Joshi </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a:t>Designing Green Hospital Non-Medical Waste Management System Based on ERP (2022)</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t>Analysis of Heart Disease Prediction using Various Machine Learning Techniques: A Review Study(2023)</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cap="none" spc="0" baseline="0" dirty="0">
                          <a:solidFill>
                            <a:schemeClr val="dk1"/>
                          </a:solidFill>
                          <a:effectLst/>
                          <a:uFillTx/>
                          <a:latin typeface="+mn-lt"/>
                          <a:ea typeface="+mn-ea"/>
                          <a:cs typeface="+mn-cs"/>
                          <a:sym typeface="Arial"/>
                        </a:rPr>
                        <a:t>The paper addresses the critical issue of hospital waste management, particularly focusing on non-medical waste, which encompasses waste from various hospital activities beyond medical procedures. It highlights the inefficiencies and challenges hospitals face in managing this waste, such as manual processes and lack of integration.</a:t>
                      </a:r>
                    </a:p>
                    <a:p>
                      <a:pPr algn="just"/>
                      <a:endParaRPr lang="en-US" sz="1400" b="0" i="0" u="none" strike="noStrike" cap="none" spc="0" baseline="0" dirty="0">
                        <a:solidFill>
                          <a:schemeClr val="dk1"/>
                        </a:solidFill>
                        <a:effectLst/>
                        <a:uFillTx/>
                        <a:latin typeface="+mn-lt"/>
                        <a:ea typeface="+mn-ea"/>
                        <a:cs typeface="+mn-cs"/>
                        <a:sym typeface="Arial"/>
                      </a:endParaRPr>
                    </a:p>
                    <a:p>
                      <a:pPr algn="just"/>
                      <a:r>
                        <a:rPr lang="en-US" sz="1400" b="0" i="0" u="none" strike="noStrike" cap="none" spc="0" baseline="0" dirty="0">
                          <a:solidFill>
                            <a:schemeClr val="dk1"/>
                          </a:solidFill>
                          <a:effectLst/>
                          <a:uFillTx/>
                          <a:latin typeface="+mn-lt"/>
                          <a:ea typeface="+mn-ea"/>
                          <a:cs typeface="+mn-cs"/>
                          <a:sym typeface="Arial"/>
                        </a:rPr>
                        <a:t>deep learning and Machine learning algorithms are used to predict the rate of Cardiovascular disease(CVD) in people who are habituated to alcohol smoking, and other risk factors where the heart loses its ability to function</a:t>
                      </a:r>
                    </a:p>
                  </a:txBody>
                  <a:tcPr/>
                </a:tc>
                <a:tc>
                  <a:txBody>
                    <a:bodyPr/>
                    <a:lstStyle/>
                    <a:p>
                      <a:pPr algn="just"/>
                      <a:r>
                        <a:rPr lang="en-US" dirty="0"/>
                        <a:t>This non-medical waste management system is the first step in reducing paper use and the amount of waste generated because the organic waste will be reprocessed using the principle of recycling and reusing it into compost. </a:t>
                      </a:r>
                    </a:p>
                    <a:p>
                      <a:pPr algn="just"/>
                      <a:endParaRPr lang="en-US" sz="1400" b="0" i="0" u="none" strike="noStrike" cap="none" spc="0" baseline="0" dirty="0">
                        <a:solidFill>
                          <a:schemeClr val="dk1"/>
                        </a:solidFill>
                        <a:effectLst/>
                        <a:uFillTx/>
                        <a:latin typeface="Times New Roman" panose="02020603050405020304" pitchFamily="18" charset="0"/>
                        <a:ea typeface="+mn-ea"/>
                        <a:cs typeface="Times New Roman" panose="02020603050405020304" pitchFamily="18" charset="0"/>
                        <a:sym typeface="Arial"/>
                      </a:endParaRPr>
                    </a:p>
                    <a:p>
                      <a:pPr algn="just"/>
                      <a:r>
                        <a:rPr lang="en-US" dirty="0"/>
                        <a:t>a family history of coronary disease may also be a factor in the rise in coronary disease. Hence, in order to further increase the model's accuracy, this patient information is also included.</a:t>
                      </a:r>
                      <a:endParaRPr lang="en-US" sz="1400" b="0" i="0" u="none" strike="noStrike" cap="none" spc="0" baseline="0" dirty="0">
                        <a:solidFill>
                          <a:schemeClr val="dk1"/>
                        </a:solidFill>
                        <a:effectLst/>
                        <a:uFillTx/>
                        <a:latin typeface="Times New Roman" panose="02020603050405020304" pitchFamily="18" charset="0"/>
                        <a:ea typeface="+mn-ea"/>
                        <a:cs typeface="Times New Roman" panose="02020603050405020304" pitchFamily="18" charset="0"/>
                        <a:sym typeface="Arial"/>
                      </a:endParaRPr>
                    </a:p>
                  </a:txBody>
                  <a:tcPr/>
                </a:tc>
                <a:extLst>
                  <a:ext uri="{0D108BD9-81ED-4DB2-BD59-A6C34878D82A}">
                    <a16:rowId xmlns:a16="http://schemas.microsoft.com/office/drawing/2014/main" val="3456775531"/>
                  </a:ext>
                </a:extLst>
              </a:tr>
            </a:tbl>
          </a:graphicData>
        </a:graphic>
      </p:graphicFrame>
    </p:spTree>
    <p:extLst>
      <p:ext uri="{BB962C8B-B14F-4D97-AF65-F5344CB8AC3E}">
        <p14:creationId xmlns:p14="http://schemas.microsoft.com/office/powerpoint/2010/main" val="2620243852"/>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EFB0C5-D8A1-2A99-E0B8-FDBF77D19836}"/>
              </a:ext>
            </a:extLst>
          </p:cNvPr>
          <p:cNvSpPr>
            <a:spLocks noGrp="1"/>
          </p:cNvSpPr>
          <p:nvPr>
            <p:ph type="sldNum" sz="quarter" idx="2"/>
          </p:nvPr>
        </p:nvSpPr>
        <p:spPr/>
        <p:txBody>
          <a:bodyPr/>
          <a:lstStyle/>
          <a:p>
            <a:fld id="{86CB4B4D-7CA3-9044-876B-883B54F8677D}" type="slidenum">
              <a:rPr lang="en-IN" smtClean="0"/>
              <a:t>5</a:t>
            </a:fld>
            <a:endParaRPr lang="en-IN"/>
          </a:p>
        </p:txBody>
      </p:sp>
      <p:sp>
        <p:nvSpPr>
          <p:cNvPr id="3" name="Title 2">
            <a:extLst>
              <a:ext uri="{FF2B5EF4-FFF2-40B4-BE49-F238E27FC236}">
                <a16:creationId xmlns:a16="http://schemas.microsoft.com/office/drawing/2014/main" id="{E9D8B45E-C5B0-9443-4D37-C8D8F2E9B7F6}"/>
              </a:ext>
            </a:extLst>
          </p:cNvPr>
          <p:cNvSpPr>
            <a:spLocks noGrp="1"/>
          </p:cNvSpPr>
          <p:nvPr>
            <p:ph type="title"/>
          </p:nvPr>
        </p:nvSpPr>
        <p:spPr/>
        <p:txBody>
          <a:bodyPr/>
          <a:lstStyle/>
          <a:p>
            <a:r>
              <a:rPr lang="en-IN"/>
              <a:t>Literature Review</a:t>
            </a:r>
          </a:p>
        </p:txBody>
      </p:sp>
      <p:graphicFrame>
        <p:nvGraphicFramePr>
          <p:cNvPr id="4" name="Table 3">
            <a:extLst>
              <a:ext uri="{FF2B5EF4-FFF2-40B4-BE49-F238E27FC236}">
                <a16:creationId xmlns:a16="http://schemas.microsoft.com/office/drawing/2014/main" id="{AF71A110-0756-0487-0FD2-A07739497E76}"/>
              </a:ext>
            </a:extLst>
          </p:cNvPr>
          <p:cNvGraphicFramePr>
            <a:graphicFrameLocks noGrp="1"/>
          </p:cNvGraphicFramePr>
          <p:nvPr>
            <p:extLst>
              <p:ext uri="{D42A27DB-BD31-4B8C-83A1-F6EECF244321}">
                <p14:modId xmlns:p14="http://schemas.microsoft.com/office/powerpoint/2010/main" val="2865481605"/>
              </p:ext>
            </p:extLst>
          </p:nvPr>
        </p:nvGraphicFramePr>
        <p:xfrm>
          <a:off x="393290" y="1107440"/>
          <a:ext cx="8473308" cy="6604517"/>
        </p:xfrm>
        <a:graphic>
          <a:graphicData uri="http://schemas.openxmlformats.org/drawingml/2006/table">
            <a:tbl>
              <a:tblPr firstRow="1" bandRow="1">
                <a:tableStyleId>{7DF18680-E054-41AD-8BC1-D1AEF772440D}</a:tableStyleId>
              </a:tblPr>
              <a:tblGrid>
                <a:gridCol w="623920">
                  <a:extLst>
                    <a:ext uri="{9D8B030D-6E8A-4147-A177-3AD203B41FA5}">
                      <a16:colId xmlns:a16="http://schemas.microsoft.com/office/drawing/2014/main" val="435663820"/>
                    </a:ext>
                  </a:extLst>
                </a:gridCol>
                <a:gridCol w="1207028">
                  <a:extLst>
                    <a:ext uri="{9D8B030D-6E8A-4147-A177-3AD203B41FA5}">
                      <a16:colId xmlns:a16="http://schemas.microsoft.com/office/drawing/2014/main" val="1654932052"/>
                    </a:ext>
                  </a:extLst>
                </a:gridCol>
                <a:gridCol w="1650338">
                  <a:extLst>
                    <a:ext uri="{9D8B030D-6E8A-4147-A177-3AD203B41FA5}">
                      <a16:colId xmlns:a16="http://schemas.microsoft.com/office/drawing/2014/main" val="295146495"/>
                    </a:ext>
                  </a:extLst>
                </a:gridCol>
                <a:gridCol w="2836470">
                  <a:extLst>
                    <a:ext uri="{9D8B030D-6E8A-4147-A177-3AD203B41FA5}">
                      <a16:colId xmlns:a16="http://schemas.microsoft.com/office/drawing/2014/main" val="1713469417"/>
                    </a:ext>
                  </a:extLst>
                </a:gridCol>
                <a:gridCol w="2155552">
                  <a:extLst>
                    <a:ext uri="{9D8B030D-6E8A-4147-A177-3AD203B41FA5}">
                      <a16:colId xmlns:a16="http://schemas.microsoft.com/office/drawing/2014/main" val="3271648951"/>
                    </a:ext>
                  </a:extLst>
                </a:gridCol>
              </a:tblGrid>
              <a:tr h="752357">
                <a:tc>
                  <a:txBody>
                    <a:bodyPr/>
                    <a:lstStyle/>
                    <a:p>
                      <a:pPr algn="ctr"/>
                      <a:r>
                        <a:rPr lang="en-IN" sz="1400" dirty="0" err="1">
                          <a:latin typeface="Times New Roman" panose="02020603050405020304" pitchFamily="18" charset="0"/>
                          <a:cs typeface="Times New Roman" panose="02020603050405020304" pitchFamily="18" charset="0"/>
                        </a:rPr>
                        <a:t>S.No</a:t>
                      </a:r>
                      <a:r>
                        <a:rPr lang="en-IN" sz="1400" dirty="0">
                          <a:latin typeface="Times New Roman" panose="02020603050405020304" pitchFamily="18" charset="0"/>
                          <a:cs typeface="Times New Roman" panose="02020603050405020304" pitchFamily="18" charset="0"/>
                        </a:rPr>
                        <a:t>.</a:t>
                      </a:r>
                    </a:p>
                  </a:txBody>
                  <a:tcPr>
                    <a:solidFill>
                      <a:srgbClr val="4898CA"/>
                    </a:solidFill>
                  </a:tcPr>
                </a:tc>
                <a:tc>
                  <a:txBody>
                    <a:bodyPr/>
                    <a:lstStyle/>
                    <a:p>
                      <a:pPr algn="ctr"/>
                      <a:r>
                        <a:rPr lang="en-IN" sz="1500">
                          <a:latin typeface="Times New Roman" panose="02020603050405020304" pitchFamily="18" charset="0"/>
                          <a:cs typeface="Times New Roman" panose="02020603050405020304" pitchFamily="18" charset="0"/>
                        </a:rPr>
                        <a:t>Authors name(s)</a:t>
                      </a:r>
                    </a:p>
                  </a:txBody>
                  <a:tcPr>
                    <a:solidFill>
                      <a:srgbClr val="4898CA"/>
                    </a:solidFill>
                  </a:tcPr>
                </a:tc>
                <a:tc>
                  <a:txBody>
                    <a:bodyPr/>
                    <a:lstStyle/>
                    <a:p>
                      <a:pPr algn="ctr"/>
                      <a:r>
                        <a:rPr lang="en-IN" sz="1500">
                          <a:latin typeface="Times New Roman" panose="02020603050405020304" pitchFamily="18" charset="0"/>
                          <a:cs typeface="Times New Roman" panose="02020603050405020304" pitchFamily="18" charset="0"/>
                        </a:rPr>
                        <a:t>Full title of the paper with year</a:t>
                      </a:r>
                    </a:p>
                  </a:txBody>
                  <a:tcPr>
                    <a:solidFill>
                      <a:srgbClr val="4898CA"/>
                    </a:solidFill>
                  </a:tcPr>
                </a:tc>
                <a:tc>
                  <a:txBody>
                    <a:bodyPr/>
                    <a:lstStyle/>
                    <a:p>
                      <a:pPr algn="ctr"/>
                      <a:r>
                        <a:rPr lang="en-IN" sz="1500">
                          <a:latin typeface="Times New Roman" panose="02020603050405020304" pitchFamily="18" charset="0"/>
                          <a:cs typeface="Times New Roman" panose="02020603050405020304" pitchFamily="18" charset="0"/>
                        </a:rPr>
                        <a:t>Inference from the paper</a:t>
                      </a:r>
                    </a:p>
                  </a:txBody>
                  <a:tcPr>
                    <a:solidFill>
                      <a:srgbClr val="4898CA"/>
                    </a:solidFill>
                  </a:tcPr>
                </a:tc>
                <a:tc>
                  <a:txBody>
                    <a:bodyPr/>
                    <a:lstStyle/>
                    <a:p>
                      <a:pPr algn="ctr"/>
                      <a:r>
                        <a:rPr lang="en-IN" sz="1500">
                          <a:latin typeface="Times New Roman" panose="02020603050405020304" pitchFamily="18" charset="0"/>
                          <a:cs typeface="Times New Roman" panose="02020603050405020304" pitchFamily="18" charset="0"/>
                        </a:rPr>
                        <a:t>Open Problem (For proposed work)</a:t>
                      </a:r>
                    </a:p>
                  </a:txBody>
                  <a:tcPr>
                    <a:solidFill>
                      <a:srgbClr val="4898CA"/>
                    </a:solidFill>
                  </a:tcPr>
                </a:tc>
                <a:extLst>
                  <a:ext uri="{0D108BD9-81ED-4DB2-BD59-A6C34878D82A}">
                    <a16:rowId xmlns:a16="http://schemas.microsoft.com/office/drawing/2014/main" val="2442025212"/>
                  </a:ext>
                </a:extLst>
              </a:tr>
              <a:tr h="4855597">
                <a:tc>
                  <a:txBody>
                    <a:bodyPr/>
                    <a:lstStyle/>
                    <a:p>
                      <a:pPr algn="ctr"/>
                      <a:r>
                        <a:rPr lang="en-IN" dirty="0">
                          <a:latin typeface="Times New Roman" panose="02020603050405020304" pitchFamily="18" charset="0"/>
                          <a:cs typeface="Times New Roman" panose="02020603050405020304" pitchFamily="18" charset="0"/>
                        </a:rPr>
                        <a:t>5.</a:t>
                      </a: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6.</a:t>
                      </a:r>
                    </a:p>
                  </a:txBody>
                  <a:tcPr/>
                </a:tc>
                <a:tc>
                  <a:txBody>
                    <a:bodyPr/>
                    <a:lstStyle/>
                    <a:p>
                      <a:pPr algn="l"/>
                      <a:r>
                        <a:rPr lang="en-IN" dirty="0" err="1"/>
                        <a:t>Thirupati</a:t>
                      </a:r>
                      <a:r>
                        <a:rPr lang="en-IN" dirty="0"/>
                        <a:t> Sai Eswar Reddy</a:t>
                      </a: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r>
                        <a:rPr lang="en-IN" dirty="0"/>
                        <a:t>Anusha M</a:t>
                      </a:r>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a:t>Cardiovascular Disease Prediction using Machine Learning and Deep Learning(2022)</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t>Earlier Prediction on the heart disease based on supervised machine learning techniques(2021)</a:t>
                      </a:r>
                      <a:endParaRPr lang="en-US" dirty="0">
                        <a:latin typeface="Times New Roman" panose="02020603050405020304" pitchFamily="18" charset="0"/>
                        <a:cs typeface="Times New Roman" panose="02020603050405020304" pitchFamily="18" charset="0"/>
                      </a:endParaRPr>
                    </a:p>
                  </a:txBody>
                  <a:tcPr/>
                </a:tc>
                <a:tc>
                  <a:txBody>
                    <a:bodyPr/>
                    <a:lstStyle/>
                    <a:p>
                      <a:pPr algn="l" rtl="0" fontAlgn="base"/>
                      <a:r>
                        <a:rPr lang="en-US" sz="1400" b="0" i="0" u="none" strike="noStrike" cap="none" spc="0" baseline="0" dirty="0">
                          <a:solidFill>
                            <a:schemeClr val="dk1"/>
                          </a:solidFill>
                          <a:effectLst/>
                          <a:uFillTx/>
                          <a:latin typeface="+mn-lt"/>
                          <a:ea typeface="+mn-ea"/>
                          <a:cs typeface="+mn-cs"/>
                          <a:sym typeface="Arial"/>
                        </a:rPr>
                        <a:t>Analysis of a patient’s heart state to predict the chance of heart disease is discussed using Machine learning algorithms. The proposed methodology includes the following flow: Input heart disease data, Replace missing values with column values, Model building, and calculate accuracy for constructed models</a:t>
                      </a:r>
                    </a:p>
                    <a:p>
                      <a:pPr algn="l" rtl="0" fontAlgn="base"/>
                      <a:endParaRPr lang="en-US" sz="1400" b="0" i="0" u="none" strike="noStrike" cap="none" spc="0" baseline="0" dirty="0">
                        <a:solidFill>
                          <a:schemeClr val="dk1"/>
                        </a:solidFill>
                        <a:effectLst/>
                        <a:uFillTx/>
                        <a:latin typeface="+mn-lt"/>
                        <a:ea typeface="+mn-ea"/>
                        <a:cs typeface="+mn-cs"/>
                        <a:sym typeface="Arial"/>
                      </a:endParaRPr>
                    </a:p>
                    <a:p>
                      <a:pPr algn="l" rtl="0" fontAlgn="base"/>
                      <a:endParaRPr lang="en-US" sz="1400" b="0" i="0" u="none" strike="noStrike" cap="none" spc="0" baseline="0" dirty="0">
                        <a:solidFill>
                          <a:schemeClr val="dk1"/>
                        </a:solidFill>
                        <a:effectLst/>
                        <a:uFillTx/>
                        <a:latin typeface="+mn-lt"/>
                        <a:ea typeface="+mn-ea"/>
                        <a:cs typeface="+mn-cs"/>
                        <a:sym typeface="Arial"/>
                      </a:endParaRPr>
                    </a:p>
                    <a:p>
                      <a:pPr algn="l" rtl="0" fontAlgn="base"/>
                      <a:endParaRPr lang="en-US" sz="1400" b="0" i="0" u="none" strike="noStrike" cap="none" spc="0" baseline="0" dirty="0">
                        <a:solidFill>
                          <a:schemeClr val="dk1"/>
                        </a:solidFill>
                        <a:effectLst/>
                        <a:uFillTx/>
                        <a:latin typeface="+mn-lt"/>
                        <a:ea typeface="+mn-ea"/>
                        <a:cs typeface="+mn-cs"/>
                        <a:sym typeface="Arial"/>
                      </a:endParaRPr>
                    </a:p>
                    <a:p>
                      <a:pPr algn="l" rtl="0" fontAlgn="base"/>
                      <a:r>
                        <a:rPr lang="en-US" sz="1400" b="0" i="0" u="none" strike="noStrike" cap="none" spc="0" baseline="0" dirty="0">
                          <a:solidFill>
                            <a:schemeClr val="dk1"/>
                          </a:solidFill>
                          <a:effectLst/>
                          <a:uFillTx/>
                          <a:latin typeface="+mn-lt"/>
                          <a:ea typeface="+mn-ea"/>
                          <a:cs typeface="+mn-cs"/>
                          <a:sym typeface="Arial"/>
                        </a:rPr>
                        <a:t>Proposed system for predicting heart disease in patients based on their risk factors, is discussed by using five classifiers of Machine learning. Firstly, the raw dataset that includes the patient details is extracted. Then feature selection is used to reduce the number of input variables among the details of the patients</a:t>
                      </a:r>
                    </a:p>
                    <a:p>
                      <a:pPr algn="l" rtl="0" fontAlgn="base"/>
                      <a:endParaRPr lang="en-US" sz="1400" b="0" i="0" u="none" strike="noStrike" cap="none" spc="0" baseline="0" dirty="0">
                        <a:solidFill>
                          <a:schemeClr val="dk1"/>
                        </a:solidFill>
                        <a:effectLst/>
                        <a:uFillTx/>
                        <a:latin typeface="+mn-lt"/>
                        <a:ea typeface="+mn-ea"/>
                        <a:cs typeface="+mn-cs"/>
                        <a:sym typeface="Arial"/>
                      </a:endParaRPr>
                    </a:p>
                    <a:p>
                      <a:pPr algn="l" rtl="0" fontAlgn="base"/>
                      <a:endParaRPr lang="en-US" sz="1400" b="0" i="0" u="none" strike="noStrike" cap="none" spc="0" baseline="0" dirty="0">
                        <a:solidFill>
                          <a:schemeClr val="dk1"/>
                        </a:solidFill>
                        <a:effectLst/>
                        <a:uFillTx/>
                        <a:latin typeface="+mn-lt"/>
                        <a:ea typeface="+mn-ea"/>
                        <a:cs typeface="+mn-cs"/>
                        <a:sym typeface="Arial"/>
                      </a:endParaRPr>
                    </a:p>
                    <a:p>
                      <a:pPr algn="l" rtl="0" fontAlgn="base"/>
                      <a:endParaRPr lang="en-US" sz="1400" b="0" i="0" u="none" strike="noStrike" cap="none" spc="0" baseline="0" dirty="0">
                        <a:solidFill>
                          <a:schemeClr val="dk1"/>
                        </a:solidFill>
                        <a:effectLst/>
                        <a:uFillTx/>
                        <a:latin typeface="+mn-lt"/>
                        <a:ea typeface="+mn-ea"/>
                        <a:cs typeface="+mn-cs"/>
                        <a:sym typeface="Arial"/>
                      </a:endParaRPr>
                    </a:p>
                    <a:p>
                      <a:pPr algn="l" rtl="0" fontAlgn="base"/>
                      <a:endParaRPr lang="en-US" sz="1400" b="0" i="0" u="none" strike="noStrike" cap="none" spc="0" baseline="0" dirty="0">
                        <a:solidFill>
                          <a:schemeClr val="dk1"/>
                        </a:solidFill>
                        <a:effectLst/>
                        <a:uFillTx/>
                        <a:latin typeface="+mn-lt"/>
                        <a:ea typeface="+mn-ea"/>
                        <a:cs typeface="+mn-cs"/>
                        <a:sym typeface="Arial"/>
                      </a:endParaRPr>
                    </a:p>
                  </a:txBody>
                  <a:tcPr/>
                </a:tc>
                <a:tc>
                  <a:txBody>
                    <a:bodyPr/>
                    <a:lstStyle/>
                    <a:p>
                      <a:pPr algn="just"/>
                      <a:r>
                        <a:rPr lang="en-US" dirty="0"/>
                        <a:t>. As a part of the research, Kaggle CVD dataset with 70000 records and 11 features +</a:t>
                      </a:r>
                      <a:r>
                        <a:rPr lang="en-US" dirty="0" err="1"/>
                        <a:t>Target.LogisticRegression,Naive</a:t>
                      </a:r>
                      <a:r>
                        <a:rPr lang="en-US" dirty="0"/>
                        <a:t> Bayes, Random Forest, and the DL Model are the algorithms used. The DL model outperformed the other three models with an accuracy of 73.78%.</a:t>
                      </a:r>
                    </a:p>
                    <a:p>
                      <a:pPr algn="just"/>
                      <a:endParaRPr lang="en-US" dirty="0">
                        <a:latin typeface="Times New Roman" panose="02020603050405020304" pitchFamily="18" charset="0"/>
                        <a:cs typeface="Times New Roman" panose="02020603050405020304" pitchFamily="18" charset="0"/>
                      </a:endParaRPr>
                    </a:p>
                    <a:p>
                      <a:pPr algn="just"/>
                      <a:r>
                        <a:rPr lang="en-US" dirty="0"/>
                        <a:t>developing a device for more number of patients by taking different parameters to different diseases. </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56775531"/>
                  </a:ext>
                </a:extLst>
              </a:tr>
            </a:tbl>
          </a:graphicData>
        </a:graphic>
      </p:graphicFrame>
    </p:spTree>
    <p:extLst>
      <p:ext uri="{BB962C8B-B14F-4D97-AF65-F5344CB8AC3E}">
        <p14:creationId xmlns:p14="http://schemas.microsoft.com/office/powerpoint/2010/main" val="3018216347"/>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3EC3F4-EF18-B99B-6E28-04C4B70C223A}"/>
              </a:ext>
            </a:extLst>
          </p:cNvPr>
          <p:cNvSpPr>
            <a:spLocks noGrp="1"/>
          </p:cNvSpPr>
          <p:nvPr>
            <p:ph type="sldNum" sz="quarter" idx="2"/>
          </p:nvPr>
        </p:nvSpPr>
        <p:spPr/>
        <p:txBody>
          <a:bodyPr/>
          <a:lstStyle/>
          <a:p>
            <a:fld id="{86CB4B4D-7CA3-9044-876B-883B54F8677D}" type="slidenum">
              <a:rPr lang="en-IN" smtClean="0"/>
              <a:t>6</a:t>
            </a:fld>
            <a:endParaRPr lang="en-IN"/>
          </a:p>
        </p:txBody>
      </p:sp>
      <p:sp>
        <p:nvSpPr>
          <p:cNvPr id="3" name="Title 2">
            <a:extLst>
              <a:ext uri="{FF2B5EF4-FFF2-40B4-BE49-F238E27FC236}">
                <a16:creationId xmlns:a16="http://schemas.microsoft.com/office/drawing/2014/main" id="{D8938C88-C132-0863-E155-B8B67959A213}"/>
              </a:ext>
            </a:extLst>
          </p:cNvPr>
          <p:cNvSpPr>
            <a:spLocks noGrp="1"/>
          </p:cNvSpPr>
          <p:nvPr>
            <p:ph type="title"/>
          </p:nvPr>
        </p:nvSpPr>
        <p:spPr/>
        <p:txBody>
          <a:bodyPr/>
          <a:lstStyle/>
          <a:p>
            <a:r>
              <a:rPr lang="en-IN" dirty="0"/>
              <a:t>Literature Review</a:t>
            </a:r>
          </a:p>
        </p:txBody>
      </p:sp>
      <p:graphicFrame>
        <p:nvGraphicFramePr>
          <p:cNvPr id="6" name="Table 5">
            <a:extLst>
              <a:ext uri="{FF2B5EF4-FFF2-40B4-BE49-F238E27FC236}">
                <a16:creationId xmlns:a16="http://schemas.microsoft.com/office/drawing/2014/main" id="{048C5D31-B0A6-97A4-7476-1B18D3DA0C01}"/>
              </a:ext>
            </a:extLst>
          </p:cNvPr>
          <p:cNvGraphicFramePr>
            <a:graphicFrameLocks noGrp="1"/>
          </p:cNvGraphicFramePr>
          <p:nvPr>
            <p:extLst>
              <p:ext uri="{D42A27DB-BD31-4B8C-83A1-F6EECF244321}">
                <p14:modId xmlns:p14="http://schemas.microsoft.com/office/powerpoint/2010/main" val="1804819270"/>
              </p:ext>
            </p:extLst>
          </p:nvPr>
        </p:nvGraphicFramePr>
        <p:xfrm>
          <a:off x="233679" y="1076960"/>
          <a:ext cx="8696829" cy="6079676"/>
        </p:xfrm>
        <a:graphic>
          <a:graphicData uri="http://schemas.openxmlformats.org/drawingml/2006/table">
            <a:tbl>
              <a:tblPr firstRow="1" bandRow="1">
                <a:tableStyleId>{7DF18680-E054-41AD-8BC1-D1AEF772440D}</a:tableStyleId>
              </a:tblPr>
              <a:tblGrid>
                <a:gridCol w="630727">
                  <a:extLst>
                    <a:ext uri="{9D8B030D-6E8A-4147-A177-3AD203B41FA5}">
                      <a16:colId xmlns:a16="http://schemas.microsoft.com/office/drawing/2014/main" val="1648889114"/>
                    </a:ext>
                  </a:extLst>
                </a:gridCol>
                <a:gridCol w="1248521">
                  <a:extLst>
                    <a:ext uri="{9D8B030D-6E8A-4147-A177-3AD203B41FA5}">
                      <a16:colId xmlns:a16="http://schemas.microsoft.com/office/drawing/2014/main" val="860933769"/>
                    </a:ext>
                  </a:extLst>
                </a:gridCol>
                <a:gridCol w="1693873">
                  <a:extLst>
                    <a:ext uri="{9D8B030D-6E8A-4147-A177-3AD203B41FA5}">
                      <a16:colId xmlns:a16="http://schemas.microsoft.com/office/drawing/2014/main" val="722627235"/>
                    </a:ext>
                  </a:extLst>
                </a:gridCol>
                <a:gridCol w="2911294">
                  <a:extLst>
                    <a:ext uri="{9D8B030D-6E8A-4147-A177-3AD203B41FA5}">
                      <a16:colId xmlns:a16="http://schemas.microsoft.com/office/drawing/2014/main" val="295409095"/>
                    </a:ext>
                  </a:extLst>
                </a:gridCol>
                <a:gridCol w="2212414">
                  <a:extLst>
                    <a:ext uri="{9D8B030D-6E8A-4147-A177-3AD203B41FA5}">
                      <a16:colId xmlns:a16="http://schemas.microsoft.com/office/drawing/2014/main" val="2810773702"/>
                    </a:ext>
                  </a:extLst>
                </a:gridCol>
              </a:tblGrid>
              <a:tr h="765154">
                <a:tc>
                  <a:txBody>
                    <a:bodyPr/>
                    <a:lstStyle/>
                    <a:p>
                      <a:pPr algn="ctr"/>
                      <a:r>
                        <a:rPr lang="en-IN" sz="1400" dirty="0" err="1">
                          <a:latin typeface="Times New Roman" panose="02020603050405020304" pitchFamily="18" charset="0"/>
                          <a:cs typeface="Times New Roman" panose="02020603050405020304" pitchFamily="18" charset="0"/>
                        </a:rPr>
                        <a:t>S.No</a:t>
                      </a:r>
                      <a:r>
                        <a:rPr lang="en-IN" sz="1400" dirty="0">
                          <a:latin typeface="Times New Roman" panose="02020603050405020304" pitchFamily="18" charset="0"/>
                          <a:cs typeface="Times New Roman" panose="02020603050405020304" pitchFamily="18" charset="0"/>
                        </a:rPr>
                        <a:t>.</a:t>
                      </a:r>
                    </a:p>
                  </a:txBody>
                  <a:tcPr>
                    <a:solidFill>
                      <a:srgbClr val="4898CA"/>
                    </a:solidFill>
                  </a:tcPr>
                </a:tc>
                <a:tc>
                  <a:txBody>
                    <a:bodyPr/>
                    <a:lstStyle/>
                    <a:p>
                      <a:pPr algn="ctr"/>
                      <a:r>
                        <a:rPr lang="en-IN" sz="1500" dirty="0">
                          <a:latin typeface="Times New Roman" panose="02020603050405020304" pitchFamily="18" charset="0"/>
                          <a:cs typeface="Times New Roman" panose="02020603050405020304" pitchFamily="18" charset="0"/>
                        </a:rPr>
                        <a:t>Authors name(s)</a:t>
                      </a:r>
                    </a:p>
                  </a:txBody>
                  <a:tcPr>
                    <a:solidFill>
                      <a:srgbClr val="4898CA"/>
                    </a:solidFill>
                  </a:tcPr>
                </a:tc>
                <a:tc>
                  <a:txBody>
                    <a:bodyPr/>
                    <a:lstStyle/>
                    <a:p>
                      <a:pPr algn="ctr"/>
                      <a:r>
                        <a:rPr lang="en-IN" sz="1500">
                          <a:latin typeface="Times New Roman" panose="02020603050405020304" pitchFamily="18" charset="0"/>
                          <a:cs typeface="Times New Roman" panose="02020603050405020304" pitchFamily="18" charset="0"/>
                        </a:rPr>
                        <a:t>Full title of the paper with year</a:t>
                      </a:r>
                    </a:p>
                  </a:txBody>
                  <a:tcPr>
                    <a:solidFill>
                      <a:srgbClr val="4898CA"/>
                    </a:solidFill>
                  </a:tcPr>
                </a:tc>
                <a:tc>
                  <a:txBody>
                    <a:bodyPr/>
                    <a:lstStyle/>
                    <a:p>
                      <a:pPr algn="ctr"/>
                      <a:r>
                        <a:rPr lang="en-IN" sz="1500">
                          <a:latin typeface="Times New Roman" panose="02020603050405020304" pitchFamily="18" charset="0"/>
                          <a:cs typeface="Times New Roman" panose="02020603050405020304" pitchFamily="18" charset="0"/>
                        </a:rPr>
                        <a:t>Inference from the paper</a:t>
                      </a:r>
                    </a:p>
                  </a:txBody>
                  <a:tcPr>
                    <a:solidFill>
                      <a:srgbClr val="4898CA"/>
                    </a:solidFill>
                  </a:tcPr>
                </a:tc>
                <a:tc>
                  <a:txBody>
                    <a:bodyPr/>
                    <a:lstStyle/>
                    <a:p>
                      <a:pPr algn="ctr"/>
                      <a:r>
                        <a:rPr lang="en-IN" sz="1500">
                          <a:latin typeface="Times New Roman" panose="02020603050405020304" pitchFamily="18" charset="0"/>
                          <a:cs typeface="Times New Roman" panose="02020603050405020304" pitchFamily="18" charset="0"/>
                        </a:rPr>
                        <a:t>Open Problem (For proposed work)</a:t>
                      </a:r>
                    </a:p>
                  </a:txBody>
                  <a:tcPr>
                    <a:solidFill>
                      <a:srgbClr val="4898CA"/>
                    </a:solidFill>
                  </a:tcPr>
                </a:tc>
                <a:extLst>
                  <a:ext uri="{0D108BD9-81ED-4DB2-BD59-A6C34878D82A}">
                    <a16:rowId xmlns:a16="http://schemas.microsoft.com/office/drawing/2014/main" val="3596700701"/>
                  </a:ext>
                </a:extLst>
              </a:tr>
              <a:tr h="5314522">
                <a:tc>
                  <a:txBody>
                    <a:bodyPr/>
                    <a:lstStyle/>
                    <a:p>
                      <a:pPr algn="ctr"/>
                      <a:r>
                        <a:rPr lang="en-IN" dirty="0">
                          <a:latin typeface="Times New Roman" panose="02020603050405020304" pitchFamily="18" charset="0"/>
                          <a:cs typeface="Times New Roman" panose="02020603050405020304" pitchFamily="18" charset="0"/>
                        </a:rPr>
                        <a:t>7.</a:t>
                      </a: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8.</a:t>
                      </a:r>
                    </a:p>
                  </a:txBody>
                  <a:tcPr/>
                </a:tc>
                <a:tc>
                  <a:txBody>
                    <a:bodyPr/>
                    <a:lstStyle/>
                    <a:p>
                      <a:pPr algn="l"/>
                      <a:r>
                        <a:rPr lang="en-IN" dirty="0"/>
                        <a:t>Narendra Mohan</a:t>
                      </a: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r>
                        <a:rPr lang="en-IN" dirty="0" err="1"/>
                        <a:t>Seemadri</a:t>
                      </a:r>
                      <a:r>
                        <a:rPr lang="en-IN" dirty="0"/>
                        <a:t> </a:t>
                      </a:r>
                      <a:r>
                        <a:rPr lang="en-IN" dirty="0" err="1"/>
                        <a:t>Subhadarshini</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a:t>Heart Disease Prediction Using Supervised Machine Learning Algorithms (2021)</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t>Understanding the Effect of Smoking on the Cardiac Activity of Young Female Smokers using EMD Analysis of ECG Signals</a:t>
                      </a:r>
                      <a:endParaRPr lang="en-US" dirty="0">
                        <a:latin typeface="Times New Roman" panose="02020603050405020304" pitchFamily="18" charset="0"/>
                        <a:cs typeface="Times New Roman" panose="02020603050405020304" pitchFamily="18" charset="0"/>
                      </a:endParaRPr>
                    </a:p>
                  </a:txBody>
                  <a:tcPr/>
                </a:tc>
                <a:tc>
                  <a:txBody>
                    <a:bodyPr/>
                    <a:lstStyle/>
                    <a:p>
                      <a:pPr algn="l" rtl="0" fontAlgn="base"/>
                      <a:r>
                        <a:rPr lang="en-US" sz="1400" b="0" i="0" u="none" strike="noStrike" cap="none" spc="0" baseline="0" dirty="0">
                          <a:solidFill>
                            <a:schemeClr val="dk1"/>
                          </a:solidFill>
                          <a:effectLst/>
                          <a:uFillTx/>
                          <a:latin typeface="+mn-lt"/>
                          <a:ea typeface="+mn-ea"/>
                          <a:cs typeface="+mn-cs"/>
                          <a:sym typeface="Arial"/>
                        </a:rPr>
                        <a:t>The main aim of the application is to prepare an AI-based chatbot that is integrated into the hospital website that can have conversations with the user regarding healthcare problems and doubts related to health. It is built using Natural Language Processing(NLP), and a feed-forward neural network(FNN). </a:t>
                      </a:r>
                    </a:p>
                    <a:p>
                      <a:pPr algn="l" rtl="0" fontAlgn="base"/>
                      <a:endParaRPr lang="en-US" sz="1400" b="0" i="0" u="none" strike="noStrike" cap="none" spc="0" baseline="0" dirty="0">
                        <a:solidFill>
                          <a:schemeClr val="dk1"/>
                        </a:solidFill>
                        <a:effectLst/>
                        <a:uFillTx/>
                        <a:latin typeface="+mn-lt"/>
                        <a:ea typeface="+mn-ea"/>
                        <a:cs typeface="+mn-cs"/>
                        <a:sym typeface="Arial"/>
                      </a:endParaRPr>
                    </a:p>
                    <a:p>
                      <a:pPr algn="l" rtl="0" fontAlgn="base"/>
                      <a:endParaRPr lang="en-US" sz="1400" b="0" i="0" u="none" strike="noStrike" cap="none" spc="0" baseline="0" dirty="0">
                        <a:solidFill>
                          <a:schemeClr val="dk1"/>
                        </a:solidFill>
                        <a:effectLst/>
                        <a:uFillTx/>
                        <a:latin typeface="+mn-lt"/>
                        <a:ea typeface="+mn-ea"/>
                        <a:cs typeface="+mn-cs"/>
                        <a:sym typeface="Arial"/>
                      </a:endParaRPr>
                    </a:p>
                    <a:p>
                      <a:pPr algn="l" rtl="0" fontAlgn="base"/>
                      <a:r>
                        <a:rPr lang="en-US" sz="1400" b="0" i="0" u="none" strike="noStrike" cap="none" spc="0" baseline="0" dirty="0">
                          <a:solidFill>
                            <a:schemeClr val="dk1"/>
                          </a:solidFill>
                          <a:effectLst/>
                          <a:uFillTx/>
                          <a:latin typeface="+mn-lt"/>
                          <a:ea typeface="+mn-ea"/>
                          <a:cs typeface="+mn-cs"/>
                          <a:sym typeface="Arial"/>
                        </a:rPr>
                        <a:t>the study investigates the immediate effect of smoking including Lung cancer, chronic obstructive pulmonary diseases, anxiety, Bronchitis, mood stimulations and infertility, with potentially more profound effects in females. The Electrocardiogram (ECG) signals were acquired before and after smoking. </a:t>
                      </a:r>
                      <a:endParaRPr lang="en-IN" sz="1400" b="0" i="0" u="none" strike="noStrike" cap="none" spc="0" baseline="0" dirty="0">
                        <a:solidFill>
                          <a:schemeClr val="dk1"/>
                        </a:solidFill>
                        <a:effectLst/>
                        <a:uFillTx/>
                        <a:latin typeface="+mn-lt"/>
                        <a:ea typeface="+mn-ea"/>
                        <a:cs typeface="+mn-cs"/>
                        <a:sym typeface="Arial"/>
                      </a:endParaRPr>
                    </a:p>
                  </a:txBody>
                  <a:tcPr/>
                </a:tc>
                <a:tc>
                  <a:txBody>
                    <a:bodyPr/>
                    <a:lstStyle/>
                    <a:p>
                      <a:pPr algn="just"/>
                      <a:r>
                        <a:rPr lang="en-US" dirty="0"/>
                        <a:t>other ML models can be used to predict heart diseases. </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t>may be performed by involving a larger population for proper validation of the results obtained from this study. </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57418688"/>
                  </a:ext>
                </a:extLst>
              </a:tr>
            </a:tbl>
          </a:graphicData>
        </a:graphic>
      </p:graphicFrame>
    </p:spTree>
    <p:extLst>
      <p:ext uri="{BB962C8B-B14F-4D97-AF65-F5344CB8AC3E}">
        <p14:creationId xmlns:p14="http://schemas.microsoft.com/office/powerpoint/2010/main" val="3765431117"/>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9DC7A6-BED7-1A08-AB57-663B7F0FB637}"/>
              </a:ext>
            </a:extLst>
          </p:cNvPr>
          <p:cNvSpPr>
            <a:spLocks noGrp="1"/>
          </p:cNvSpPr>
          <p:nvPr>
            <p:ph type="sldNum" sz="quarter" idx="2"/>
          </p:nvPr>
        </p:nvSpPr>
        <p:spPr/>
        <p:txBody>
          <a:bodyPr/>
          <a:lstStyle/>
          <a:p>
            <a:fld id="{86CB4B4D-7CA3-9044-876B-883B54F8677D}" type="slidenum">
              <a:rPr lang="en-IN" smtClean="0"/>
              <a:t>7</a:t>
            </a:fld>
            <a:endParaRPr lang="en-IN"/>
          </a:p>
        </p:txBody>
      </p:sp>
      <p:sp>
        <p:nvSpPr>
          <p:cNvPr id="3" name="Title 2">
            <a:extLst>
              <a:ext uri="{FF2B5EF4-FFF2-40B4-BE49-F238E27FC236}">
                <a16:creationId xmlns:a16="http://schemas.microsoft.com/office/drawing/2014/main" id="{6EFCFE22-F59D-A666-32E5-5E947B1FE68A}"/>
              </a:ext>
            </a:extLst>
          </p:cNvPr>
          <p:cNvSpPr>
            <a:spLocks noGrp="1"/>
          </p:cNvSpPr>
          <p:nvPr>
            <p:ph type="title"/>
          </p:nvPr>
        </p:nvSpPr>
        <p:spPr/>
        <p:txBody>
          <a:bodyPr/>
          <a:lstStyle/>
          <a:p>
            <a:endParaRPr lang="en-IN"/>
          </a:p>
        </p:txBody>
      </p:sp>
      <p:graphicFrame>
        <p:nvGraphicFramePr>
          <p:cNvPr id="4" name="Table 3">
            <a:extLst>
              <a:ext uri="{FF2B5EF4-FFF2-40B4-BE49-F238E27FC236}">
                <a16:creationId xmlns:a16="http://schemas.microsoft.com/office/drawing/2014/main" id="{2E32C8E5-4E7F-136D-62A1-08354DEA5AA3}"/>
              </a:ext>
            </a:extLst>
          </p:cNvPr>
          <p:cNvGraphicFramePr>
            <a:graphicFrameLocks noGrp="1"/>
          </p:cNvGraphicFramePr>
          <p:nvPr>
            <p:extLst>
              <p:ext uri="{D42A27DB-BD31-4B8C-83A1-F6EECF244321}">
                <p14:modId xmlns:p14="http://schemas.microsoft.com/office/powerpoint/2010/main" val="3570011942"/>
              </p:ext>
            </p:extLst>
          </p:nvPr>
        </p:nvGraphicFramePr>
        <p:xfrm>
          <a:off x="345441" y="1158240"/>
          <a:ext cx="8575040" cy="6352105"/>
        </p:xfrm>
        <a:graphic>
          <a:graphicData uri="http://schemas.openxmlformats.org/drawingml/2006/table">
            <a:tbl>
              <a:tblPr firstRow="1" bandRow="1">
                <a:tableStyleId>{7DF18680-E054-41AD-8BC1-D1AEF772440D}</a:tableStyleId>
              </a:tblPr>
              <a:tblGrid>
                <a:gridCol w="631411">
                  <a:extLst>
                    <a:ext uri="{9D8B030D-6E8A-4147-A177-3AD203B41FA5}">
                      <a16:colId xmlns:a16="http://schemas.microsoft.com/office/drawing/2014/main" val="2862975341"/>
                    </a:ext>
                  </a:extLst>
                </a:gridCol>
                <a:gridCol w="1221520">
                  <a:extLst>
                    <a:ext uri="{9D8B030D-6E8A-4147-A177-3AD203B41FA5}">
                      <a16:colId xmlns:a16="http://schemas.microsoft.com/office/drawing/2014/main" val="2994585569"/>
                    </a:ext>
                  </a:extLst>
                </a:gridCol>
                <a:gridCol w="1670152">
                  <a:extLst>
                    <a:ext uri="{9D8B030D-6E8A-4147-A177-3AD203B41FA5}">
                      <a16:colId xmlns:a16="http://schemas.microsoft.com/office/drawing/2014/main" val="1269482080"/>
                    </a:ext>
                  </a:extLst>
                </a:gridCol>
                <a:gridCol w="2870525">
                  <a:extLst>
                    <a:ext uri="{9D8B030D-6E8A-4147-A177-3AD203B41FA5}">
                      <a16:colId xmlns:a16="http://schemas.microsoft.com/office/drawing/2014/main" val="2016020636"/>
                    </a:ext>
                  </a:extLst>
                </a:gridCol>
                <a:gridCol w="2181432">
                  <a:extLst>
                    <a:ext uri="{9D8B030D-6E8A-4147-A177-3AD203B41FA5}">
                      <a16:colId xmlns:a16="http://schemas.microsoft.com/office/drawing/2014/main" val="461721380"/>
                    </a:ext>
                  </a:extLst>
                </a:gridCol>
              </a:tblGrid>
              <a:tr h="773799">
                <a:tc>
                  <a:txBody>
                    <a:bodyPr/>
                    <a:lstStyle/>
                    <a:p>
                      <a:pPr algn="ctr"/>
                      <a:r>
                        <a:rPr lang="en-IN" sz="1400" dirty="0" err="1">
                          <a:latin typeface="Times New Roman" panose="02020603050405020304" pitchFamily="18" charset="0"/>
                          <a:cs typeface="Times New Roman" panose="02020603050405020304" pitchFamily="18" charset="0"/>
                        </a:rPr>
                        <a:t>S.No</a:t>
                      </a:r>
                      <a:r>
                        <a:rPr lang="en-IN" sz="1400" dirty="0">
                          <a:latin typeface="Times New Roman" panose="02020603050405020304" pitchFamily="18" charset="0"/>
                          <a:cs typeface="Times New Roman" panose="02020603050405020304" pitchFamily="18" charset="0"/>
                        </a:rPr>
                        <a:t>.</a:t>
                      </a:r>
                    </a:p>
                  </a:txBody>
                  <a:tcPr>
                    <a:solidFill>
                      <a:srgbClr val="4898CA"/>
                    </a:solidFill>
                  </a:tcPr>
                </a:tc>
                <a:tc>
                  <a:txBody>
                    <a:bodyPr/>
                    <a:lstStyle/>
                    <a:p>
                      <a:pPr algn="ctr"/>
                      <a:r>
                        <a:rPr lang="en-IN" sz="1500" dirty="0">
                          <a:latin typeface="Times New Roman" panose="02020603050405020304" pitchFamily="18" charset="0"/>
                          <a:cs typeface="Times New Roman" panose="02020603050405020304" pitchFamily="18" charset="0"/>
                        </a:rPr>
                        <a:t>Authors name(s)</a:t>
                      </a:r>
                    </a:p>
                  </a:txBody>
                  <a:tcPr>
                    <a:solidFill>
                      <a:srgbClr val="4898CA"/>
                    </a:solidFill>
                  </a:tcPr>
                </a:tc>
                <a:tc>
                  <a:txBody>
                    <a:bodyPr/>
                    <a:lstStyle/>
                    <a:p>
                      <a:pPr algn="ctr"/>
                      <a:r>
                        <a:rPr lang="en-IN" sz="1500">
                          <a:latin typeface="Times New Roman" panose="02020603050405020304" pitchFamily="18" charset="0"/>
                          <a:cs typeface="Times New Roman" panose="02020603050405020304" pitchFamily="18" charset="0"/>
                        </a:rPr>
                        <a:t>Full title of the paper with year</a:t>
                      </a:r>
                    </a:p>
                  </a:txBody>
                  <a:tcPr>
                    <a:solidFill>
                      <a:srgbClr val="4898CA"/>
                    </a:solidFill>
                  </a:tcPr>
                </a:tc>
                <a:tc>
                  <a:txBody>
                    <a:bodyPr/>
                    <a:lstStyle/>
                    <a:p>
                      <a:pPr algn="ctr"/>
                      <a:r>
                        <a:rPr lang="en-IN" sz="1500">
                          <a:latin typeface="Times New Roman" panose="02020603050405020304" pitchFamily="18" charset="0"/>
                          <a:cs typeface="Times New Roman" panose="02020603050405020304" pitchFamily="18" charset="0"/>
                        </a:rPr>
                        <a:t>Inference from the paper</a:t>
                      </a:r>
                    </a:p>
                  </a:txBody>
                  <a:tcPr>
                    <a:solidFill>
                      <a:srgbClr val="4898CA"/>
                    </a:solidFill>
                  </a:tcPr>
                </a:tc>
                <a:tc>
                  <a:txBody>
                    <a:bodyPr/>
                    <a:lstStyle/>
                    <a:p>
                      <a:pPr algn="ctr"/>
                      <a:r>
                        <a:rPr lang="en-IN" sz="1500">
                          <a:latin typeface="Times New Roman" panose="02020603050405020304" pitchFamily="18" charset="0"/>
                          <a:cs typeface="Times New Roman" panose="02020603050405020304" pitchFamily="18" charset="0"/>
                        </a:rPr>
                        <a:t>Open Problem (For proposed work)</a:t>
                      </a:r>
                    </a:p>
                  </a:txBody>
                  <a:tcPr>
                    <a:solidFill>
                      <a:srgbClr val="4898CA"/>
                    </a:solidFill>
                  </a:tcPr>
                </a:tc>
                <a:extLst>
                  <a:ext uri="{0D108BD9-81ED-4DB2-BD59-A6C34878D82A}">
                    <a16:rowId xmlns:a16="http://schemas.microsoft.com/office/drawing/2014/main" val="1847847947"/>
                  </a:ext>
                </a:extLst>
              </a:tr>
              <a:tr h="5578306">
                <a:tc>
                  <a:txBody>
                    <a:bodyPr/>
                    <a:lstStyle/>
                    <a:p>
                      <a:pPr algn="ctr"/>
                      <a:r>
                        <a:rPr lang="en-IN" dirty="0">
                          <a:latin typeface="Times New Roman" panose="02020603050405020304" pitchFamily="18" charset="0"/>
                          <a:cs typeface="Times New Roman" panose="02020603050405020304" pitchFamily="18" charset="0"/>
                        </a:rPr>
                        <a:t>9.</a:t>
                      </a: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10.</a:t>
                      </a: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11.</a:t>
                      </a:r>
                    </a:p>
                  </a:txBody>
                  <a:tcPr/>
                </a:tc>
                <a:tc>
                  <a:txBody>
                    <a:bodyPr/>
                    <a:lstStyle/>
                    <a:p>
                      <a:pPr marL="342900" indent="-342900" algn="l">
                        <a:buAutoNum type="alphaUcPeriod"/>
                      </a:pPr>
                      <a:r>
                        <a:rPr lang="en-IN" dirty="0"/>
                        <a:t>Mandel</a:t>
                      </a:r>
                    </a:p>
                    <a:p>
                      <a:pPr marL="342900" indent="-342900" algn="l">
                        <a:buAutoNum type="alphaUcPeriod"/>
                      </a:pPr>
                      <a:endParaRPr lang="en-IN" dirty="0">
                        <a:latin typeface="Times New Roman" panose="02020603050405020304" pitchFamily="18" charset="0"/>
                        <a:cs typeface="Times New Roman" panose="02020603050405020304" pitchFamily="18" charset="0"/>
                      </a:endParaRPr>
                    </a:p>
                    <a:p>
                      <a:pPr marL="342900" indent="-342900" algn="l">
                        <a:buAutoNum type="alphaUcPeriod"/>
                      </a:pPr>
                      <a:endParaRPr lang="en-IN" dirty="0">
                        <a:latin typeface="Times New Roman" panose="02020603050405020304" pitchFamily="18" charset="0"/>
                        <a:cs typeface="Times New Roman" panose="02020603050405020304" pitchFamily="18" charset="0"/>
                      </a:endParaRPr>
                    </a:p>
                    <a:p>
                      <a:pPr marL="342900" indent="-342900" algn="l">
                        <a:buAutoNum type="alphaUcPeriod"/>
                      </a:pPr>
                      <a:endParaRPr lang="en-IN" dirty="0">
                        <a:latin typeface="Times New Roman" panose="02020603050405020304" pitchFamily="18" charset="0"/>
                        <a:cs typeface="Times New Roman" panose="02020603050405020304" pitchFamily="18" charset="0"/>
                      </a:endParaRPr>
                    </a:p>
                    <a:p>
                      <a:pPr marL="342900" indent="-342900" algn="l">
                        <a:buAutoNum type="alphaUcPeriod"/>
                      </a:pPr>
                      <a:endParaRPr lang="en-IN" dirty="0">
                        <a:latin typeface="Times New Roman" panose="02020603050405020304" pitchFamily="18" charset="0"/>
                        <a:cs typeface="Times New Roman" panose="02020603050405020304" pitchFamily="18" charset="0"/>
                      </a:endParaRPr>
                    </a:p>
                    <a:p>
                      <a:pPr marL="342900" indent="-342900" algn="l">
                        <a:buAutoNum type="alphaUcPeriod"/>
                      </a:pPr>
                      <a:endParaRPr lang="en-IN" dirty="0">
                        <a:latin typeface="Times New Roman" panose="02020603050405020304" pitchFamily="18" charset="0"/>
                        <a:cs typeface="Times New Roman" panose="02020603050405020304" pitchFamily="18" charset="0"/>
                      </a:endParaRPr>
                    </a:p>
                    <a:p>
                      <a:pPr marL="342900" indent="-342900" algn="l">
                        <a:buAutoNum type="alphaUcPeriod"/>
                      </a:pPr>
                      <a:endParaRPr lang="en-IN" dirty="0">
                        <a:latin typeface="Times New Roman" panose="02020603050405020304" pitchFamily="18" charset="0"/>
                        <a:cs typeface="Times New Roman" panose="02020603050405020304" pitchFamily="18" charset="0"/>
                      </a:endParaRPr>
                    </a:p>
                    <a:p>
                      <a:pPr marL="342900" indent="-342900" algn="l">
                        <a:buAutoNum type="alphaUcPeriod"/>
                      </a:pPr>
                      <a:endParaRPr lang="en-IN" dirty="0">
                        <a:latin typeface="Times New Roman" panose="02020603050405020304" pitchFamily="18" charset="0"/>
                        <a:cs typeface="Times New Roman" panose="02020603050405020304" pitchFamily="18" charset="0"/>
                      </a:endParaRPr>
                    </a:p>
                    <a:p>
                      <a:pPr marL="0" indent="0" algn="l">
                        <a:buNone/>
                      </a:pPr>
                      <a:r>
                        <a:rPr lang="en-IN" dirty="0" err="1"/>
                        <a:t>Sakthikumar.B</a:t>
                      </a:r>
                      <a:endParaRPr lang="en-IN" dirty="0"/>
                    </a:p>
                    <a:p>
                      <a:pPr marL="0" indent="0" algn="l">
                        <a:buNone/>
                      </a:pPr>
                      <a:endParaRPr lang="en-IN" dirty="0">
                        <a:latin typeface="Times New Roman" panose="02020603050405020304" pitchFamily="18" charset="0"/>
                        <a:cs typeface="Times New Roman" panose="02020603050405020304" pitchFamily="18" charset="0"/>
                      </a:endParaRPr>
                    </a:p>
                    <a:p>
                      <a:pPr marL="0" indent="0" algn="l">
                        <a:buNone/>
                      </a:pPr>
                      <a:endParaRPr lang="en-IN" dirty="0">
                        <a:latin typeface="Times New Roman" panose="02020603050405020304" pitchFamily="18" charset="0"/>
                        <a:cs typeface="Times New Roman" panose="02020603050405020304" pitchFamily="18" charset="0"/>
                      </a:endParaRPr>
                    </a:p>
                    <a:p>
                      <a:pPr marL="0" indent="0" algn="l">
                        <a:buNone/>
                      </a:pPr>
                      <a:endParaRPr lang="en-IN" dirty="0">
                        <a:latin typeface="Times New Roman" panose="02020603050405020304" pitchFamily="18" charset="0"/>
                        <a:cs typeface="Times New Roman" panose="02020603050405020304" pitchFamily="18" charset="0"/>
                      </a:endParaRPr>
                    </a:p>
                    <a:p>
                      <a:pPr marL="0" indent="0" algn="l">
                        <a:buNone/>
                      </a:pPr>
                      <a:endParaRPr lang="en-IN" dirty="0">
                        <a:latin typeface="Times New Roman" panose="02020603050405020304" pitchFamily="18" charset="0"/>
                        <a:cs typeface="Times New Roman" panose="02020603050405020304" pitchFamily="18" charset="0"/>
                      </a:endParaRPr>
                    </a:p>
                    <a:p>
                      <a:pPr marL="0" indent="0" algn="l">
                        <a:buNone/>
                      </a:pPr>
                      <a:endParaRPr lang="en-IN" dirty="0">
                        <a:latin typeface="Times New Roman" panose="02020603050405020304" pitchFamily="18" charset="0"/>
                        <a:cs typeface="Times New Roman" panose="02020603050405020304" pitchFamily="18" charset="0"/>
                      </a:endParaRPr>
                    </a:p>
                    <a:p>
                      <a:pPr marL="0" indent="0" algn="l">
                        <a:buNone/>
                      </a:pPr>
                      <a:endParaRPr lang="en-IN" dirty="0">
                        <a:latin typeface="Times New Roman" panose="02020603050405020304" pitchFamily="18" charset="0"/>
                        <a:cs typeface="Times New Roman" panose="02020603050405020304" pitchFamily="18" charset="0"/>
                      </a:endParaRPr>
                    </a:p>
                    <a:p>
                      <a:pPr marL="0" indent="0" algn="l">
                        <a:buNone/>
                      </a:pPr>
                      <a:endParaRPr lang="en-IN" dirty="0">
                        <a:latin typeface="Times New Roman" panose="02020603050405020304" pitchFamily="18" charset="0"/>
                        <a:cs typeface="Times New Roman" panose="02020603050405020304" pitchFamily="18" charset="0"/>
                      </a:endParaRPr>
                    </a:p>
                    <a:p>
                      <a:pPr marL="0" indent="0" algn="l">
                        <a:buNone/>
                      </a:pPr>
                      <a:r>
                        <a:rPr lang="en-IN" dirty="0"/>
                        <a:t> </a:t>
                      </a:r>
                      <a:r>
                        <a:rPr lang="en-IN" dirty="0" err="1"/>
                        <a:t>Desy</a:t>
                      </a:r>
                      <a:r>
                        <a:rPr lang="en-IN" dirty="0"/>
                        <a:t> </a:t>
                      </a:r>
                      <a:r>
                        <a:rPr lang="en-IN" dirty="0" err="1"/>
                        <a:t>Fitriani</a:t>
                      </a:r>
                      <a:r>
                        <a:rPr lang="en-IN" dirty="0"/>
                        <a:t> </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a:t>Electronic Medical Records as a Tool of a Large Hospital Management(2019)</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t>Design and Development of Smart Hospital Management and Location Tracking System for People using Internet of Things(2022)</a:t>
                      </a:r>
                    </a:p>
                    <a:p>
                      <a:pPr algn="just"/>
                      <a:endParaRPr lang="en-US" dirty="0">
                        <a:latin typeface="Times New Roman" panose="02020603050405020304" pitchFamily="18" charset="0"/>
                        <a:cs typeface="Times New Roman" panose="02020603050405020304" pitchFamily="18" charset="0"/>
                      </a:endParaRPr>
                    </a:p>
                    <a:p>
                      <a:pPr algn="just"/>
                      <a:r>
                        <a:rPr lang="en-US" dirty="0"/>
                        <a:t>Liquid Medical Waste Management Based on ERP: The Case of An Indonesian Public Hospital(2022)</a:t>
                      </a:r>
                      <a:endParaRPr lang="en-IN" dirty="0">
                        <a:latin typeface="Times New Roman" panose="02020603050405020304" pitchFamily="18" charset="0"/>
                        <a:cs typeface="Times New Roman" panose="02020603050405020304" pitchFamily="18" charset="0"/>
                      </a:endParaRPr>
                    </a:p>
                  </a:txBody>
                  <a:tcPr/>
                </a:tc>
                <a:tc>
                  <a:txBody>
                    <a:bodyPr/>
                    <a:lstStyle/>
                    <a:p>
                      <a:pPr algn="l" rtl="0" fontAlgn="base"/>
                      <a:r>
                        <a:rPr lang="en-US" sz="1400" b="0" i="0" u="none" strike="noStrike" cap="none" spc="0" baseline="0" dirty="0">
                          <a:solidFill>
                            <a:schemeClr val="dk1"/>
                          </a:solidFill>
                          <a:effectLst/>
                          <a:uFillTx/>
                          <a:latin typeface="+mn-lt"/>
                          <a:ea typeface="+mn-ea"/>
                          <a:cs typeface="+mn-cs"/>
                          <a:sym typeface="Arial"/>
                        </a:rPr>
                        <a:t>The modernization of Russia's health system focuses on enhancing hospital management through electronic medical records (EMRs) to ensure citizens receive free and quality medical care</a:t>
                      </a:r>
                    </a:p>
                    <a:p>
                      <a:pPr algn="l" rtl="0" fontAlgn="base"/>
                      <a:endParaRPr lang="en-US" sz="1400" b="0" i="0" u="none" strike="noStrike" cap="none" spc="0" baseline="0" dirty="0">
                        <a:solidFill>
                          <a:schemeClr val="dk1"/>
                        </a:solidFill>
                        <a:effectLst/>
                        <a:uFillTx/>
                        <a:latin typeface="+mn-lt"/>
                        <a:ea typeface="+mn-ea"/>
                        <a:cs typeface="+mn-cs"/>
                        <a:sym typeface="Arial"/>
                      </a:endParaRPr>
                    </a:p>
                    <a:p>
                      <a:pPr algn="l" rtl="0" fontAlgn="base"/>
                      <a:r>
                        <a:rPr lang="en-US" sz="1400" b="0" i="0" u="none" strike="noStrike" cap="none" spc="0" baseline="0" dirty="0">
                          <a:solidFill>
                            <a:schemeClr val="dk1"/>
                          </a:solidFill>
                          <a:effectLst/>
                          <a:uFillTx/>
                          <a:latin typeface="+mn-lt"/>
                          <a:ea typeface="+mn-ea"/>
                          <a:cs typeface="+mn-cs"/>
                          <a:sym typeface="Arial"/>
                        </a:rPr>
                        <a:t>project aims to develop an Android app for emergency medical situations, allowing users to quickly locate the nearest hospital with available doctors</a:t>
                      </a:r>
                    </a:p>
                    <a:p>
                      <a:pPr algn="l" rtl="0" fontAlgn="base"/>
                      <a:endParaRPr lang="en-US" sz="1400" b="0" i="0" u="none" strike="noStrike" cap="none" spc="0" baseline="0" dirty="0">
                        <a:solidFill>
                          <a:schemeClr val="dk1"/>
                        </a:solidFill>
                        <a:effectLst/>
                        <a:uFillTx/>
                        <a:latin typeface="+mn-lt"/>
                        <a:ea typeface="+mn-ea"/>
                        <a:cs typeface="+mn-cs"/>
                        <a:sym typeface="Arial"/>
                      </a:endParaRPr>
                    </a:p>
                    <a:p>
                      <a:pPr algn="l" rtl="0" fontAlgn="base"/>
                      <a:endParaRPr lang="en-US" sz="1400" b="0" i="0" u="none" strike="noStrike" cap="none" spc="0" baseline="0" dirty="0">
                        <a:solidFill>
                          <a:schemeClr val="dk1"/>
                        </a:solidFill>
                        <a:effectLst/>
                        <a:uFillTx/>
                        <a:latin typeface="+mn-lt"/>
                        <a:ea typeface="+mn-ea"/>
                        <a:cs typeface="+mn-cs"/>
                        <a:sym typeface="Arial"/>
                      </a:endParaRPr>
                    </a:p>
                    <a:p>
                      <a:pPr algn="l" rtl="0" fontAlgn="base"/>
                      <a:endParaRPr lang="en-US" sz="1400" b="0" i="0" u="none" strike="noStrike" cap="none" spc="0" baseline="0" dirty="0">
                        <a:solidFill>
                          <a:schemeClr val="dk1"/>
                        </a:solidFill>
                        <a:effectLst/>
                        <a:uFillTx/>
                        <a:latin typeface="+mn-lt"/>
                        <a:ea typeface="+mn-ea"/>
                        <a:cs typeface="+mn-cs"/>
                        <a:sym typeface="Arial"/>
                      </a:endParaRPr>
                    </a:p>
                    <a:p>
                      <a:pPr algn="l" rtl="0" fontAlgn="base"/>
                      <a:endParaRPr lang="en-US" sz="1400" b="0" i="0" u="none" strike="noStrike" cap="none" spc="0" baseline="0" dirty="0">
                        <a:solidFill>
                          <a:schemeClr val="dk1"/>
                        </a:solidFill>
                        <a:effectLst/>
                        <a:uFillTx/>
                        <a:latin typeface="+mn-lt"/>
                        <a:ea typeface="+mn-ea"/>
                        <a:cs typeface="+mn-cs"/>
                        <a:sym typeface="Arial"/>
                      </a:endParaRPr>
                    </a:p>
                    <a:p>
                      <a:pPr algn="l" rtl="0" fontAlgn="base"/>
                      <a:r>
                        <a:rPr lang="en-US" sz="1400" b="0" i="0" u="none" strike="noStrike" cap="none" spc="0" baseline="0" dirty="0">
                          <a:solidFill>
                            <a:schemeClr val="dk1"/>
                          </a:solidFill>
                          <a:effectLst/>
                          <a:uFillTx/>
                          <a:latin typeface="+mn-lt"/>
                          <a:ea typeface="+mn-ea"/>
                          <a:cs typeface="+mn-cs"/>
                          <a:sym typeface="Arial"/>
                        </a:rPr>
                        <a:t>This study focuses on addressing the challenges of liquid medical waste management in public hospitals by proposing an ERP-based solution using Odoo</a:t>
                      </a:r>
                      <a:endParaRPr lang="en-IN" sz="1400" b="0" i="0" u="none" strike="noStrike" cap="none" spc="0" baseline="0" dirty="0">
                        <a:solidFill>
                          <a:schemeClr val="dk1"/>
                        </a:solidFill>
                        <a:effectLst/>
                        <a:uFillTx/>
                        <a:latin typeface="+mn-lt"/>
                        <a:ea typeface="+mn-ea"/>
                        <a:cs typeface="+mn-cs"/>
                        <a:sym typeface="Arial"/>
                      </a:endParaRPr>
                    </a:p>
                  </a:txBody>
                  <a:tcPr/>
                </a:tc>
                <a:tc>
                  <a:txBody>
                    <a:bodyPr/>
                    <a:lstStyle/>
                    <a:p>
                      <a:pPr algn="just"/>
                      <a:r>
                        <a:rPr lang="en-US" dirty="0"/>
                        <a:t>Possibility of studying electronic medical records (EMR) as a tool for managing a large hospital is being investigated.</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t>presence of doctors can be recorded by either by toggle button response or by RFID which can be stored in the firebase</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t>integrated system developed allows data to be centralized in one database that can be accessed and coordination with all departments in the company</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12405371"/>
                  </a:ext>
                </a:extLst>
              </a:tr>
            </a:tbl>
          </a:graphicData>
        </a:graphic>
      </p:graphicFrame>
    </p:spTree>
    <p:extLst>
      <p:ext uri="{BB962C8B-B14F-4D97-AF65-F5344CB8AC3E}">
        <p14:creationId xmlns:p14="http://schemas.microsoft.com/office/powerpoint/2010/main" val="4030541440"/>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9DFD11-8C8E-29B8-97FD-1C74E3E96C9A}"/>
              </a:ext>
            </a:extLst>
          </p:cNvPr>
          <p:cNvSpPr>
            <a:spLocks noGrp="1"/>
          </p:cNvSpPr>
          <p:nvPr>
            <p:ph type="sldNum" sz="quarter" idx="2"/>
          </p:nvPr>
        </p:nvSpPr>
        <p:spPr/>
        <p:txBody>
          <a:bodyPr/>
          <a:lstStyle/>
          <a:p>
            <a:fld id="{86CB4B4D-7CA3-9044-876B-883B54F8677D}" type="slidenum">
              <a:rPr lang="en-IN" smtClean="0"/>
              <a:t>8</a:t>
            </a:fld>
            <a:endParaRPr lang="en-IN"/>
          </a:p>
        </p:txBody>
      </p:sp>
      <p:sp>
        <p:nvSpPr>
          <p:cNvPr id="3" name="Title 2">
            <a:extLst>
              <a:ext uri="{FF2B5EF4-FFF2-40B4-BE49-F238E27FC236}">
                <a16:creationId xmlns:a16="http://schemas.microsoft.com/office/drawing/2014/main" id="{85054ED6-11F5-23A5-866C-2F0A38F12024}"/>
              </a:ext>
            </a:extLst>
          </p:cNvPr>
          <p:cNvSpPr>
            <a:spLocks noGrp="1"/>
          </p:cNvSpPr>
          <p:nvPr>
            <p:ph type="title"/>
          </p:nvPr>
        </p:nvSpPr>
        <p:spPr/>
        <p:txBody>
          <a:bodyPr/>
          <a:lstStyle/>
          <a:p>
            <a:r>
              <a:rPr lang="en-US"/>
              <a:t>Summary of Literature Survey</a:t>
            </a:r>
          </a:p>
        </p:txBody>
      </p:sp>
      <p:sp>
        <p:nvSpPr>
          <p:cNvPr id="5" name="TextBox 4">
            <a:extLst>
              <a:ext uri="{FF2B5EF4-FFF2-40B4-BE49-F238E27FC236}">
                <a16:creationId xmlns:a16="http://schemas.microsoft.com/office/drawing/2014/main" id="{4E19E2F1-B5EF-1AE2-9256-9178B1B71790}"/>
              </a:ext>
            </a:extLst>
          </p:cNvPr>
          <p:cNvSpPr txBox="1"/>
          <p:nvPr/>
        </p:nvSpPr>
        <p:spPr>
          <a:xfrm>
            <a:off x="828675" y="1600199"/>
            <a:ext cx="7058025"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b="1" dirty="0">
                <a:effectLst/>
              </a:rPr>
              <a:t/>
            </a:r>
            <a:br>
              <a:rPr lang="en-IN" b="1" dirty="0">
                <a:effectLst/>
              </a:rPr>
            </a:br>
            <a:endParaRPr lang="en-IN" dirty="0">
              <a:effectLst/>
            </a:endParaRPr>
          </a:p>
        </p:txBody>
      </p:sp>
      <p:sp>
        <p:nvSpPr>
          <p:cNvPr id="4" name="TextBox 3"/>
          <p:cNvSpPr txBox="1"/>
          <p:nvPr/>
        </p:nvSpPr>
        <p:spPr>
          <a:xfrm>
            <a:off x="599441" y="1320800"/>
            <a:ext cx="8341360" cy="48320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800" dirty="0"/>
              <a:t>Paper 1 to 3 and 9 and 10 Comprehensively states the usage and evaluation of hospital management system by adding or integrating new </a:t>
            </a:r>
            <a:r>
              <a:rPr lang="en-US" sz="2800" dirty="0" smtClean="0"/>
              <a:t>technologies. Taking </a:t>
            </a:r>
            <a:r>
              <a:rPr lang="en-US" sz="2800" dirty="0"/>
              <a:t>this as reference we have tried developing an advanced and easy to use Hospital </a:t>
            </a:r>
            <a:r>
              <a:rPr lang="en-US" sz="2800" dirty="0" smtClean="0"/>
              <a:t>Management</a:t>
            </a:r>
            <a:r>
              <a:rPr lang="en-US" sz="2800" dirty="0"/>
              <a:t> System </a:t>
            </a:r>
            <a:r>
              <a:rPr lang="en-US" sz="2800" dirty="0" smtClean="0"/>
              <a:t>project</a:t>
            </a:r>
          </a:p>
          <a:p>
            <a:r>
              <a:rPr lang="en-US" sz="2800" dirty="0"/>
              <a:t>The paper 4 to 8 and 11  states the use of each parameters for prediction of cardiovascular diseases. It also tries to find the accuracy of different algorithm to find the best algorithm to use .We have tried increasing the accuracy by taking more and precise input parameters and thereby reduced chances of wrong prediction</a:t>
            </a:r>
            <a:endParaRPr kumimoji="0" lang="en-IN" sz="2800" b="0" i="0" u="none" strike="noStrike" cap="none" spc="0" normalizeH="0" baseline="0" dirty="0">
              <a:ln>
                <a:noFill/>
              </a:ln>
              <a:solidFill>
                <a:srgbClr val="000000"/>
              </a:solidFill>
              <a:effectLst/>
              <a:uFillTx/>
              <a:sym typeface="Times New Roman"/>
            </a:endParaRPr>
          </a:p>
        </p:txBody>
      </p:sp>
    </p:spTree>
    <p:extLst>
      <p:ext uri="{BB962C8B-B14F-4D97-AF65-F5344CB8AC3E}">
        <p14:creationId xmlns:p14="http://schemas.microsoft.com/office/powerpoint/2010/main" val="2892954885"/>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AFCBC2-9E84-6D81-75D1-44A9CDB5647C}"/>
              </a:ext>
            </a:extLst>
          </p:cNvPr>
          <p:cNvSpPr>
            <a:spLocks noGrp="1"/>
          </p:cNvSpPr>
          <p:nvPr>
            <p:ph type="sldNum" sz="quarter" idx="2"/>
          </p:nvPr>
        </p:nvSpPr>
        <p:spPr/>
        <p:txBody>
          <a:bodyPr/>
          <a:lstStyle/>
          <a:p>
            <a:fld id="{86CB4B4D-7CA3-9044-876B-883B54F8677D}" type="slidenum">
              <a:rPr lang="en-IN" smtClean="0"/>
              <a:t>9</a:t>
            </a:fld>
            <a:endParaRPr lang="en-IN"/>
          </a:p>
        </p:txBody>
      </p:sp>
      <p:sp>
        <p:nvSpPr>
          <p:cNvPr id="3" name="Title 2">
            <a:extLst>
              <a:ext uri="{FF2B5EF4-FFF2-40B4-BE49-F238E27FC236}">
                <a16:creationId xmlns:a16="http://schemas.microsoft.com/office/drawing/2014/main" id="{F3C09B14-95A2-B04E-2F23-978D1C658657}"/>
              </a:ext>
            </a:extLst>
          </p:cNvPr>
          <p:cNvSpPr>
            <a:spLocks noGrp="1"/>
          </p:cNvSpPr>
          <p:nvPr>
            <p:ph type="title"/>
          </p:nvPr>
        </p:nvSpPr>
        <p:spPr/>
        <p:txBody>
          <a:bodyPr lIns="45719" tIns="45720" rIns="45719" bIns="45720" anchor="ctr"/>
          <a:lstStyle/>
          <a:p>
            <a:r>
              <a:rPr lang="en-IN" dirty="0"/>
              <a:t>Methodology</a:t>
            </a:r>
          </a:p>
        </p:txBody>
      </p:sp>
      <p:sp>
        <p:nvSpPr>
          <p:cNvPr id="5" name="Rectangle 4"/>
          <p:cNvSpPr/>
          <p:nvPr/>
        </p:nvSpPr>
        <p:spPr>
          <a:xfrm>
            <a:off x="548640" y="1524000"/>
            <a:ext cx="8138160" cy="4247317"/>
          </a:xfrm>
          <a:prstGeom prst="rect">
            <a:avLst/>
          </a:prstGeom>
        </p:spPr>
        <p:txBody>
          <a:bodyPr wrap="square">
            <a:spAutoFit/>
          </a:bodyPr>
          <a:lstStyle/>
          <a:p>
            <a:r>
              <a:rPr lang="en-IN" sz="1800" b="1" dirty="0" smtClean="0">
                <a:latin typeface="Times New Roman" panose="02020603050405020304" pitchFamily="18" charset="0"/>
                <a:ea typeface="Times New Roman" panose="02020603050405020304" pitchFamily="18" charset="0"/>
              </a:rPr>
              <a:t>Linked list </a:t>
            </a:r>
            <a:r>
              <a:rPr lang="en-IN" sz="1800" dirty="0" smtClean="0">
                <a:latin typeface="Times New Roman" panose="02020603050405020304" pitchFamily="18" charset="0"/>
                <a:ea typeface="Times New Roman" panose="02020603050405020304" pitchFamily="18" charset="0"/>
              </a:rPr>
              <a:t>is used</a:t>
            </a:r>
            <a:r>
              <a:rPr lang="en-IN" sz="1800" b="1" dirty="0" smtClean="0">
                <a:latin typeface="Times New Roman" panose="02020603050405020304" pitchFamily="18" charset="0"/>
                <a:ea typeface="Times New Roman" panose="02020603050405020304" pitchFamily="18" charset="0"/>
              </a:rPr>
              <a:t> </a:t>
            </a:r>
            <a:r>
              <a:rPr lang="en-IN" sz="1800" dirty="0">
                <a:latin typeface="Times New Roman" panose="02020603050405020304" pitchFamily="18" charset="0"/>
                <a:ea typeface="Times New Roman" panose="02020603050405020304" pitchFamily="18" charset="0"/>
              </a:rPr>
              <a:t>for </a:t>
            </a:r>
            <a:r>
              <a:rPr lang="en-IN" sz="1800" dirty="0" smtClean="0">
                <a:latin typeface="Times New Roman" panose="02020603050405020304" pitchFamily="18" charset="0"/>
                <a:ea typeface="Times New Roman" panose="02020603050405020304" pitchFamily="18" charset="0"/>
              </a:rPr>
              <a:t>Doctor handling due to their </a:t>
            </a:r>
            <a:r>
              <a:rPr lang="en-IN" sz="1800" dirty="0">
                <a:latin typeface="Times New Roman" panose="02020603050405020304" pitchFamily="18" charset="0"/>
                <a:ea typeface="Times New Roman" panose="02020603050405020304" pitchFamily="18" charset="0"/>
              </a:rPr>
              <a:t>dynamic data structures resizable at run time. Also insertion and deletion operations can be easily implemented. A </a:t>
            </a:r>
            <a:r>
              <a:rPr lang="en-IN" sz="1800" b="1" dirty="0">
                <a:latin typeface="Times New Roman" panose="02020603050405020304" pitchFamily="18" charset="0"/>
                <a:ea typeface="Times New Roman" panose="02020603050405020304" pitchFamily="18" charset="0"/>
              </a:rPr>
              <a:t>doubly linked list </a:t>
            </a:r>
            <a:r>
              <a:rPr lang="en-IN" sz="1800" dirty="0">
                <a:latin typeface="Times New Roman" panose="02020603050405020304" pitchFamily="18" charset="0"/>
                <a:ea typeface="Times New Roman" panose="02020603050405020304" pitchFamily="18" charset="0"/>
              </a:rPr>
              <a:t>is preferred because both forward and backward traversals are </a:t>
            </a:r>
            <a:r>
              <a:rPr lang="en-IN" sz="1800" dirty="0" smtClean="0">
                <a:latin typeface="Times New Roman" panose="02020603050405020304" pitchFamily="18" charset="0"/>
                <a:ea typeface="Times New Roman" panose="02020603050405020304" pitchFamily="18" charset="0"/>
              </a:rPr>
              <a:t>possible. Also, </a:t>
            </a:r>
            <a:r>
              <a:rPr lang="en-IN" sz="1800" dirty="0">
                <a:latin typeface="Times New Roman" panose="02020603050405020304" pitchFamily="18" charset="0"/>
                <a:ea typeface="Times New Roman" panose="02020603050405020304" pitchFamily="18" charset="0"/>
              </a:rPr>
              <a:t>we can delete a node easily because we have access to the previous node. </a:t>
            </a:r>
            <a:endParaRPr lang="en-IN" sz="1800" dirty="0" smtClean="0">
              <a:latin typeface="Times New Roman" panose="02020603050405020304" pitchFamily="18" charset="0"/>
              <a:ea typeface="Times New Roman" panose="02020603050405020304" pitchFamily="18" charset="0"/>
            </a:endParaRPr>
          </a:p>
          <a:p>
            <a:r>
              <a:rPr lang="en-IN" sz="1800" b="1" dirty="0" err="1" smtClean="0">
                <a:latin typeface="Times New Roman" panose="02020603050405020304" pitchFamily="18" charset="0"/>
                <a:ea typeface="Times New Roman" panose="02020603050405020304" pitchFamily="18" charset="0"/>
              </a:rPr>
              <a:t>Queue</a:t>
            </a:r>
            <a:r>
              <a:rPr lang="en-IN" sz="1800" dirty="0" err="1" smtClean="0">
                <a:latin typeface="Times New Roman" panose="02020603050405020304" pitchFamily="18" charset="0"/>
                <a:ea typeface="Times New Roman" panose="02020603050405020304" pitchFamily="18" charset="0"/>
              </a:rPr>
              <a:t>:data</a:t>
            </a:r>
            <a:r>
              <a:rPr lang="en-IN" sz="1800" dirty="0" smtClean="0">
                <a:latin typeface="Times New Roman" panose="02020603050405020304" pitchFamily="18" charset="0"/>
                <a:ea typeface="Times New Roman" panose="02020603050405020304" pitchFamily="18" charset="0"/>
              </a:rPr>
              <a:t> structure has been used for appointments s</a:t>
            </a:r>
            <a:r>
              <a:rPr lang="en-IN" sz="1800" dirty="0" smtClean="0">
                <a:latin typeface="Times New Roman" panose="02020603050405020304" pitchFamily="18" charset="0"/>
                <a:ea typeface="Times New Roman" panose="02020603050405020304" pitchFamily="18" charset="0"/>
              </a:rPr>
              <a:t>o </a:t>
            </a:r>
            <a:r>
              <a:rPr lang="en-IN" sz="1800" dirty="0">
                <a:latin typeface="Times New Roman" panose="02020603050405020304" pitchFamily="18" charset="0"/>
                <a:ea typeface="Times New Roman" panose="02020603050405020304" pitchFamily="18" charset="0"/>
              </a:rPr>
              <a:t>on a first come first serve basis patients would be waiting in queue for the respective doctors in their respective departments. </a:t>
            </a:r>
            <a:endParaRPr lang="en-IN" sz="1800" dirty="0" smtClean="0">
              <a:latin typeface="Times New Roman" panose="02020603050405020304" pitchFamily="18" charset="0"/>
              <a:ea typeface="Times New Roman" panose="02020603050405020304" pitchFamily="18" charset="0"/>
            </a:endParaRPr>
          </a:p>
          <a:p>
            <a:r>
              <a:rPr lang="en-IN" sz="1800" b="1" dirty="0" smtClean="0">
                <a:latin typeface="Times New Roman" panose="02020603050405020304" pitchFamily="18" charset="0"/>
                <a:ea typeface="Times New Roman" panose="02020603050405020304" pitchFamily="18" charset="0"/>
              </a:rPr>
              <a:t>BST:</a:t>
            </a:r>
            <a:r>
              <a:rPr lang="en-IN" sz="1800" dirty="0" smtClean="0">
                <a:latin typeface="Times New Roman" panose="02020603050405020304" pitchFamily="18" charset="0"/>
                <a:ea typeface="Times New Roman" panose="02020603050405020304" pitchFamily="18" charset="0"/>
              </a:rPr>
              <a:t>For </a:t>
            </a:r>
            <a:r>
              <a:rPr lang="en-IN" sz="1800" dirty="0">
                <a:latin typeface="Times New Roman" panose="02020603050405020304" pitchFamily="18" charset="0"/>
                <a:ea typeface="Times New Roman" panose="02020603050405020304" pitchFamily="18" charset="0"/>
              </a:rPr>
              <a:t>storing patient records like Patient ID, Patient name, age, address, phone number, gender </a:t>
            </a:r>
            <a:r>
              <a:rPr lang="en-IN" sz="1800" dirty="0" smtClean="0">
                <a:latin typeface="Times New Roman" panose="02020603050405020304" pitchFamily="18" charset="0"/>
                <a:ea typeface="Times New Roman" panose="02020603050405020304" pitchFamily="18" charset="0"/>
              </a:rPr>
              <a:t>etc. Binary Search tree is used. They</a:t>
            </a:r>
            <a:r>
              <a:rPr lang="en-IN" sz="1800" dirty="0" smtClean="0">
                <a:latin typeface="Times New Roman" panose="02020603050405020304" pitchFamily="18" charset="0"/>
                <a:ea typeface="Times New Roman" panose="02020603050405020304" pitchFamily="18" charset="0"/>
              </a:rPr>
              <a:t> </a:t>
            </a:r>
            <a:r>
              <a:rPr lang="en-IN" sz="1800" dirty="0">
                <a:latin typeface="Times New Roman" panose="02020603050405020304" pitchFamily="18" charset="0"/>
                <a:ea typeface="Times New Roman" panose="02020603050405020304" pitchFamily="18" charset="0"/>
              </a:rPr>
              <a:t>are stored according to Patient ID. For new patients taking these above details as well as old prescriptions and symptoms. For old patients we have found their history according to their ID only. Patient details are stored in their respective departments. Here, we have used BST due to its ordered structure. BSTs are used for indexing and multi-level indexing. Also, they are helpful for sorting algorithms. It is helpful in making a sorted stream of data</a:t>
            </a:r>
            <a:r>
              <a:rPr lang="en-IN" sz="1800" dirty="0" smtClean="0">
                <a:latin typeface="Times New Roman" panose="02020603050405020304" pitchFamily="18" charset="0"/>
                <a:ea typeface="Times New Roman" panose="02020603050405020304" pitchFamily="18" charset="0"/>
              </a:rPr>
              <a:t>.</a:t>
            </a:r>
            <a:endParaRPr lang="en-IN" sz="18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7738559"/>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Ion</Template>
  <TotalTime>853</TotalTime>
  <Words>2533</Words>
  <Application>Microsoft Office PowerPoint</Application>
  <PresentationFormat>On-screen Show (4:3)</PresentationFormat>
  <Paragraphs>337</Paragraphs>
  <Slides>18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SimSun</vt:lpstr>
      <vt:lpstr>Arial</vt:lpstr>
      <vt:lpstr>Calibri</vt:lpstr>
      <vt:lpstr>Times New Roman</vt:lpstr>
      <vt:lpstr>11_Default Design</vt:lpstr>
      <vt:lpstr>Hospital Management System with Advanced Machine Learning Alogrithm for Heart Disease Prediciton and Personalized chatbot  Final Team ID:    </vt:lpstr>
      <vt:lpstr>Problem Definition</vt:lpstr>
      <vt:lpstr>Literature Survey</vt:lpstr>
      <vt:lpstr>Literature review </vt:lpstr>
      <vt:lpstr>Literature Review</vt:lpstr>
      <vt:lpstr>Literature Review</vt:lpstr>
      <vt:lpstr>PowerPoint Presentation</vt:lpstr>
      <vt:lpstr>Summary of Literature Survey</vt:lpstr>
      <vt:lpstr>Methodology</vt:lpstr>
      <vt:lpstr>Methodology</vt:lpstr>
      <vt:lpstr>Results</vt:lpstr>
      <vt:lpstr>Conclusion</vt:lpstr>
      <vt:lpstr>Future Scope</vt:lpstr>
      <vt:lpstr>References</vt:lpstr>
      <vt:lpstr>References</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Final Team ID:</dc:title>
  <dc:creator>Naveen Raj</dc:creator>
  <cp:lastModifiedBy>admin</cp:lastModifiedBy>
  <cp:revision>24</cp:revision>
  <dcterms:modified xsi:type="dcterms:W3CDTF">2024-05-28T14:40:47Z</dcterms:modified>
</cp:coreProperties>
</file>