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6161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22/01/machine-learning-algorith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doi/fullHtml/10.1145/3564982.3564990#bib20" TargetMode="External"/><Relationship Id="rId2" Type="http://schemas.openxmlformats.org/officeDocument/2006/relationships/hyperlink" Target="https://dl.acm.org/doi/fullHtml/10.1145/3564982.3564990#bib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STUDENTS PERFORMANCE IN EXAM</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M.NAVEEN RAJ</a:t>
            </a:r>
          </a:p>
          <a:p>
            <a:pPr marL="457200" indent="-457200">
              <a:buAutoNum type="arabicPeriod"/>
            </a:pPr>
            <a:r>
              <a:rPr lang="en-US" sz="2000" b="1" dirty="0" smtClean="0">
                <a:solidFill>
                  <a:schemeClr val="accent1">
                    <a:lumMod val="75000"/>
                  </a:schemeClr>
                </a:solidFill>
                <a:latin typeface="Arial"/>
                <a:cs typeface="Arial"/>
              </a:rPr>
              <a:t>College Name-Department – BHARATH NIKETAN ENGG COLLEGE / CIVIL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lgn="just"/>
            <a:r>
              <a:rPr lang="en-US" sz="2400" dirty="0">
                <a:latin typeface="Times New Roman" pitchFamily="18" charset="0"/>
                <a:cs typeface="Times New Roman" pitchFamily="18" charset="0"/>
              </a:rPr>
              <a:t>Apart from lack of infrastructure, the quality of education delivered at the grassroots level (especially through public education institutes) and the general lack of enthusiasm for education across rural India are two major roadblocks. </a:t>
            </a:r>
            <a:endParaRPr lang="en-US" sz="2400" dirty="0" smtClean="0">
              <a:latin typeface="Times New Roman" pitchFamily="18" charset="0"/>
              <a:cs typeface="Times New Roman" pitchFamily="18" charset="0"/>
            </a:endParaRPr>
          </a:p>
          <a:p>
            <a:pPr marL="305435" indent="-305435" algn="just"/>
            <a:r>
              <a:rPr lang="en-US" sz="2400" dirty="0">
                <a:latin typeface="Times New Roman" pitchFamily="18" charset="0"/>
                <a:cs typeface="Times New Roman" pitchFamily="18" charset="0"/>
              </a:rPr>
              <a:t>India’s traditional system, across all Boards and states, has been intertwined with rote learning. In fact, over ages and time, irrespective of what </a:t>
            </a:r>
            <a:r>
              <a:rPr lang="en-US" sz="2400" b="1" dirty="0">
                <a:latin typeface="Times New Roman" pitchFamily="18" charset="0"/>
                <a:cs typeface="Times New Roman" pitchFamily="18" charset="0"/>
              </a:rPr>
              <a:t>scope of education</a:t>
            </a:r>
            <a:r>
              <a:rPr lang="en-US" sz="2400" dirty="0">
                <a:latin typeface="Times New Roman" pitchFamily="18" charset="0"/>
                <a:cs typeface="Times New Roman" pitchFamily="18" charset="0"/>
              </a:rPr>
              <a:t> is in question or what the </a:t>
            </a:r>
            <a:r>
              <a:rPr lang="en-US" sz="2400" b="1" dirty="0">
                <a:latin typeface="Times New Roman" pitchFamily="18" charset="0"/>
                <a:cs typeface="Times New Roman" pitchFamily="18" charset="0"/>
              </a:rPr>
              <a:t>future education system in India</a:t>
            </a:r>
            <a:r>
              <a:rPr lang="en-US" sz="2400" dirty="0">
                <a:latin typeface="Times New Roman" pitchFamily="18" charset="0"/>
                <a:cs typeface="Times New Roman" pitchFamily="18" charset="0"/>
              </a:rPr>
              <a:t> comes to be, there has hardly been a huge leap that any portion of the educational syllabus has taken</a:t>
            </a:r>
            <a:r>
              <a:rPr lang="en-US" sz="2400" dirty="0"/>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buFont typeface="Arial" pitchFamily="34" charset="0"/>
              <a:buChar char="•"/>
            </a:pPr>
            <a:r>
              <a:rPr lang="en-IN" sz="2000" dirty="0" smtClean="0"/>
              <a:t> </a:t>
            </a:r>
            <a:r>
              <a:rPr lang="en-IN" sz="2000" dirty="0" smtClean="0">
                <a:latin typeface="Times New Roman" pitchFamily="18" charset="0"/>
                <a:cs typeface="Times New Roman" pitchFamily="18" charset="0"/>
              </a:rPr>
              <a:t>Exam was not aligned with instructional activities</a:t>
            </a:r>
          </a:p>
          <a:p>
            <a:pPr>
              <a:buFont typeface="Arial" pitchFamily="34" charset="0"/>
              <a:buChar char="•"/>
            </a:pPr>
            <a:r>
              <a:rPr lang="en-IN" sz="2000" dirty="0" smtClean="0">
                <a:latin typeface="Times New Roman" pitchFamily="18" charset="0"/>
                <a:cs typeface="Times New Roman" pitchFamily="18" charset="0"/>
              </a:rPr>
              <a:t>Exam questions or instructions are ambiguous or confusing</a:t>
            </a:r>
          </a:p>
          <a:p>
            <a:pPr>
              <a:buFont typeface="Arial" pitchFamily="34" charset="0"/>
              <a:buChar char="•"/>
            </a:pPr>
            <a:r>
              <a:rPr lang="en-IN" sz="2000" dirty="0" smtClean="0">
                <a:latin typeface="Times New Roman" pitchFamily="18" charset="0"/>
                <a:cs typeface="Times New Roman" pitchFamily="18" charset="0"/>
              </a:rPr>
              <a:t>Students don’t have enough time to thoughtfully complete the exam</a:t>
            </a:r>
          </a:p>
          <a:p>
            <a:pPr>
              <a:buFont typeface="Arial" pitchFamily="34" charset="0"/>
              <a:buChar char="•"/>
            </a:pPr>
            <a:r>
              <a:rPr lang="en-IN" sz="2000" dirty="0" smtClean="0">
                <a:latin typeface="Times New Roman" pitchFamily="18" charset="0"/>
                <a:cs typeface="Times New Roman" pitchFamily="18" charset="0"/>
              </a:rPr>
              <a:t>Students lack effective exam taking strategies </a:t>
            </a:r>
            <a:r>
              <a:rPr lang="en-IN" sz="2000" dirty="0" smtClean="0">
                <a:latin typeface="Times New Roman" pitchFamily="18" charset="0"/>
                <a:cs typeface="Times New Roman" pitchFamily="18" charset="0"/>
              </a:rPr>
              <a:t> </a:t>
            </a:r>
          </a:p>
          <a:p>
            <a:pPr>
              <a:buFont typeface="Arial" pitchFamily="34" charset="0"/>
              <a:buChar char="•"/>
            </a:pP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3048000" y="2690336"/>
            <a:ext cx="6096000" cy="2677656"/>
          </a:xfrm>
          <a:prstGeom prst="rect">
            <a:avLst/>
          </a:prstGeom>
        </p:spPr>
        <p:txBody>
          <a:bodyPr>
            <a:spAutoFit/>
          </a:bodyPr>
          <a:lstStyle/>
          <a:p>
            <a:r>
              <a:rPr lang="en-US" sz="2400" dirty="0">
                <a:latin typeface="Times New Roman" pitchFamily="18" charset="0"/>
                <a:cs typeface="Times New Roman" pitchFamily="18" charset="0"/>
              </a:rPr>
              <a:t>Students must be kept busy by way of practical work, assignments, class-tests, field / industrial visits, co-curricular activities etc. Higher emphasis has to be put on learning than teaching for which oral interaction with individual student with all subject teachers is necessary.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Student performance analysis and prediction using datasets has become an essential component of modern education systems. With the increasing availability of data on student demographics, academic history, and other relevant factors, schools and universities are using advanced analytics and </a:t>
            </a:r>
            <a:r>
              <a:rPr lang="en-US" sz="2400" u="sng" dirty="0">
                <a:latin typeface="Times New Roman" pitchFamily="18" charset="0"/>
                <a:cs typeface="Times New Roman" pitchFamily="18" charset="0"/>
                <a:hlinkClick r:id="rId2"/>
              </a:rPr>
              <a:t>machine learning algorithms</a:t>
            </a:r>
            <a:r>
              <a:rPr lang="en-US" sz="2400" dirty="0">
                <a:latin typeface="Times New Roman" pitchFamily="18" charset="0"/>
                <a:cs typeface="Times New Roman" pitchFamily="18" charset="0"/>
              </a:rPr>
              <a:t> to gain insights into student performance and predict future outcomes.</a:t>
            </a:r>
            <a:endParaRPr lang="en-IN" sz="2400" b="1"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We tested and compared different classification algorithms in order to evaluate which one achieves the highest accuracy. In particular, we tested the K-nearest neighbors (KNN), Radom Forest and Support Vector Machines (SVM) algorithms.</a:t>
            </a:r>
          </a:p>
          <a:p>
            <a:r>
              <a:rPr lang="en-US" sz="2000" i="1" dirty="0">
                <a:latin typeface="Times New Roman" pitchFamily="18" charset="0"/>
                <a:cs typeface="Times New Roman" pitchFamily="18" charset="0"/>
              </a:rPr>
              <a:t>2.3.1 K-Nearest-Neighbors (KNN).</a:t>
            </a:r>
            <a:r>
              <a:rPr lang="en-US" sz="2000" dirty="0">
                <a:latin typeface="Times New Roman" pitchFamily="18" charset="0"/>
                <a:cs typeface="Times New Roman" pitchFamily="18" charset="0"/>
              </a:rPr>
              <a:t> KNN is a simple but efficient classification algorithm, hence it is quite widespread [</a:t>
            </a:r>
            <a:r>
              <a:rPr lang="en-US" sz="2000" b="1" u="sng" dirty="0">
                <a:latin typeface="Times New Roman" pitchFamily="18" charset="0"/>
                <a:cs typeface="Times New Roman" pitchFamily="18" charset="0"/>
                <a:hlinkClick r:id="rId2"/>
              </a:rPr>
              <a:t>19</a:t>
            </a:r>
            <a:r>
              <a:rPr lang="en-US" sz="2000" dirty="0">
                <a:latin typeface="Times New Roman" pitchFamily="18" charset="0"/>
                <a:cs typeface="Times New Roman" pitchFamily="18" charset="0"/>
              </a:rPr>
              <a:t>]. For each sample of the test data, it finds the K nearest neighbors from the training data. Finding the nearest neighbors is done with some distance metric, such as the Euclidean distance [</a:t>
            </a:r>
            <a:r>
              <a:rPr lang="en-US" sz="2000" b="1" u="sng" dirty="0">
                <a:latin typeface="Times New Roman" pitchFamily="18" charset="0"/>
                <a:cs typeface="Times New Roman" pitchFamily="18" charset="0"/>
                <a:hlinkClick r:id="rId3"/>
              </a:rPr>
              <a:t>20</a:t>
            </a:r>
            <a:r>
              <a:rPr lang="en-US" sz="2000" dirty="0">
                <a:latin typeface="Times New Roman" pitchFamily="18" charset="0"/>
                <a:cs typeface="Times New Roman" pitchFamily="18" charset="0"/>
              </a:rPr>
              <a:t>]. It then finds which class of the K neighbors has the majority and returns as output.</a:t>
            </a:r>
          </a:p>
          <a:p>
            <a:pPr marL="305435" indent="-305435"/>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algn="just">
              <a:buFont typeface="Wingdings" pitchFamily="2" charset="2"/>
              <a:buChar char="§"/>
            </a:pPr>
            <a:r>
              <a:rPr lang="en-US" sz="2000" dirty="0">
                <a:latin typeface="Times New Roman" pitchFamily="18" charset="0"/>
                <a:cs typeface="Times New Roman" pitchFamily="18" charset="0"/>
              </a:rPr>
              <a:t>Examinations are a key tool used to evaluate the academic performance of students. Throughout the years, exams have been used by teachers and educational institutions to test whether students have acquired the knowledge and skills needed to progress academically. However, our present system of examinations has various drawbacks that hinder the effectiveness of this evaluation method.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Finally</a:t>
            </a:r>
            <a:r>
              <a:rPr lang="en-US" sz="2000" dirty="0">
                <a:latin typeface="Times New Roman" pitchFamily="18" charset="0"/>
                <a:cs typeface="Times New Roman" pitchFamily="18" charset="0"/>
              </a:rPr>
              <a:t>, students should learn to value the learning process instead of solely focusing on examination scores. This could be achieved by developing and nurturing a conducive learning environment marked by a supportive education system focusing on students’ overall development</a:t>
            </a:r>
            <a:r>
              <a:rPr lang="en-US" sz="2000" dirty="0"/>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dirty="0">
                <a:latin typeface="Times New Roman" pitchFamily="18" charset="0"/>
                <a:cs typeface="Times New Roman" pitchFamily="18" charset="0"/>
              </a:rPr>
              <a:t>The paper mentions that examination results can impact students' self-</a:t>
            </a:r>
            <a:r>
              <a:rPr lang="en-US" sz="2400" dirty="0" err="1">
                <a:latin typeface="Times New Roman" pitchFamily="18" charset="0"/>
                <a:cs typeface="Times New Roman" pitchFamily="18" charset="0"/>
              </a:rPr>
              <a:t>judgements</a:t>
            </a:r>
            <a:r>
              <a:rPr lang="en-US" sz="2400" dirty="0">
                <a:latin typeface="Times New Roman" pitchFamily="18" charset="0"/>
                <a:cs typeface="Times New Roman" pitchFamily="18" charset="0"/>
              </a:rPr>
              <a:t>, aspirations, fears, relationships, and mental health difficulties</a:t>
            </a:r>
            <a:r>
              <a:rPr lang="en-US" sz="2400" dirty="0" smtClean="0">
                <a:latin typeface="Times New Roman" pitchFamily="18" charset="0"/>
                <a:cs typeface="Times New Roman" pitchFamily="18" charset="0"/>
              </a:rPr>
              <a:t>.</a:t>
            </a:r>
          </a:p>
          <a:p>
            <a:pPr marL="305435" indent="-305435"/>
            <a:r>
              <a:rPr lang="en-US" sz="2400" dirty="0">
                <a:latin typeface="Times New Roman" pitchFamily="18" charset="0"/>
                <a:cs typeface="Times New Roman" pitchFamily="18" charset="0"/>
              </a:rPr>
              <a:t>The paper does not explicitly mention the effects of examination results on students</a:t>
            </a:r>
            <a:r>
              <a:rPr lang="en-US" sz="2400" dirty="0" smtClean="0">
                <a:latin typeface="Times New Roman" pitchFamily="18" charset="0"/>
                <a:cs typeface="Times New Roman" pitchFamily="18" charset="0"/>
              </a:rPr>
              <a:t>.</a:t>
            </a:r>
          </a:p>
          <a:p>
            <a:pPr marL="305435" indent="-305435"/>
            <a:r>
              <a:rPr lang="en-US" sz="2400" dirty="0">
                <a:latin typeface="Times New Roman" pitchFamily="18" charset="0"/>
                <a:cs typeface="Times New Roman" pitchFamily="18" charset="0"/>
              </a:rPr>
              <a:t>The effects of examination results on students include low self-esteem, expulsion from school, and cancellation of results.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http://purl.org/dc/elements/1.1/"/>
    <ds:schemaRef ds:uri="c0fa2617-96bd-425d-8578-e93563fe37c5"/>
    <ds:schemaRef ds:uri="http://schemas.microsoft.com/office/infopath/2007/PartnerControls"/>
    <ds:schemaRef ds:uri="http://schemas.openxmlformats.org/package/2006/metadata/core-propertie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360</Words>
  <Application>Microsoft Office PowerPoint</Application>
  <PresentationFormat>Custom</PresentationFormat>
  <Paragraphs>40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27</cp:revision>
  <dcterms:created xsi:type="dcterms:W3CDTF">2021-05-26T16:50:10Z</dcterms:created>
  <dcterms:modified xsi:type="dcterms:W3CDTF">2024-04-05T09:17:20Z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