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36"/>
  </p:notesMasterIdLst>
  <p:sldIdLst>
    <p:sldId id="256" r:id="rId2"/>
    <p:sldId id="257" r:id="rId3"/>
    <p:sldId id="283" r:id="rId4"/>
    <p:sldId id="291" r:id="rId5"/>
    <p:sldId id="284" r:id="rId6"/>
    <p:sldId id="261" r:id="rId7"/>
    <p:sldId id="290" r:id="rId8"/>
    <p:sldId id="260" r:id="rId9"/>
    <p:sldId id="259" r:id="rId10"/>
    <p:sldId id="262" r:id="rId11"/>
    <p:sldId id="263" r:id="rId12"/>
    <p:sldId id="264" r:id="rId13"/>
    <p:sldId id="265" r:id="rId14"/>
    <p:sldId id="266" r:id="rId15"/>
    <p:sldId id="267" r:id="rId16"/>
    <p:sldId id="269" r:id="rId17"/>
    <p:sldId id="270" r:id="rId18"/>
    <p:sldId id="268" r:id="rId19"/>
    <p:sldId id="271" r:id="rId20"/>
    <p:sldId id="272" r:id="rId21"/>
    <p:sldId id="273" r:id="rId22"/>
    <p:sldId id="274" r:id="rId23"/>
    <p:sldId id="275" r:id="rId24"/>
    <p:sldId id="285" r:id="rId25"/>
    <p:sldId id="286" r:id="rId26"/>
    <p:sldId id="287" r:id="rId27"/>
    <p:sldId id="276" r:id="rId28"/>
    <p:sldId id="277" r:id="rId29"/>
    <p:sldId id="278" r:id="rId30"/>
    <p:sldId id="282" r:id="rId31"/>
    <p:sldId id="281" r:id="rId32"/>
    <p:sldId id="289" r:id="rId33"/>
    <p:sldId id="280"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60" autoAdjust="0"/>
  </p:normalViewPr>
  <p:slideViewPr>
    <p:cSldViewPr>
      <p:cViewPr>
        <p:scale>
          <a:sx n="75" d="100"/>
          <a:sy n="75" d="100"/>
        </p:scale>
        <p:origin x="-1224"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3A0C7-E1D3-4E0C-B130-77918DF4EB3C}" type="datetimeFigureOut">
              <a:rPr lang="en-US" smtClean="0"/>
              <a:t>2/22/2016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C62FF1-2CA2-4831-813C-6ECDA62670D4}" type="slidenum">
              <a:rPr lang="en-US" smtClean="0"/>
              <a:t>‹#›</a:t>
            </a:fld>
            <a:endParaRPr lang="en-US"/>
          </a:p>
        </p:txBody>
      </p:sp>
    </p:spTree>
    <p:extLst>
      <p:ext uri="{BB962C8B-B14F-4D97-AF65-F5344CB8AC3E}">
        <p14:creationId xmlns:p14="http://schemas.microsoft.com/office/powerpoint/2010/main" val="363100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62FF1-2CA2-4831-813C-6ECDA62670D4}" type="slidenum">
              <a:rPr lang="en-US" smtClean="0"/>
              <a:t>1</a:t>
            </a:fld>
            <a:endParaRPr lang="en-US"/>
          </a:p>
        </p:txBody>
      </p:sp>
    </p:spTree>
    <p:extLst>
      <p:ext uri="{BB962C8B-B14F-4D97-AF65-F5344CB8AC3E}">
        <p14:creationId xmlns:p14="http://schemas.microsoft.com/office/powerpoint/2010/main" val="326083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There</a:t>
            </a:r>
            <a:r>
              <a:rPr lang="en-US" sz="1200" b="1" kern="1200" baseline="0" dirty="0" smtClean="0">
                <a:solidFill>
                  <a:schemeClr val="tx1"/>
                </a:solidFill>
                <a:effectLst/>
                <a:latin typeface="+mn-lt"/>
                <a:ea typeface="+mn-ea"/>
                <a:cs typeface="+mn-cs"/>
              </a:rPr>
              <a:t> are 3 main users in our system</a:t>
            </a:r>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Admin: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Admin is responsible for the credibility of the events being published on the website. Whenever a registered user creates an event, an event request is sent to the admin for approval, to check the authenticity of the event and its host, before being published on the site. This prevents the creation of fraudulent events on the site.</a:t>
            </a:r>
          </a:p>
          <a:p>
            <a:r>
              <a:rPr lang="en-US" sz="1200" b="1" kern="1200" dirty="0" smtClean="0">
                <a:solidFill>
                  <a:schemeClr val="tx1"/>
                </a:solidFill>
                <a:effectLst/>
                <a:latin typeface="+mn-lt"/>
                <a:ea typeface="+mn-ea"/>
                <a:cs typeface="+mn-cs"/>
              </a:rPr>
              <a:t>Registered Users: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Registered users are the users who have signed up for the website. These users have the privilege to create their events and promote them after the event is approved by the admin. They can also edit the event details or delete the event. Not only that, but they can also reserve slots for the events they wish to attend, which are hosted by other users. They will also have permission to rate the events they have attended.</a:t>
            </a:r>
          </a:p>
          <a:p>
            <a:r>
              <a:rPr lang="en-US" sz="1200" b="1" kern="1200" dirty="0" smtClean="0">
                <a:solidFill>
                  <a:schemeClr val="tx1"/>
                </a:solidFill>
                <a:effectLst/>
                <a:latin typeface="+mn-lt"/>
                <a:ea typeface="+mn-ea"/>
                <a:cs typeface="+mn-cs"/>
              </a:rPr>
              <a:t>General Users: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General users are the other users who visit the website. They can browse events based on different event types and look into the details but they will not be able to reserve their slots unless they sign up.</a:t>
            </a:r>
          </a:p>
          <a:p>
            <a:endParaRPr lang="en-US" dirty="0"/>
          </a:p>
        </p:txBody>
      </p:sp>
      <p:sp>
        <p:nvSpPr>
          <p:cNvPr id="4" name="Slide Number Placeholder 3"/>
          <p:cNvSpPr>
            <a:spLocks noGrp="1"/>
          </p:cNvSpPr>
          <p:nvPr>
            <p:ph type="sldNum" sz="quarter" idx="10"/>
          </p:nvPr>
        </p:nvSpPr>
        <p:spPr/>
        <p:txBody>
          <a:bodyPr/>
          <a:lstStyle/>
          <a:p>
            <a:fld id="{7FC62FF1-2CA2-4831-813C-6ECDA62670D4}" type="slidenum">
              <a:rPr lang="en-US" smtClean="0"/>
              <a:t>4</a:t>
            </a:fld>
            <a:endParaRPr lang="en-US"/>
          </a:p>
        </p:txBody>
      </p:sp>
    </p:spTree>
    <p:extLst>
      <p:ext uri="{BB962C8B-B14F-4D97-AF65-F5344CB8AC3E}">
        <p14:creationId xmlns:p14="http://schemas.microsoft.com/office/powerpoint/2010/main" val="2848311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4D8DBDE-337B-47CD-8328-AFA28C27E951}"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44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84198-2170-470D-B2D3-4E0CC5B8B863}"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8DBDE-337B-47CD-8328-AFA28C27E951}" type="slidenum">
              <a:rPr lang="en-US" smtClean="0"/>
              <a:t>‹#›</a:t>
            </a:fld>
            <a:endParaRPr lang="en-US"/>
          </a:p>
        </p:txBody>
      </p:sp>
    </p:spTree>
    <p:extLst>
      <p:ext uri="{BB962C8B-B14F-4D97-AF65-F5344CB8AC3E}">
        <p14:creationId xmlns:p14="http://schemas.microsoft.com/office/powerpoint/2010/main" val="325277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964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79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spTree>
    <p:extLst>
      <p:ext uri="{BB962C8B-B14F-4D97-AF65-F5344CB8AC3E}">
        <p14:creationId xmlns:p14="http://schemas.microsoft.com/office/powerpoint/2010/main" val="2956512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547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4627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225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83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spTree>
    <p:extLst>
      <p:ext uri="{BB962C8B-B14F-4D97-AF65-F5344CB8AC3E}">
        <p14:creationId xmlns:p14="http://schemas.microsoft.com/office/powerpoint/2010/main" val="279360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84198-2170-470D-B2D3-4E0CC5B8B863}"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8DBDE-337B-47CD-8328-AFA28C27E951}"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30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284198-2170-470D-B2D3-4E0CC5B8B863}"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8DBDE-337B-47CD-8328-AFA28C27E951}" type="slidenum">
              <a:rPr lang="en-US" smtClean="0"/>
              <a:t>‹#›</a:t>
            </a:fld>
            <a:endParaRPr lang="en-US"/>
          </a:p>
        </p:txBody>
      </p:sp>
    </p:spTree>
    <p:extLst>
      <p:ext uri="{BB962C8B-B14F-4D97-AF65-F5344CB8AC3E}">
        <p14:creationId xmlns:p14="http://schemas.microsoft.com/office/powerpoint/2010/main" val="22478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284198-2170-470D-B2D3-4E0CC5B8B863}"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8DBDE-337B-47CD-8328-AFA28C27E951}"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7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284198-2170-470D-B2D3-4E0CC5B8B863}"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8DBDE-337B-47CD-8328-AFA28C27E951}"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54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84198-2170-470D-B2D3-4E0CC5B8B863}"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8DBDE-337B-47CD-8328-AFA28C27E951}" type="slidenum">
              <a:rPr lang="en-US" smtClean="0"/>
              <a:t>‹#›</a:t>
            </a:fld>
            <a:endParaRPr lang="en-US"/>
          </a:p>
        </p:txBody>
      </p:sp>
    </p:spTree>
    <p:extLst>
      <p:ext uri="{BB962C8B-B14F-4D97-AF65-F5344CB8AC3E}">
        <p14:creationId xmlns:p14="http://schemas.microsoft.com/office/powerpoint/2010/main" val="194438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84198-2170-470D-B2D3-4E0CC5B8B863}"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8DBDE-337B-47CD-8328-AFA28C27E951}"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3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84198-2170-470D-B2D3-4E0CC5B8B863}"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8DBDE-337B-47CD-8328-AFA28C27E951}" type="slidenum">
              <a:rPr lang="en-US" smtClean="0"/>
              <a:t>‹#›</a:t>
            </a:fld>
            <a:endParaRPr lang="en-US"/>
          </a:p>
        </p:txBody>
      </p:sp>
    </p:spTree>
    <p:extLst>
      <p:ext uri="{BB962C8B-B14F-4D97-AF65-F5344CB8AC3E}">
        <p14:creationId xmlns:p14="http://schemas.microsoft.com/office/powerpoint/2010/main" val="414031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284198-2170-470D-B2D3-4E0CC5B8B863}" type="datetimeFigureOut">
              <a:rPr lang="en-US" smtClean="0"/>
              <a:t>2/22/2016</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D8DBDE-337B-47CD-8328-AFA28C27E951}" type="slidenum">
              <a:rPr lang="en-US" smtClean="0"/>
              <a:t>‹#›</a:t>
            </a:fld>
            <a:endParaRPr lang="en-US"/>
          </a:p>
        </p:txBody>
      </p:sp>
    </p:spTree>
    <p:extLst>
      <p:ext uri="{BB962C8B-B14F-4D97-AF65-F5344CB8AC3E}">
        <p14:creationId xmlns:p14="http://schemas.microsoft.com/office/powerpoint/2010/main" val="2593406575"/>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36346" y="4114800"/>
            <a:ext cx="6270922" cy="1234556"/>
          </a:xfrm>
        </p:spPr>
        <p:txBody>
          <a:bodyPr>
            <a:noAutofit/>
          </a:bodyPr>
          <a:lstStyle/>
          <a:p>
            <a:r>
              <a:rPr lang="en-US" sz="3600" dirty="0">
                <a:effectLst/>
                <a:latin typeface="Calibri" panose="020F0502020204030204" pitchFamily="34" charset="0"/>
              </a:rPr>
              <a:t>EVENT </a:t>
            </a:r>
            <a:r>
              <a:rPr lang="en-US" sz="3600" dirty="0" smtClean="0">
                <a:effectLst/>
                <a:latin typeface="Calibri" panose="020F0502020204030204" pitchFamily="34" charset="0"/>
              </a:rPr>
              <a:t>IT!</a:t>
            </a:r>
            <a:r>
              <a:rPr lang="en-US" sz="3200" dirty="0">
                <a:latin typeface="Calibri" panose="020F0502020204030204" pitchFamily="34" charset="0"/>
              </a:rPr>
              <a:t/>
            </a:r>
            <a:br>
              <a:rPr lang="en-US" sz="3200" dirty="0">
                <a:latin typeface="Calibri" panose="020F0502020204030204" pitchFamily="34" charset="0"/>
              </a:rPr>
            </a:br>
            <a:r>
              <a:rPr lang="en-US" sz="3200" b="0" dirty="0" smtClean="0">
                <a:effectLst/>
                <a:latin typeface="Calibri" panose="020F0502020204030204" pitchFamily="34" charset="0"/>
              </a:rPr>
              <a:t>A</a:t>
            </a:r>
            <a:r>
              <a:rPr lang="en-US" sz="2800" dirty="0" smtClean="0">
                <a:effectLst/>
                <a:latin typeface="Calibri" panose="020F0502020204030204" pitchFamily="34" charset="0"/>
              </a:rPr>
              <a:t>N </a:t>
            </a:r>
            <a:r>
              <a:rPr lang="en-US" sz="2800" dirty="0">
                <a:effectLst/>
                <a:latin typeface="Calibri" panose="020F0502020204030204" pitchFamily="34" charset="0"/>
              </a:rPr>
              <a:t>EVENT REPOSITORY</a:t>
            </a:r>
            <a:endParaRPr lang="en-US" sz="2800" dirty="0">
              <a:latin typeface="Calibri" panose="020F0502020204030204" pitchFamily="34" charset="0"/>
            </a:endParaRPr>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32" y="2270058"/>
            <a:ext cx="3181350" cy="1962150"/>
          </a:xfrm>
          <a:prstGeom prst="rect">
            <a:avLst/>
          </a:prstGeom>
        </p:spPr>
      </p:pic>
    </p:spTree>
    <p:extLst>
      <p:ext uri="{BB962C8B-B14F-4D97-AF65-F5344CB8AC3E}">
        <p14:creationId xmlns:p14="http://schemas.microsoft.com/office/powerpoint/2010/main" val="952840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676400"/>
            <a:ext cx="8229600" cy="381000"/>
          </a:xfrm>
        </p:spPr>
        <p:txBody>
          <a:bodyPr>
            <a:noAutofit/>
          </a:bodyPr>
          <a:lstStyle/>
          <a:p>
            <a:r>
              <a:rPr lang="en-US" sz="3500" b="0" dirty="0" smtClean="0">
                <a:effectLst/>
                <a:latin typeface="Calibri" panose="020F0502020204030204" pitchFamily="34" charset="0"/>
              </a:rPr>
              <a:t/>
            </a:r>
            <a:br>
              <a:rPr lang="en-US" sz="3500" b="0" dirty="0" smtClean="0">
                <a:effectLst/>
                <a:latin typeface="Calibri" panose="020F0502020204030204" pitchFamily="34" charset="0"/>
              </a:rPr>
            </a:br>
            <a:r>
              <a:rPr lang="en-US" sz="3500" dirty="0">
                <a:latin typeface="Calibri" panose="020F0502020204030204" pitchFamily="34" charset="0"/>
              </a:rPr>
              <a:t>USE CASE UC1: CREATE EVENTS</a:t>
            </a:r>
            <a:r>
              <a:rPr lang="en-US" sz="3500" dirty="0" smtClean="0">
                <a:latin typeface="Calibri" panose="020F0502020204030204" pitchFamily="34" charset="0"/>
              </a:rPr>
              <a:t/>
            </a:r>
            <a:br>
              <a:rPr lang="en-US" sz="3500" dirty="0" smtClean="0">
                <a:latin typeface="Calibri" panose="020F0502020204030204" pitchFamily="34" charset="0"/>
              </a:rPr>
            </a:br>
            <a:endParaRPr lang="en-US" sz="3500" dirty="0">
              <a:latin typeface="Calibri" panose="020F0502020204030204" pitchFamily="34" charset="0"/>
            </a:endParaRPr>
          </a:p>
        </p:txBody>
      </p:sp>
      <p:sp>
        <p:nvSpPr>
          <p:cNvPr id="2" name="Content Placeholder 1"/>
          <p:cNvSpPr>
            <a:spLocks noGrp="1"/>
          </p:cNvSpPr>
          <p:nvPr>
            <p:ph idx="1"/>
          </p:nvPr>
        </p:nvSpPr>
        <p:spPr>
          <a:xfrm>
            <a:off x="685800" y="2438400"/>
            <a:ext cx="8229600" cy="3949891"/>
          </a:xfrm>
        </p:spPr>
        <p:txBody>
          <a:bodyPr>
            <a:normAutofit fontScale="25000" lnSpcReduction="20000"/>
          </a:bodyPr>
          <a:lstStyle/>
          <a:p>
            <a:endParaRPr lang="en-US" b="1" dirty="0" smtClean="0">
              <a:latin typeface="Calibri" panose="020F0502020204030204" pitchFamily="34" charset="0"/>
            </a:endParaRPr>
          </a:p>
          <a:p>
            <a:r>
              <a:rPr lang="en-US" sz="6200" b="1" dirty="0" smtClean="0">
                <a:latin typeface="Calibri" panose="020F0502020204030204" pitchFamily="34" charset="0"/>
              </a:rPr>
              <a:t>Scope</a:t>
            </a:r>
            <a:r>
              <a:rPr lang="en-US" sz="6200" b="1" dirty="0">
                <a:latin typeface="Calibri" panose="020F0502020204030204" pitchFamily="34" charset="0"/>
              </a:rPr>
              <a:t>:</a:t>
            </a:r>
            <a:r>
              <a:rPr lang="en-US" sz="6200" dirty="0">
                <a:latin typeface="Calibri" panose="020F0502020204030204" pitchFamily="34" charset="0"/>
              </a:rPr>
              <a:t> </a:t>
            </a:r>
            <a:r>
              <a:rPr lang="en-US" sz="6200" dirty="0" err="1">
                <a:latin typeface="Calibri" panose="020F0502020204030204" pitchFamily="34" charset="0"/>
              </a:rPr>
              <a:t>EventIt</a:t>
            </a:r>
            <a:r>
              <a:rPr lang="en-US" sz="6200" dirty="0">
                <a:latin typeface="Calibri" panose="020F0502020204030204" pitchFamily="34" charset="0"/>
              </a:rPr>
              <a:t> </a:t>
            </a:r>
            <a:r>
              <a:rPr lang="en-US" sz="6200" dirty="0" smtClean="0">
                <a:latin typeface="Calibri" panose="020F0502020204030204" pitchFamily="34" charset="0"/>
              </a:rPr>
              <a:t>application</a:t>
            </a:r>
            <a:endParaRPr lang="en-US" sz="6200" dirty="0">
              <a:latin typeface="Calibri" panose="020F0502020204030204" pitchFamily="34" charset="0"/>
            </a:endParaRPr>
          </a:p>
          <a:p>
            <a:r>
              <a:rPr lang="en-US" sz="6200" b="1" dirty="0">
                <a:latin typeface="Calibri" panose="020F0502020204030204" pitchFamily="34" charset="0"/>
              </a:rPr>
              <a:t>Level:</a:t>
            </a:r>
            <a:r>
              <a:rPr lang="en-US" sz="6200" dirty="0">
                <a:latin typeface="Calibri" panose="020F0502020204030204" pitchFamily="34" charset="0"/>
              </a:rPr>
              <a:t> User </a:t>
            </a:r>
            <a:r>
              <a:rPr lang="en-US" sz="6200" dirty="0" smtClean="0">
                <a:latin typeface="Calibri" panose="020F0502020204030204" pitchFamily="34" charset="0"/>
              </a:rPr>
              <a:t>goals</a:t>
            </a:r>
            <a:endParaRPr lang="en-US" sz="6200" dirty="0">
              <a:latin typeface="Calibri" panose="020F0502020204030204" pitchFamily="34" charset="0"/>
            </a:endParaRPr>
          </a:p>
          <a:p>
            <a:r>
              <a:rPr lang="en-US" sz="6200" b="1" dirty="0">
                <a:latin typeface="Calibri" panose="020F0502020204030204" pitchFamily="34" charset="0"/>
              </a:rPr>
              <a:t>Primary Actor:</a:t>
            </a:r>
            <a:r>
              <a:rPr lang="en-US" sz="6200" dirty="0">
                <a:latin typeface="Calibri" panose="020F0502020204030204" pitchFamily="34" charset="0"/>
              </a:rPr>
              <a:t> Registered </a:t>
            </a:r>
            <a:r>
              <a:rPr lang="en-US" sz="6200" dirty="0" smtClean="0">
                <a:latin typeface="Calibri" panose="020F0502020204030204" pitchFamily="34" charset="0"/>
              </a:rPr>
              <a:t>user</a:t>
            </a:r>
            <a:endParaRPr lang="en-US" sz="6200" dirty="0">
              <a:latin typeface="Calibri" panose="020F0502020204030204" pitchFamily="34" charset="0"/>
            </a:endParaRPr>
          </a:p>
          <a:p>
            <a:r>
              <a:rPr lang="en-US" sz="6200" b="1" dirty="0">
                <a:latin typeface="Calibri" panose="020F0502020204030204" pitchFamily="34" charset="0"/>
              </a:rPr>
              <a:t>Stakeholders and Interests:</a:t>
            </a:r>
            <a:endParaRPr lang="en-US" sz="6200" dirty="0">
              <a:latin typeface="Calibri" panose="020F0502020204030204" pitchFamily="34" charset="0"/>
            </a:endParaRPr>
          </a:p>
          <a:p>
            <a:r>
              <a:rPr lang="en-US" sz="6200" b="1" dirty="0">
                <a:latin typeface="Calibri" panose="020F0502020204030204" pitchFamily="34" charset="0"/>
              </a:rPr>
              <a:t>Registered user:</a:t>
            </a:r>
            <a:r>
              <a:rPr lang="en-US" sz="6200" dirty="0">
                <a:latin typeface="Calibri" panose="020F0502020204030204" pitchFamily="34" charset="0"/>
              </a:rPr>
              <a:t> Wants to create and promote their events. They also want to know about the upcoming events and book tickets.</a:t>
            </a:r>
          </a:p>
          <a:p>
            <a:r>
              <a:rPr lang="en-US" sz="6200" b="1" dirty="0">
                <a:latin typeface="Calibri" panose="020F0502020204030204" pitchFamily="34" charset="0"/>
              </a:rPr>
              <a:t>General user:</a:t>
            </a:r>
            <a:r>
              <a:rPr lang="en-US" sz="6200" dirty="0">
                <a:latin typeface="Calibri" panose="020F0502020204030204" pitchFamily="34" charset="0"/>
              </a:rPr>
              <a:t> They can know about the events happening</a:t>
            </a:r>
            <a:r>
              <a:rPr lang="en-US" sz="6200" dirty="0" smtClean="0">
                <a:latin typeface="Calibri" panose="020F0502020204030204" pitchFamily="34" charset="0"/>
              </a:rPr>
              <a:t>.</a:t>
            </a:r>
          </a:p>
          <a:p>
            <a:r>
              <a:rPr lang="en-US" sz="6200" b="1" dirty="0" smtClean="0">
                <a:latin typeface="Calibri" panose="020F0502020204030204" pitchFamily="34" charset="0"/>
              </a:rPr>
              <a:t>Preconditions</a:t>
            </a:r>
            <a:r>
              <a:rPr lang="en-US" sz="6200" b="1" dirty="0">
                <a:latin typeface="Calibri" panose="020F0502020204030204" pitchFamily="34" charset="0"/>
              </a:rPr>
              <a:t>:</a:t>
            </a:r>
            <a:r>
              <a:rPr lang="en-US" sz="6200" dirty="0">
                <a:latin typeface="Calibri" panose="020F0502020204030204" pitchFamily="34" charset="0"/>
              </a:rPr>
              <a:t> User is registered to the system with a username and password</a:t>
            </a:r>
            <a:r>
              <a:rPr lang="en-US" sz="6200" dirty="0" smtClean="0">
                <a:latin typeface="Calibri" panose="020F0502020204030204" pitchFamily="34" charset="0"/>
              </a:rPr>
              <a:t>.</a:t>
            </a:r>
            <a:endParaRPr lang="en-US" sz="6200" dirty="0">
              <a:latin typeface="Calibri" panose="020F0502020204030204" pitchFamily="34" charset="0"/>
            </a:endParaRPr>
          </a:p>
          <a:p>
            <a:r>
              <a:rPr lang="en-US" sz="6200" b="1" dirty="0">
                <a:latin typeface="Calibri" panose="020F0502020204030204" pitchFamily="34" charset="0"/>
              </a:rPr>
              <a:t>Post conditions:</a:t>
            </a:r>
            <a:r>
              <a:rPr lang="en-US" sz="6200" dirty="0">
                <a:latin typeface="Calibri" panose="020F0502020204030204" pitchFamily="34" charset="0"/>
              </a:rPr>
              <a:t> An event is created and a publish request is sent to the admin for approval.</a:t>
            </a:r>
          </a:p>
          <a:p>
            <a:pPr marL="109728" indent="0">
              <a:buNone/>
            </a:pP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3970799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1433" y="1706562"/>
            <a:ext cx="8229600" cy="731838"/>
          </a:xfrm>
        </p:spPr>
        <p:txBody>
          <a:bodyPr>
            <a:normAutofit fontScale="90000"/>
          </a:bodyPr>
          <a:lstStyle/>
          <a:p>
            <a:r>
              <a:rPr lang="en-US" dirty="0">
                <a:latin typeface="Calibri" panose="020F0502020204030204" pitchFamily="34" charset="0"/>
              </a:rPr>
              <a:t>Main Success Scenario (Basic Flow</a:t>
            </a:r>
            <a:r>
              <a:rPr lang="en-US" dirty="0" smtClean="0">
                <a:latin typeface="Calibri" panose="020F0502020204030204" pitchFamily="34" charset="0"/>
              </a:rPr>
              <a:t>)</a:t>
            </a: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p:txBody>
      </p:sp>
      <p:sp>
        <p:nvSpPr>
          <p:cNvPr id="2" name="Content Placeholder 1"/>
          <p:cNvSpPr>
            <a:spLocks noGrp="1"/>
          </p:cNvSpPr>
          <p:nvPr>
            <p:ph idx="1"/>
          </p:nvPr>
        </p:nvSpPr>
        <p:spPr/>
        <p:txBody>
          <a:bodyPr>
            <a:normAutofit fontScale="92500" lnSpcReduction="10000"/>
          </a:bodyPr>
          <a:lstStyle/>
          <a:p>
            <a:pPr algn="just" fontAlgn="base"/>
            <a:r>
              <a:rPr lang="en-US" sz="2000" dirty="0" smtClean="0">
                <a:latin typeface="Calibri" panose="020F0502020204030204" pitchFamily="34" charset="0"/>
              </a:rPr>
              <a:t>Login </a:t>
            </a:r>
            <a:r>
              <a:rPr lang="en-US" sz="2000" dirty="0">
                <a:latin typeface="Calibri" panose="020F0502020204030204" pitchFamily="34" charset="0"/>
              </a:rPr>
              <a:t>to the system using username and password.</a:t>
            </a:r>
          </a:p>
          <a:p>
            <a:pPr algn="just" fontAlgn="base"/>
            <a:r>
              <a:rPr lang="en-US" sz="2000" dirty="0">
                <a:latin typeface="Calibri" panose="020F0502020204030204" pitchFamily="34" charset="0"/>
              </a:rPr>
              <a:t>Click on create events to retrieve the event creation form.</a:t>
            </a:r>
          </a:p>
          <a:p>
            <a:pPr algn="just" fontAlgn="base"/>
            <a:r>
              <a:rPr lang="en-US" sz="2000" dirty="0">
                <a:latin typeface="Calibri" panose="020F0502020204030204" pitchFamily="34" charset="0"/>
              </a:rPr>
              <a:t>Enter the event details such as event name, description, date, time, venue, total number of tickets in the event creation form.</a:t>
            </a:r>
          </a:p>
          <a:p>
            <a:pPr algn="just" fontAlgn="base"/>
            <a:r>
              <a:rPr lang="en-US" sz="2000" dirty="0">
                <a:latin typeface="Calibri" panose="020F0502020204030204" pitchFamily="34" charset="0"/>
              </a:rPr>
              <a:t>Click on submit to send event publish request to the admin.</a:t>
            </a:r>
          </a:p>
          <a:p>
            <a:pPr algn="just" fontAlgn="base"/>
            <a:r>
              <a:rPr lang="en-US" sz="2000" dirty="0">
                <a:latin typeface="Calibri" panose="020F0502020204030204" pitchFamily="34" charset="0"/>
              </a:rPr>
              <a:t>Send email notification to the admin about the event publish request and update the admin </a:t>
            </a:r>
            <a:r>
              <a:rPr lang="en-US" sz="2000" dirty="0" err="1">
                <a:latin typeface="Calibri" panose="020F0502020204030204" pitchFamily="34" charset="0"/>
              </a:rPr>
              <a:t>worklist</a:t>
            </a:r>
            <a:r>
              <a:rPr lang="en-US" sz="2000" dirty="0">
                <a:latin typeface="Calibri" panose="020F0502020204030204" pitchFamily="34" charset="0"/>
              </a:rPr>
              <a:t>.</a:t>
            </a:r>
          </a:p>
          <a:p>
            <a:pPr algn="just" fontAlgn="base"/>
            <a:r>
              <a:rPr lang="en-US" sz="2000" dirty="0">
                <a:latin typeface="Calibri" panose="020F0502020204030204" pitchFamily="34" charset="0"/>
              </a:rPr>
              <a:t>Send email confirmation to the user saying that a publish request has been sent to the admin and will be notified once a decision is made.</a:t>
            </a:r>
          </a:p>
          <a:p>
            <a:endParaRPr lang="en-US" dirty="0">
              <a:latin typeface="Calibri" panose="020F0502020204030204" pitchFamily="34" charset="0"/>
            </a:endParaRPr>
          </a:p>
        </p:txBody>
      </p:sp>
    </p:spTree>
    <p:extLst>
      <p:ext uri="{BB962C8B-B14F-4D97-AF65-F5344CB8AC3E}">
        <p14:creationId xmlns:p14="http://schemas.microsoft.com/office/powerpoint/2010/main" val="2089224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417638"/>
            <a:ext cx="8229600" cy="868362"/>
          </a:xfrm>
        </p:spPr>
        <p:txBody>
          <a:bodyPr>
            <a:normAutofit/>
          </a:bodyPr>
          <a:lstStyle/>
          <a:p>
            <a:r>
              <a:rPr lang="en-US" sz="3500" dirty="0">
                <a:effectLst/>
                <a:latin typeface="Calibri" panose="020F0502020204030204" pitchFamily="34" charset="0"/>
              </a:rPr>
              <a:t>Extensions (or Alternative Flows</a:t>
            </a:r>
            <a:r>
              <a:rPr lang="en-US" sz="3500" dirty="0" smtClean="0">
                <a:effectLst/>
                <a:latin typeface="Calibri" panose="020F0502020204030204" pitchFamily="34" charset="0"/>
              </a:rPr>
              <a:t>)</a:t>
            </a:r>
            <a:endParaRPr lang="en-US" sz="3500" dirty="0">
              <a:latin typeface="Calibri" panose="020F0502020204030204" pitchFamily="34" charset="0"/>
            </a:endParaRPr>
          </a:p>
        </p:txBody>
      </p:sp>
      <p:sp>
        <p:nvSpPr>
          <p:cNvPr id="2" name="Content Placeholder 1"/>
          <p:cNvSpPr>
            <a:spLocks noGrp="1"/>
          </p:cNvSpPr>
          <p:nvPr>
            <p:ph idx="1"/>
          </p:nvPr>
        </p:nvSpPr>
        <p:spPr>
          <a:xfrm>
            <a:off x="685800" y="2450909"/>
            <a:ext cx="8229600" cy="4940491"/>
          </a:xfrm>
        </p:spPr>
        <p:txBody>
          <a:bodyPr>
            <a:normAutofit/>
          </a:bodyPr>
          <a:lstStyle/>
          <a:p>
            <a:r>
              <a:rPr lang="en-US" dirty="0" smtClean="0">
                <a:latin typeface="Calibri" panose="020F0502020204030204" pitchFamily="34" charset="0"/>
              </a:rPr>
              <a:t>If </a:t>
            </a:r>
            <a:r>
              <a:rPr lang="en-US" dirty="0">
                <a:latin typeface="Calibri" panose="020F0502020204030204" pitchFamily="34" charset="0"/>
              </a:rPr>
              <a:t>the event name given is already present</a:t>
            </a:r>
            <a:r>
              <a:rPr lang="en-US" dirty="0" smtClean="0">
                <a:latin typeface="Calibri" panose="020F0502020204030204" pitchFamily="34" charset="0"/>
              </a:rPr>
              <a:t>.</a:t>
            </a:r>
            <a:r>
              <a:rPr lang="en-US" sz="2100" dirty="0" smtClean="0">
                <a:latin typeface="Calibri" panose="020F0502020204030204" pitchFamily="34" charset="0"/>
              </a:rPr>
              <a:t>         </a:t>
            </a:r>
            <a:r>
              <a:rPr lang="en-US" dirty="0">
                <a:latin typeface="Calibri" panose="020F0502020204030204" pitchFamily="34" charset="0"/>
              </a:rPr>
              <a:t/>
            </a:r>
            <a:br>
              <a:rPr lang="en-US" dirty="0">
                <a:latin typeface="Calibri" panose="020F0502020204030204" pitchFamily="34" charset="0"/>
              </a:rPr>
            </a:br>
            <a:r>
              <a:rPr lang="en-US" dirty="0" smtClean="0">
                <a:latin typeface="Calibri" panose="020F0502020204030204" pitchFamily="34" charset="0"/>
              </a:rPr>
              <a:t> </a:t>
            </a:r>
            <a:r>
              <a:rPr lang="en-US" sz="2000" dirty="0" smtClean="0">
                <a:latin typeface="Calibri" panose="020F0502020204030204" pitchFamily="34" charset="0"/>
              </a:rPr>
              <a:t>Prompt </a:t>
            </a:r>
            <a:r>
              <a:rPr lang="en-US" sz="2000" dirty="0">
                <a:latin typeface="Calibri" panose="020F0502020204030204" pitchFamily="34" charset="0"/>
              </a:rPr>
              <a:t>the message to the user about the duplicate </a:t>
            </a:r>
            <a:r>
              <a:rPr lang="en-US" sz="2000" dirty="0" smtClean="0">
                <a:latin typeface="Calibri" panose="020F0502020204030204" pitchFamily="34" charset="0"/>
              </a:rPr>
              <a:t>event name</a:t>
            </a:r>
            <a:r>
              <a:rPr lang="en-US" sz="2000" dirty="0">
                <a:latin typeface="Calibri" panose="020F0502020204030204" pitchFamily="34" charset="0"/>
              </a:rPr>
              <a:t>.</a:t>
            </a:r>
          </a:p>
          <a:p>
            <a:pPr marL="109728" indent="0">
              <a:buNone/>
            </a:pPr>
            <a:r>
              <a:rPr lang="en-US" sz="2000" dirty="0" smtClean="0">
                <a:latin typeface="Calibri" panose="020F0502020204030204" pitchFamily="34" charset="0"/>
              </a:rPr>
              <a:t>       </a:t>
            </a:r>
            <a:r>
              <a:rPr lang="en-US" sz="2000" dirty="0">
                <a:latin typeface="Calibri" panose="020F0502020204030204" pitchFamily="34" charset="0"/>
              </a:rPr>
              <a:t>a. If the user still wants to go with the same event </a:t>
            </a:r>
            <a:r>
              <a:rPr lang="en-US" sz="2000" dirty="0" smtClean="0">
                <a:latin typeface="Calibri" panose="020F0502020204030204" pitchFamily="34" charset="0"/>
              </a:rPr>
              <a:t>name, then submit 		 the </a:t>
            </a:r>
            <a:r>
              <a:rPr lang="en-US" sz="2000" dirty="0">
                <a:latin typeface="Calibri" panose="020F0502020204030204" pitchFamily="34" charset="0"/>
              </a:rPr>
              <a:t>publish request to the admin</a:t>
            </a:r>
            <a:r>
              <a:rPr lang="en-US" sz="2000" dirty="0" smtClean="0">
                <a:latin typeface="Calibri" panose="020F0502020204030204" pitchFamily="34" charset="0"/>
              </a:rPr>
              <a:t>.</a:t>
            </a:r>
          </a:p>
          <a:p>
            <a:pPr marL="109728" indent="0">
              <a:buNone/>
            </a:pPr>
            <a:r>
              <a:rPr lang="en-US" sz="2000" dirty="0">
                <a:latin typeface="Calibri" panose="020F0502020204030204" pitchFamily="34" charset="0"/>
              </a:rPr>
              <a:t> </a:t>
            </a:r>
            <a:r>
              <a:rPr lang="en-US" sz="2000" dirty="0" smtClean="0">
                <a:latin typeface="Calibri" panose="020F0502020204030204" pitchFamily="34" charset="0"/>
              </a:rPr>
              <a:t>      b</a:t>
            </a:r>
            <a:r>
              <a:rPr lang="en-US" sz="2000" dirty="0">
                <a:latin typeface="Calibri" panose="020F0502020204030204" pitchFamily="34" charset="0"/>
              </a:rPr>
              <a:t>. If the user decides to change the event name given, then </a:t>
            </a:r>
            <a:r>
              <a:rPr lang="en-US" sz="2000" dirty="0" smtClean="0">
                <a:latin typeface="Calibri" panose="020F0502020204030204" pitchFamily="34" charset="0"/>
              </a:rPr>
              <a:t>do </a:t>
            </a:r>
            <a:r>
              <a:rPr lang="en-US" sz="2000" dirty="0">
                <a:latin typeface="Calibri" panose="020F0502020204030204" pitchFamily="34" charset="0"/>
              </a:rPr>
              <a:t>not </a:t>
            </a:r>
            <a:r>
              <a:rPr lang="en-US" sz="2000" dirty="0" smtClean="0">
                <a:latin typeface="Calibri" panose="020F0502020204030204" pitchFamily="34" charset="0"/>
              </a:rPr>
              <a:t>	submit </a:t>
            </a:r>
            <a:r>
              <a:rPr lang="en-US" sz="2000" dirty="0">
                <a:latin typeface="Calibri" panose="020F0502020204030204" pitchFamily="34" charset="0"/>
              </a:rPr>
              <a:t>the publish request</a:t>
            </a:r>
            <a:r>
              <a:rPr lang="en-US" sz="2000" dirty="0" smtClean="0">
                <a:latin typeface="Calibri" panose="020F0502020204030204" pitchFamily="34" charset="0"/>
              </a:rPr>
              <a:t>.</a:t>
            </a:r>
            <a:endParaRPr lang="en-US" dirty="0" smtClean="0">
              <a:latin typeface="Calibri" panose="020F0502020204030204" pitchFamily="34" charset="0"/>
            </a:endParaRPr>
          </a:p>
          <a:p>
            <a:r>
              <a:rPr lang="en-US" dirty="0" smtClean="0">
                <a:latin typeface="Calibri" panose="020F0502020204030204" pitchFamily="34" charset="0"/>
              </a:rPr>
              <a:t>If </a:t>
            </a:r>
            <a:r>
              <a:rPr lang="en-US" dirty="0">
                <a:latin typeface="Calibri" panose="020F0502020204030204" pitchFamily="34" charset="0"/>
              </a:rPr>
              <a:t>the admin creates an event and clicks on submit</a:t>
            </a:r>
            <a:r>
              <a:rPr lang="en-US" dirty="0" smtClean="0">
                <a:latin typeface="Calibri" panose="020F0502020204030204" pitchFamily="34" charset="0"/>
              </a:rPr>
              <a:t>.</a:t>
            </a:r>
          </a:p>
          <a:p>
            <a:pPr marL="109728" indent="0">
              <a:buFont typeface="Wingdings 3"/>
              <a:buNone/>
            </a:pPr>
            <a:r>
              <a:rPr lang="en-US" sz="2000" dirty="0" smtClean="0">
                <a:latin typeface="Calibri" panose="020F0502020204030204" pitchFamily="34" charset="0"/>
              </a:rPr>
              <a:t>	The </a:t>
            </a:r>
            <a:r>
              <a:rPr lang="en-US" sz="2000" dirty="0">
                <a:latin typeface="Calibri" panose="020F0502020204030204" pitchFamily="34" charset="0"/>
              </a:rPr>
              <a:t>event is auto approved by the system and it </a:t>
            </a:r>
            <a:r>
              <a:rPr lang="en-US" sz="2000" dirty="0" smtClean="0">
                <a:latin typeface="Calibri" panose="020F0502020204030204" pitchFamily="34" charset="0"/>
              </a:rPr>
              <a:t>is published </a:t>
            </a:r>
            <a:r>
              <a:rPr lang="en-US" sz="2000" dirty="0">
                <a:latin typeface="Calibri" panose="020F0502020204030204" pitchFamily="34" charset="0"/>
              </a:rPr>
              <a:t>on the </a:t>
            </a:r>
            <a:r>
              <a:rPr lang="en-US" sz="2000" dirty="0" smtClean="0">
                <a:latin typeface="Calibri" panose="020F0502020204030204" pitchFamily="34" charset="0"/>
              </a:rPr>
              <a:t>	site </a:t>
            </a:r>
            <a:r>
              <a:rPr lang="en-US" sz="2000" dirty="0">
                <a:latin typeface="Calibri" panose="020F0502020204030204" pitchFamily="34" charset="0"/>
              </a:rPr>
              <a:t>so </a:t>
            </a:r>
            <a:r>
              <a:rPr lang="en-US" sz="2000" dirty="0" smtClean="0">
                <a:latin typeface="Calibri" panose="020F0502020204030204" pitchFamily="34" charset="0"/>
              </a:rPr>
              <a:t>that </a:t>
            </a:r>
            <a:r>
              <a:rPr lang="en-US" sz="2000" dirty="0">
                <a:latin typeface="Calibri" panose="020F0502020204030204" pitchFamily="34" charset="0"/>
              </a:rPr>
              <a:t>it can be browsed by </a:t>
            </a:r>
            <a:r>
              <a:rPr lang="en-US" sz="2000" dirty="0" smtClean="0">
                <a:latin typeface="Calibri" panose="020F0502020204030204" pitchFamily="34" charset="0"/>
              </a:rPr>
              <a:t>other </a:t>
            </a:r>
            <a:r>
              <a:rPr lang="en-US" sz="2000" dirty="0">
                <a:latin typeface="Calibri" panose="020F0502020204030204" pitchFamily="34" charset="0"/>
              </a:rPr>
              <a:t>users visiting the website.</a:t>
            </a:r>
          </a:p>
          <a:p>
            <a:pPr marL="109728" indent="0">
              <a:buNone/>
            </a:pPr>
            <a:r>
              <a:rPr lang="en-US" sz="2200" dirty="0">
                <a:latin typeface="Calibri" panose="020F0502020204030204" pitchFamily="34" charset="0"/>
              </a:rPr>
              <a:t>	</a:t>
            </a:r>
            <a:endParaRPr lang="en-US" sz="2200" dirty="0" smtClean="0">
              <a:latin typeface="Calibri" panose="020F0502020204030204" pitchFamily="34" charset="0"/>
            </a:endParaRPr>
          </a:p>
        </p:txBody>
      </p:sp>
    </p:spTree>
    <p:extLst>
      <p:ext uri="{BB962C8B-B14F-4D97-AF65-F5344CB8AC3E}">
        <p14:creationId xmlns:p14="http://schemas.microsoft.com/office/powerpoint/2010/main" val="3138009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066800"/>
            <a:ext cx="7924800" cy="1485900"/>
          </a:xfrm>
        </p:spPr>
        <p:txBody>
          <a:bodyPr>
            <a:normAutofit/>
          </a:bodyPr>
          <a:lstStyle/>
          <a:p>
            <a:r>
              <a:rPr lang="en-US" sz="3600" dirty="0" smtClean="0">
                <a:effectLst/>
                <a:latin typeface="Calibri" panose="020F0502020204030204" pitchFamily="34" charset="0"/>
              </a:rPr>
              <a:t>USE CASE UC2:</a:t>
            </a:r>
            <a:r>
              <a:rPr lang="en-US" sz="3600" b="0" dirty="0" smtClean="0">
                <a:effectLst/>
                <a:latin typeface="Calibri" panose="020F0502020204030204" pitchFamily="34" charset="0"/>
              </a:rPr>
              <a:t>  </a:t>
            </a:r>
            <a:r>
              <a:rPr lang="en-US" sz="3600" dirty="0" smtClean="0">
                <a:effectLst/>
                <a:latin typeface="Calibri" panose="020F0502020204030204" pitchFamily="34" charset="0"/>
              </a:rPr>
              <a:t>MANAGE WORKLIST</a:t>
            </a:r>
            <a:endParaRPr lang="en-US" sz="3600" dirty="0">
              <a:latin typeface="Calibri" panose="020F0502020204030204" pitchFamily="34" charset="0"/>
            </a:endParaRPr>
          </a:p>
        </p:txBody>
      </p:sp>
      <p:sp>
        <p:nvSpPr>
          <p:cNvPr id="2" name="Content Placeholder 1"/>
          <p:cNvSpPr>
            <a:spLocks noGrp="1"/>
          </p:cNvSpPr>
          <p:nvPr>
            <p:ph idx="1"/>
          </p:nvPr>
        </p:nvSpPr>
        <p:spPr>
          <a:xfrm>
            <a:off x="914400" y="2374709"/>
            <a:ext cx="7620000" cy="4711891"/>
          </a:xfrm>
        </p:spPr>
        <p:txBody>
          <a:bodyPr>
            <a:noAutofit/>
          </a:bodyPr>
          <a:lstStyle/>
          <a:p>
            <a:r>
              <a:rPr lang="en-US" sz="1600" b="1" dirty="0">
                <a:latin typeface="Calibri" panose="020F0502020204030204" pitchFamily="34" charset="0"/>
              </a:rPr>
              <a:t>Scope:</a:t>
            </a:r>
            <a:r>
              <a:rPr lang="en-US" sz="1600" dirty="0">
                <a:latin typeface="Calibri" panose="020F0502020204030204" pitchFamily="34" charset="0"/>
              </a:rPr>
              <a:t> </a:t>
            </a:r>
            <a:r>
              <a:rPr lang="en-US" sz="1600" dirty="0" err="1">
                <a:latin typeface="Calibri" panose="020F0502020204030204" pitchFamily="34" charset="0"/>
              </a:rPr>
              <a:t>EventIt</a:t>
            </a:r>
            <a:r>
              <a:rPr lang="en-US" sz="1600" dirty="0">
                <a:latin typeface="Calibri" panose="020F0502020204030204" pitchFamily="34" charset="0"/>
              </a:rPr>
              <a:t> </a:t>
            </a:r>
            <a:r>
              <a:rPr lang="en-US" sz="1600" dirty="0" smtClean="0">
                <a:latin typeface="Calibri" panose="020F0502020204030204" pitchFamily="34" charset="0"/>
              </a:rPr>
              <a:t>application</a:t>
            </a:r>
            <a:endParaRPr lang="en-US" sz="1600" dirty="0">
              <a:latin typeface="Calibri" panose="020F0502020204030204" pitchFamily="34" charset="0"/>
            </a:endParaRPr>
          </a:p>
          <a:p>
            <a:r>
              <a:rPr lang="en-US" sz="1600" b="1" dirty="0">
                <a:latin typeface="Calibri" panose="020F0502020204030204" pitchFamily="34" charset="0"/>
              </a:rPr>
              <a:t>Level:</a:t>
            </a:r>
            <a:r>
              <a:rPr lang="en-US" sz="1600" dirty="0">
                <a:latin typeface="Calibri" panose="020F0502020204030204" pitchFamily="34" charset="0"/>
              </a:rPr>
              <a:t> User </a:t>
            </a:r>
            <a:r>
              <a:rPr lang="en-US" sz="1600" dirty="0" smtClean="0">
                <a:latin typeface="Calibri" panose="020F0502020204030204" pitchFamily="34" charset="0"/>
              </a:rPr>
              <a:t>goals</a:t>
            </a:r>
            <a:endParaRPr lang="en-US" sz="1600" dirty="0">
              <a:latin typeface="Calibri" panose="020F0502020204030204" pitchFamily="34" charset="0"/>
            </a:endParaRPr>
          </a:p>
          <a:p>
            <a:r>
              <a:rPr lang="en-US" sz="1600" b="1" dirty="0">
                <a:latin typeface="Calibri" panose="020F0502020204030204" pitchFamily="34" charset="0"/>
              </a:rPr>
              <a:t>Primary Actor:</a:t>
            </a:r>
            <a:r>
              <a:rPr lang="en-US" sz="1600" dirty="0">
                <a:latin typeface="Calibri" panose="020F0502020204030204" pitchFamily="34" charset="0"/>
              </a:rPr>
              <a:t> </a:t>
            </a:r>
            <a:r>
              <a:rPr lang="en-US" sz="1600" dirty="0" smtClean="0">
                <a:latin typeface="Calibri" panose="020F0502020204030204" pitchFamily="34" charset="0"/>
              </a:rPr>
              <a:t>Admin</a:t>
            </a:r>
            <a:endParaRPr lang="en-US" sz="1600" dirty="0">
              <a:latin typeface="Calibri" panose="020F0502020204030204" pitchFamily="34" charset="0"/>
            </a:endParaRPr>
          </a:p>
          <a:p>
            <a:r>
              <a:rPr lang="en-US" sz="1600" b="1" dirty="0">
                <a:latin typeface="Calibri" panose="020F0502020204030204" pitchFamily="34" charset="0"/>
              </a:rPr>
              <a:t>Stakeholders and Interests:</a:t>
            </a:r>
            <a:endParaRPr lang="en-US" sz="1600" dirty="0">
              <a:latin typeface="Calibri" panose="020F0502020204030204" pitchFamily="34" charset="0"/>
            </a:endParaRPr>
          </a:p>
          <a:p>
            <a:r>
              <a:rPr lang="en-US" sz="1600" b="1" dirty="0">
                <a:latin typeface="Calibri" panose="020F0502020204030204" pitchFamily="34" charset="0"/>
              </a:rPr>
              <a:t>Registered user:</a:t>
            </a:r>
            <a:r>
              <a:rPr lang="en-US" sz="1600" dirty="0">
                <a:latin typeface="Calibri" panose="020F0502020204030204" pitchFamily="34" charset="0"/>
              </a:rPr>
              <a:t> Wants to create and promote their events. They also want to know about the upcoming events and book tickets.</a:t>
            </a:r>
          </a:p>
          <a:p>
            <a:r>
              <a:rPr lang="en-US" sz="1600" b="1" dirty="0">
                <a:latin typeface="Calibri" panose="020F0502020204030204" pitchFamily="34" charset="0"/>
              </a:rPr>
              <a:t>General user:</a:t>
            </a:r>
            <a:r>
              <a:rPr lang="en-US" sz="1600" dirty="0">
                <a:latin typeface="Calibri" panose="020F0502020204030204" pitchFamily="34" charset="0"/>
              </a:rPr>
              <a:t> They can know about the events </a:t>
            </a:r>
            <a:r>
              <a:rPr lang="en-US" sz="1600" dirty="0" smtClean="0">
                <a:latin typeface="Calibri" panose="020F0502020204030204" pitchFamily="34" charset="0"/>
              </a:rPr>
              <a:t>happening.</a:t>
            </a:r>
            <a:endParaRPr lang="en-US" sz="1600" b="1" dirty="0">
              <a:latin typeface="Calibri" panose="020F0502020204030204" pitchFamily="34" charset="0"/>
            </a:endParaRPr>
          </a:p>
          <a:p>
            <a:r>
              <a:rPr lang="en-US" sz="1600" b="1" dirty="0" smtClean="0">
                <a:latin typeface="Calibri" panose="020F0502020204030204" pitchFamily="34" charset="0"/>
              </a:rPr>
              <a:t>Preconditions</a:t>
            </a:r>
            <a:r>
              <a:rPr lang="en-US" sz="1600" b="1" dirty="0">
                <a:latin typeface="Calibri" panose="020F0502020204030204" pitchFamily="34" charset="0"/>
              </a:rPr>
              <a:t>:</a:t>
            </a:r>
            <a:r>
              <a:rPr lang="en-US" sz="1600" dirty="0">
                <a:latin typeface="Calibri" panose="020F0502020204030204" pitchFamily="34" charset="0"/>
              </a:rPr>
              <a:t> events are created by the registered users and event publish request is submitted</a:t>
            </a:r>
            <a:r>
              <a:rPr lang="en-US" sz="1600" dirty="0" smtClean="0">
                <a:latin typeface="Calibri" panose="020F0502020204030204" pitchFamily="34" charset="0"/>
              </a:rPr>
              <a:t>.</a:t>
            </a:r>
            <a:endParaRPr lang="en-US" sz="1600" dirty="0">
              <a:latin typeface="Calibri" panose="020F0502020204030204" pitchFamily="34" charset="0"/>
            </a:endParaRPr>
          </a:p>
          <a:p>
            <a:r>
              <a:rPr lang="en-US" sz="1600" b="1" dirty="0">
                <a:latin typeface="Calibri" panose="020F0502020204030204" pitchFamily="34" charset="0"/>
              </a:rPr>
              <a:t>Post conditions:</a:t>
            </a:r>
            <a:r>
              <a:rPr lang="en-US" sz="1600" dirty="0">
                <a:latin typeface="Calibri" panose="020F0502020204030204" pitchFamily="34" charset="0"/>
              </a:rPr>
              <a:t> Event will be published on the site once it is approved by the admin and the user is notified about the approval.</a:t>
            </a:r>
          </a:p>
          <a:p>
            <a:pPr marL="109728" indent="0">
              <a:buNone/>
            </a:pPr>
            <a:r>
              <a:rPr lang="en-US" sz="1800" dirty="0">
                <a:latin typeface="Calibri" panose="020F0502020204030204" pitchFamily="34" charset="0"/>
              </a:rPr>
              <a:t/>
            </a:r>
            <a:br>
              <a:rPr lang="en-US" sz="1800" dirty="0">
                <a:latin typeface="Calibri" panose="020F0502020204030204" pitchFamily="34" charset="0"/>
              </a:rPr>
            </a:br>
            <a:endParaRPr lang="en-US" sz="1800" dirty="0">
              <a:latin typeface="Calibri" panose="020F0502020204030204" pitchFamily="34" charset="0"/>
            </a:endParaRPr>
          </a:p>
        </p:txBody>
      </p:sp>
    </p:spTree>
    <p:extLst>
      <p:ext uri="{BB962C8B-B14F-4D97-AF65-F5344CB8AC3E}">
        <p14:creationId xmlns:p14="http://schemas.microsoft.com/office/powerpoint/2010/main" val="1872984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6866" y="1286933"/>
            <a:ext cx="6798734" cy="1303867"/>
          </a:xfrm>
        </p:spPr>
        <p:txBody>
          <a:bodyPr>
            <a:normAutofit fontScale="90000"/>
          </a:bodyPr>
          <a:lstStyle/>
          <a:p>
            <a:r>
              <a:rPr lang="en-US" dirty="0">
                <a:effectLst/>
                <a:latin typeface="Calibri" panose="020F0502020204030204" pitchFamily="34" charset="0"/>
              </a:rPr>
              <a:t>Main Success Scenario (Basic Flow</a:t>
            </a:r>
            <a:r>
              <a:rPr lang="en-US" dirty="0" smtClean="0">
                <a:effectLst/>
                <a:latin typeface="Calibri" panose="020F0502020204030204" pitchFamily="34" charset="0"/>
              </a:rPr>
              <a:t>)</a:t>
            </a:r>
            <a:endParaRPr lang="en-US" dirty="0">
              <a:latin typeface="Calibri" panose="020F0502020204030204" pitchFamily="34" charset="0"/>
            </a:endParaRPr>
          </a:p>
        </p:txBody>
      </p:sp>
      <p:sp>
        <p:nvSpPr>
          <p:cNvPr id="2" name="Content Placeholder 1"/>
          <p:cNvSpPr>
            <a:spLocks noGrp="1"/>
          </p:cNvSpPr>
          <p:nvPr>
            <p:ph idx="1"/>
          </p:nvPr>
        </p:nvSpPr>
        <p:spPr/>
        <p:txBody>
          <a:bodyPr>
            <a:normAutofit fontScale="85000" lnSpcReduction="10000"/>
          </a:bodyPr>
          <a:lstStyle/>
          <a:p>
            <a:pPr algn="just" fontAlgn="base"/>
            <a:r>
              <a:rPr lang="en-US" dirty="0">
                <a:latin typeface="Calibri" panose="020F0502020204030204" pitchFamily="34" charset="0"/>
              </a:rPr>
              <a:t>Log in to the system using admin username and password.</a:t>
            </a:r>
          </a:p>
          <a:p>
            <a:pPr algn="just" fontAlgn="base"/>
            <a:r>
              <a:rPr lang="en-US" dirty="0">
                <a:latin typeface="Calibri" panose="020F0502020204030204" pitchFamily="34" charset="0"/>
              </a:rPr>
              <a:t>Click on worklist to get the list of all event publish requests to be approved.</a:t>
            </a:r>
          </a:p>
          <a:p>
            <a:pPr algn="just" fontAlgn="base"/>
            <a:r>
              <a:rPr lang="en-US" dirty="0">
                <a:latin typeface="Calibri" panose="020F0502020204030204" pitchFamily="34" charset="0"/>
              </a:rPr>
              <a:t>Click on the event to be approved to get the event details.</a:t>
            </a:r>
          </a:p>
          <a:p>
            <a:pPr algn="just" fontAlgn="base"/>
            <a:r>
              <a:rPr lang="en-US" dirty="0">
                <a:latin typeface="Calibri" panose="020F0502020204030204" pitchFamily="34" charset="0"/>
              </a:rPr>
              <a:t>Go through the event details and approve the event by clicking “Approve Event”.</a:t>
            </a:r>
          </a:p>
          <a:p>
            <a:pPr algn="just" fontAlgn="base"/>
            <a:r>
              <a:rPr lang="en-US" dirty="0">
                <a:latin typeface="Calibri" panose="020F0502020204030204" pitchFamily="34" charset="0"/>
              </a:rPr>
              <a:t>Send email notification to the user about the event approval.</a:t>
            </a:r>
          </a:p>
          <a:p>
            <a:pPr algn="just" fontAlgn="base"/>
            <a:r>
              <a:rPr lang="en-US" dirty="0">
                <a:latin typeface="Calibri" panose="020F0502020204030204" pitchFamily="34" charset="0"/>
              </a:rPr>
              <a:t>Publish the event on the site so that it can be browsed by other users visiting the website.</a:t>
            </a:r>
          </a:p>
          <a:p>
            <a:endParaRPr lang="en-US" dirty="0">
              <a:latin typeface="Calibri" panose="020F0502020204030204" pitchFamily="34" charset="0"/>
            </a:endParaRPr>
          </a:p>
        </p:txBody>
      </p:sp>
    </p:spTree>
    <p:extLst>
      <p:ext uri="{BB962C8B-B14F-4D97-AF65-F5344CB8AC3E}">
        <p14:creationId xmlns:p14="http://schemas.microsoft.com/office/powerpoint/2010/main" val="1405689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6866" y="1210733"/>
            <a:ext cx="6798734" cy="1303867"/>
          </a:xfrm>
        </p:spPr>
        <p:txBody>
          <a:bodyPr>
            <a:normAutofit fontScale="90000"/>
          </a:bodyPr>
          <a:lstStyle/>
          <a:p>
            <a:r>
              <a:rPr lang="en-US" dirty="0">
                <a:effectLst/>
                <a:latin typeface="Calibri" panose="020F0502020204030204" pitchFamily="34" charset="0"/>
              </a:rPr>
              <a:t>Extensions (or Alternative Flows</a:t>
            </a:r>
            <a:r>
              <a:rPr lang="en-US" dirty="0" smtClean="0">
                <a:effectLst/>
                <a:latin typeface="Calibri" panose="020F0502020204030204" pitchFamily="34" charset="0"/>
              </a:rPr>
              <a:t>)</a:t>
            </a:r>
            <a:endParaRPr lang="en-US" dirty="0">
              <a:latin typeface="Calibri" panose="020F0502020204030204" pitchFamily="34" charset="0"/>
            </a:endParaRPr>
          </a:p>
        </p:txBody>
      </p:sp>
      <p:sp>
        <p:nvSpPr>
          <p:cNvPr id="2" name="Content Placeholder 1"/>
          <p:cNvSpPr>
            <a:spLocks noGrp="1"/>
          </p:cNvSpPr>
          <p:nvPr>
            <p:ph idx="1"/>
          </p:nvPr>
        </p:nvSpPr>
        <p:spPr/>
        <p:txBody>
          <a:bodyPr/>
          <a:lstStyle/>
          <a:p>
            <a:pPr marL="109728" indent="0">
              <a:buNone/>
            </a:pPr>
            <a:r>
              <a:rPr lang="en-US" dirty="0" smtClean="0">
                <a:latin typeface="Calibri" panose="020F0502020204030204" pitchFamily="34" charset="0"/>
              </a:rPr>
              <a:t>Admin </a:t>
            </a:r>
            <a:r>
              <a:rPr lang="en-US" dirty="0">
                <a:latin typeface="Calibri" panose="020F0502020204030204" pitchFamily="34" charset="0"/>
              </a:rPr>
              <a:t>goes through the event details and reject the event by clicking “Reject </a:t>
            </a:r>
            <a:r>
              <a:rPr lang="en-US" dirty="0" smtClean="0">
                <a:latin typeface="Calibri" panose="020F0502020204030204" pitchFamily="34" charset="0"/>
              </a:rPr>
              <a:t>Event”.</a:t>
            </a:r>
          </a:p>
          <a:p>
            <a:r>
              <a:rPr lang="en-US" sz="2400" dirty="0" smtClean="0">
                <a:latin typeface="Calibri" panose="020F0502020204030204" pitchFamily="34" charset="0"/>
              </a:rPr>
              <a:t>   Send </a:t>
            </a:r>
            <a:r>
              <a:rPr lang="en-US" sz="2400" dirty="0">
                <a:latin typeface="Calibri" panose="020F0502020204030204" pitchFamily="34" charset="0"/>
              </a:rPr>
              <a:t>email notification to the user about the </a:t>
            </a:r>
            <a:r>
              <a:rPr lang="en-US" sz="2400" dirty="0" smtClean="0">
                <a:latin typeface="Calibri" panose="020F0502020204030204" pitchFamily="34" charset="0"/>
              </a:rPr>
              <a:t>	rejection </a:t>
            </a:r>
            <a:r>
              <a:rPr lang="en-US" sz="2400" dirty="0">
                <a:latin typeface="Calibri" panose="020F0502020204030204" pitchFamily="34" charset="0"/>
              </a:rPr>
              <a:t>of their event publish request.</a:t>
            </a:r>
          </a:p>
          <a:p>
            <a:pPr fontAlgn="base"/>
            <a:r>
              <a:rPr lang="en-US" sz="2400" dirty="0" smtClean="0">
                <a:latin typeface="Calibri" panose="020F0502020204030204" pitchFamily="34" charset="0"/>
              </a:rPr>
              <a:t>      Do </a:t>
            </a:r>
            <a:r>
              <a:rPr lang="en-US" sz="2400" dirty="0">
                <a:latin typeface="Calibri" panose="020F0502020204030204" pitchFamily="34" charset="0"/>
              </a:rPr>
              <a:t>not Publish the event on the site.</a:t>
            </a:r>
          </a:p>
          <a:p>
            <a:endParaRPr lang="en-US" dirty="0">
              <a:latin typeface="Calibri" panose="020F0502020204030204" pitchFamily="34" charset="0"/>
            </a:endParaRPr>
          </a:p>
        </p:txBody>
      </p:sp>
    </p:spTree>
    <p:extLst>
      <p:ext uri="{BB962C8B-B14F-4D97-AF65-F5344CB8AC3E}">
        <p14:creationId xmlns:p14="http://schemas.microsoft.com/office/powerpoint/2010/main" val="3570314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514600"/>
            <a:ext cx="8229600" cy="76200"/>
          </a:xfrm>
        </p:spPr>
        <p:txBody>
          <a:bodyPr>
            <a:normAutofit fontScale="90000"/>
          </a:bodyPr>
          <a:lstStyle/>
          <a:p>
            <a:r>
              <a:rPr lang="en-US" dirty="0">
                <a:effectLst/>
                <a:latin typeface="Calibri" panose="020F0502020204030204" pitchFamily="34" charset="0"/>
              </a:rPr>
              <a:t>USE CASE UC3:</a:t>
            </a:r>
            <a:r>
              <a:rPr lang="en-US" b="0" dirty="0">
                <a:effectLst/>
                <a:latin typeface="Calibri" panose="020F0502020204030204" pitchFamily="34" charset="0"/>
              </a:rPr>
              <a:t> </a:t>
            </a:r>
            <a:r>
              <a:rPr lang="en-US" dirty="0">
                <a:effectLst/>
                <a:latin typeface="Calibri" panose="020F0502020204030204" pitchFamily="34" charset="0"/>
              </a:rPr>
              <a:t>BROWSE EVENTS</a:t>
            </a:r>
            <a:r>
              <a:rPr lang="en-US" b="0" dirty="0">
                <a:effectLst/>
                <a:latin typeface="Calibri" panose="020F0502020204030204" pitchFamily="34" charset="0"/>
              </a:rPr>
              <a:t/>
            </a:r>
            <a:br>
              <a:rPr lang="en-US" b="0" dirty="0">
                <a:effectLst/>
                <a:latin typeface="Calibri" panose="020F0502020204030204" pitchFamily="34" charset="0"/>
              </a:rPr>
            </a:b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p:txBody>
      </p:sp>
      <p:sp>
        <p:nvSpPr>
          <p:cNvPr id="2" name="Content Placeholder 1"/>
          <p:cNvSpPr>
            <a:spLocks noGrp="1"/>
          </p:cNvSpPr>
          <p:nvPr>
            <p:ph idx="1"/>
          </p:nvPr>
        </p:nvSpPr>
        <p:spPr>
          <a:xfrm>
            <a:off x="685800" y="2450909"/>
            <a:ext cx="8229600" cy="4864291"/>
          </a:xfrm>
        </p:spPr>
        <p:txBody>
          <a:bodyPr>
            <a:normAutofit/>
          </a:bodyPr>
          <a:lstStyle/>
          <a:p>
            <a:r>
              <a:rPr lang="en-US" sz="1800" b="1" dirty="0">
                <a:latin typeface="Calibri" panose="020F0502020204030204" pitchFamily="34" charset="0"/>
              </a:rPr>
              <a:t>Scope:</a:t>
            </a:r>
            <a:r>
              <a:rPr lang="en-US" sz="1800" dirty="0">
                <a:latin typeface="Calibri" panose="020F0502020204030204" pitchFamily="34" charset="0"/>
              </a:rPr>
              <a:t> </a:t>
            </a:r>
            <a:r>
              <a:rPr lang="en-US" sz="1800" dirty="0" err="1">
                <a:latin typeface="Calibri" panose="020F0502020204030204" pitchFamily="34" charset="0"/>
              </a:rPr>
              <a:t>EventIt</a:t>
            </a:r>
            <a:r>
              <a:rPr lang="en-US" sz="1800" dirty="0">
                <a:latin typeface="Calibri" panose="020F0502020204030204" pitchFamily="34" charset="0"/>
              </a:rPr>
              <a:t> </a:t>
            </a:r>
            <a:r>
              <a:rPr lang="en-US" sz="1800" dirty="0" smtClean="0">
                <a:latin typeface="Calibri" panose="020F0502020204030204" pitchFamily="34" charset="0"/>
              </a:rPr>
              <a:t>application</a:t>
            </a:r>
          </a:p>
          <a:p>
            <a:r>
              <a:rPr lang="en-US" sz="1800" b="1" dirty="0" smtClean="0">
                <a:latin typeface="Calibri" panose="020F0502020204030204" pitchFamily="34" charset="0"/>
              </a:rPr>
              <a:t>Level</a:t>
            </a:r>
            <a:r>
              <a:rPr lang="en-US" sz="1800" b="1" dirty="0">
                <a:latin typeface="Calibri" panose="020F0502020204030204" pitchFamily="34" charset="0"/>
              </a:rPr>
              <a:t>:</a:t>
            </a:r>
            <a:r>
              <a:rPr lang="en-US" sz="1800" dirty="0">
                <a:latin typeface="Calibri" panose="020F0502020204030204" pitchFamily="34" charset="0"/>
              </a:rPr>
              <a:t> User </a:t>
            </a:r>
            <a:r>
              <a:rPr lang="en-US" sz="1800" dirty="0" smtClean="0">
                <a:latin typeface="Calibri" panose="020F0502020204030204" pitchFamily="34" charset="0"/>
              </a:rPr>
              <a:t>goals</a:t>
            </a:r>
            <a:endParaRPr lang="en-US" sz="1800" dirty="0">
              <a:latin typeface="Calibri" panose="020F0502020204030204" pitchFamily="34" charset="0"/>
            </a:endParaRPr>
          </a:p>
          <a:p>
            <a:r>
              <a:rPr lang="en-US" sz="1800" b="1" dirty="0">
                <a:latin typeface="Calibri" panose="020F0502020204030204" pitchFamily="34" charset="0"/>
              </a:rPr>
              <a:t>Primary Actor:</a:t>
            </a:r>
            <a:r>
              <a:rPr lang="en-US" sz="1800" dirty="0">
                <a:latin typeface="Calibri" panose="020F0502020204030204" pitchFamily="34" charset="0"/>
              </a:rPr>
              <a:t> General user, Registered </a:t>
            </a:r>
            <a:r>
              <a:rPr lang="en-US" sz="1800" dirty="0" smtClean="0">
                <a:latin typeface="Calibri" panose="020F0502020204030204" pitchFamily="34" charset="0"/>
              </a:rPr>
              <a:t>user</a:t>
            </a:r>
            <a:endParaRPr lang="en-US" sz="1800" dirty="0">
              <a:latin typeface="Calibri" panose="020F0502020204030204" pitchFamily="34" charset="0"/>
            </a:endParaRPr>
          </a:p>
          <a:p>
            <a:r>
              <a:rPr lang="en-US" sz="1800" b="1" dirty="0">
                <a:latin typeface="Calibri" panose="020F0502020204030204" pitchFamily="34" charset="0"/>
              </a:rPr>
              <a:t>Stakeholders and Interests:</a:t>
            </a:r>
            <a:endParaRPr lang="en-US" sz="1800" dirty="0">
              <a:latin typeface="Calibri" panose="020F0502020204030204" pitchFamily="34" charset="0"/>
            </a:endParaRPr>
          </a:p>
          <a:p>
            <a:r>
              <a:rPr lang="en-US" sz="1800" b="1" dirty="0">
                <a:latin typeface="Calibri" panose="020F0502020204030204" pitchFamily="34" charset="0"/>
              </a:rPr>
              <a:t>Registered user:</a:t>
            </a:r>
            <a:r>
              <a:rPr lang="en-US" sz="1800" dirty="0">
                <a:latin typeface="Calibri" panose="020F0502020204030204" pitchFamily="34" charset="0"/>
              </a:rPr>
              <a:t> Wants to create and promote their events. They also want to know about the upcoming events and book tickets.</a:t>
            </a:r>
          </a:p>
          <a:p>
            <a:r>
              <a:rPr lang="en-US" sz="1800" b="1" dirty="0">
                <a:latin typeface="Calibri" panose="020F0502020204030204" pitchFamily="34" charset="0"/>
              </a:rPr>
              <a:t>General user:</a:t>
            </a:r>
            <a:r>
              <a:rPr lang="en-US" sz="1800" dirty="0">
                <a:latin typeface="Calibri" panose="020F0502020204030204" pitchFamily="34" charset="0"/>
              </a:rPr>
              <a:t> They can know about the events </a:t>
            </a:r>
            <a:r>
              <a:rPr lang="en-US" sz="1800" dirty="0" smtClean="0">
                <a:latin typeface="Calibri" panose="020F0502020204030204" pitchFamily="34" charset="0"/>
              </a:rPr>
              <a:t>happening. </a:t>
            </a:r>
          </a:p>
          <a:p>
            <a:r>
              <a:rPr lang="en-US" sz="1800" b="1" dirty="0">
                <a:latin typeface="Calibri" panose="020F0502020204030204" pitchFamily="34" charset="0"/>
              </a:rPr>
              <a:t>Preconditions:</a:t>
            </a:r>
            <a:r>
              <a:rPr lang="en-US" sz="1800" dirty="0">
                <a:latin typeface="Calibri" panose="020F0502020204030204" pitchFamily="34" charset="0"/>
              </a:rPr>
              <a:t> events are created by the registered users, approved by the admin and is published on the site</a:t>
            </a:r>
            <a:r>
              <a:rPr lang="en-US" sz="1800" dirty="0" smtClean="0">
                <a:latin typeface="Calibri" panose="020F0502020204030204" pitchFamily="34" charset="0"/>
              </a:rPr>
              <a:t>.</a:t>
            </a:r>
            <a:endParaRPr lang="en-US" sz="1800" dirty="0">
              <a:latin typeface="Calibri" panose="020F0502020204030204" pitchFamily="34" charset="0"/>
            </a:endParaRPr>
          </a:p>
          <a:p>
            <a:r>
              <a:rPr lang="en-US" sz="1800" b="1" dirty="0" smtClean="0">
                <a:latin typeface="Calibri" panose="020F0502020204030204" pitchFamily="34" charset="0"/>
              </a:rPr>
              <a:t>Post </a:t>
            </a:r>
            <a:r>
              <a:rPr lang="en-US" sz="1800" b="1" dirty="0">
                <a:latin typeface="Calibri" panose="020F0502020204030204" pitchFamily="34" charset="0"/>
              </a:rPr>
              <a:t>conditions:</a:t>
            </a:r>
            <a:r>
              <a:rPr lang="en-US" sz="1800" dirty="0">
                <a:latin typeface="Calibri" panose="020F0502020204030204" pitchFamily="34" charset="0"/>
              </a:rPr>
              <a:t> List of all upcoming events is retrieved.</a:t>
            </a:r>
          </a:p>
        </p:txBody>
      </p:sp>
    </p:spTree>
    <p:extLst>
      <p:ext uri="{BB962C8B-B14F-4D97-AF65-F5344CB8AC3E}">
        <p14:creationId xmlns:p14="http://schemas.microsoft.com/office/powerpoint/2010/main" val="1206338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6866" y="1286933"/>
            <a:ext cx="6798734" cy="1303867"/>
          </a:xfrm>
        </p:spPr>
        <p:txBody>
          <a:bodyPr>
            <a:normAutofit fontScale="90000"/>
          </a:bodyPr>
          <a:lstStyle/>
          <a:p>
            <a:r>
              <a:rPr lang="en-US" dirty="0">
                <a:effectLst/>
                <a:latin typeface="Calibri" panose="020F0502020204030204" pitchFamily="34" charset="0"/>
              </a:rPr>
              <a:t>Main Success Scenario (Basic </a:t>
            </a:r>
            <a:r>
              <a:rPr lang="en-US" dirty="0" smtClean="0">
                <a:effectLst/>
                <a:latin typeface="Calibri" panose="020F0502020204030204" pitchFamily="34" charset="0"/>
              </a:rPr>
              <a:t>Flow)</a:t>
            </a:r>
            <a:endParaRPr lang="en-US" dirty="0">
              <a:latin typeface="Calibri" panose="020F0502020204030204" pitchFamily="34" charset="0"/>
            </a:endParaRPr>
          </a:p>
        </p:txBody>
      </p:sp>
      <p:sp>
        <p:nvSpPr>
          <p:cNvPr id="2" name="Content Placeholder 1"/>
          <p:cNvSpPr>
            <a:spLocks noGrp="1"/>
          </p:cNvSpPr>
          <p:nvPr>
            <p:ph idx="1"/>
          </p:nvPr>
        </p:nvSpPr>
        <p:spPr/>
        <p:txBody>
          <a:bodyPr/>
          <a:lstStyle/>
          <a:p>
            <a:pPr fontAlgn="base"/>
            <a:r>
              <a:rPr lang="en-US" dirty="0">
                <a:latin typeface="Calibri" panose="020F0502020204030204" pitchFamily="34" charset="0"/>
              </a:rPr>
              <a:t>Visit the web site and click on browse events.</a:t>
            </a:r>
          </a:p>
          <a:p>
            <a:pPr fontAlgn="base"/>
            <a:r>
              <a:rPr lang="en-US" dirty="0">
                <a:latin typeface="Calibri" panose="020F0502020204030204" pitchFamily="34" charset="0"/>
              </a:rPr>
              <a:t>Retrieve the list of all upcoming events and display it to the user.</a:t>
            </a:r>
          </a:p>
          <a:p>
            <a:pPr fontAlgn="base"/>
            <a:r>
              <a:rPr lang="en-US" dirty="0">
                <a:latin typeface="Calibri" panose="020F0502020204030204" pitchFamily="34" charset="0"/>
              </a:rPr>
              <a:t>Click on the event of your interest.</a:t>
            </a:r>
          </a:p>
          <a:p>
            <a:pPr fontAlgn="base"/>
            <a:r>
              <a:rPr lang="en-US" dirty="0">
                <a:latin typeface="Calibri" panose="020F0502020204030204" pitchFamily="34" charset="0"/>
              </a:rPr>
              <a:t>The event page is retrieved with the event details.</a:t>
            </a:r>
          </a:p>
          <a:p>
            <a:endParaRPr lang="en-US" dirty="0">
              <a:latin typeface="Calibri" panose="020F0502020204030204" pitchFamily="34" charset="0"/>
            </a:endParaRPr>
          </a:p>
        </p:txBody>
      </p:sp>
    </p:spTree>
    <p:extLst>
      <p:ext uri="{BB962C8B-B14F-4D97-AF65-F5344CB8AC3E}">
        <p14:creationId xmlns:p14="http://schemas.microsoft.com/office/powerpoint/2010/main" val="2339275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6866" y="1210733"/>
            <a:ext cx="6798734" cy="1303867"/>
          </a:xfrm>
        </p:spPr>
        <p:txBody>
          <a:bodyPr>
            <a:normAutofit fontScale="90000"/>
          </a:bodyPr>
          <a:lstStyle/>
          <a:p>
            <a:r>
              <a:rPr lang="en-US" dirty="0">
                <a:effectLst/>
                <a:latin typeface="Calibri" panose="020F0502020204030204" pitchFamily="34" charset="0"/>
              </a:rPr>
              <a:t>Extensions (or Alternative Flows</a:t>
            </a:r>
            <a:r>
              <a:rPr lang="en-US" dirty="0" smtClean="0">
                <a:effectLst/>
                <a:latin typeface="Calibri" panose="020F0502020204030204" pitchFamily="34" charset="0"/>
              </a:rPr>
              <a:t>)</a:t>
            </a:r>
            <a:endParaRPr lang="en-US" dirty="0">
              <a:latin typeface="Calibri" panose="020F0502020204030204" pitchFamily="34" charset="0"/>
            </a:endParaRPr>
          </a:p>
        </p:txBody>
      </p:sp>
      <p:sp>
        <p:nvSpPr>
          <p:cNvPr id="2" name="Content Placeholder 1"/>
          <p:cNvSpPr>
            <a:spLocks noGrp="1"/>
          </p:cNvSpPr>
          <p:nvPr>
            <p:ph idx="1"/>
          </p:nvPr>
        </p:nvSpPr>
        <p:spPr>
          <a:xfrm>
            <a:off x="1176865" y="2651003"/>
            <a:ext cx="6798736" cy="3444997"/>
          </a:xfrm>
        </p:spPr>
        <p:txBody>
          <a:bodyPr/>
          <a:lstStyle/>
          <a:p>
            <a:r>
              <a:rPr lang="en-US" dirty="0" smtClean="0">
                <a:latin typeface="Calibri" panose="020F0502020204030204" pitchFamily="34" charset="0"/>
              </a:rPr>
              <a:t>If </a:t>
            </a:r>
            <a:r>
              <a:rPr lang="en-US" dirty="0">
                <a:latin typeface="Calibri" panose="020F0502020204030204" pitchFamily="34" charset="0"/>
              </a:rPr>
              <a:t>the list of upcoming events retrieved has no events.</a:t>
            </a:r>
          </a:p>
          <a:p>
            <a:pPr marL="109728" indent="0" fontAlgn="base">
              <a:buNone/>
            </a:pPr>
            <a:r>
              <a:rPr lang="en-US" sz="2400" dirty="0" smtClean="0">
                <a:latin typeface="Calibri" panose="020F0502020204030204" pitchFamily="34" charset="0"/>
              </a:rPr>
              <a:t>       </a:t>
            </a:r>
            <a:r>
              <a:rPr lang="en-US" dirty="0" smtClean="0">
                <a:latin typeface="Calibri" panose="020F0502020204030204" pitchFamily="34" charset="0"/>
              </a:rPr>
              <a:t>Display </a:t>
            </a:r>
            <a:r>
              <a:rPr lang="en-US" dirty="0">
                <a:latin typeface="Calibri" panose="020F0502020204030204" pitchFamily="34" charset="0"/>
              </a:rPr>
              <a:t>the message “No Upcoming events”.</a:t>
            </a:r>
          </a:p>
          <a:p>
            <a:pPr marL="109728"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1958813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914400"/>
            <a:ext cx="8229600" cy="228600"/>
          </a:xfrm>
        </p:spPr>
        <p:txBody>
          <a:bodyPr>
            <a:normAutofit fontScale="90000"/>
          </a:bodyPr>
          <a:lstStyle/>
          <a:p>
            <a:pPr lvl="0"/>
            <a:r>
              <a:rPr lang="en-US" sz="3600" dirty="0" smtClean="0">
                <a:effectLst/>
                <a:latin typeface="Calibri" panose="020F0502020204030204" pitchFamily="34" charset="0"/>
              </a:rPr>
              <a:t>SYSTEM SEQUENCE DIAGRAM</a:t>
            </a:r>
            <a:r>
              <a:rPr lang="en-US" dirty="0">
                <a:effectLst/>
                <a:latin typeface="Calibri" panose="020F0502020204030204" pitchFamily="34" charset="0"/>
              </a:rPr>
              <a:t/>
            </a:r>
            <a:br>
              <a:rPr lang="en-US" dirty="0">
                <a:effectLst/>
                <a:latin typeface="Calibri" panose="020F0502020204030204" pitchFamily="34" charset="0"/>
              </a:rPr>
            </a:br>
            <a:endParaRPr lang="en-US"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0600"/>
            <a:ext cx="7620000" cy="5410200"/>
          </a:xfrm>
        </p:spPr>
      </p:pic>
    </p:spTree>
    <p:extLst>
      <p:ext uri="{BB962C8B-B14F-4D97-AF65-F5344CB8AC3E}">
        <p14:creationId xmlns:p14="http://schemas.microsoft.com/office/powerpoint/2010/main" val="276004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1433" y="1524000"/>
            <a:ext cx="8229600" cy="838200"/>
          </a:xfrm>
        </p:spPr>
        <p:txBody>
          <a:bodyPr>
            <a:normAutofit/>
          </a:bodyPr>
          <a:lstStyle/>
          <a:p>
            <a:r>
              <a:rPr lang="en-US" b="1" dirty="0" smtClean="0">
                <a:effectLst/>
                <a:latin typeface="Calibri" panose="020F0502020204030204" pitchFamily="34" charset="0"/>
              </a:rPr>
              <a:t>VISION</a:t>
            </a:r>
            <a:endParaRPr lang="en-US" b="1" dirty="0">
              <a:latin typeface="Calibri" panose="020F0502020204030204" pitchFamily="34" charset="0"/>
            </a:endParaRPr>
          </a:p>
        </p:txBody>
      </p:sp>
      <p:sp>
        <p:nvSpPr>
          <p:cNvPr id="2" name="Content Placeholder 1"/>
          <p:cNvSpPr>
            <a:spLocks noGrp="1"/>
          </p:cNvSpPr>
          <p:nvPr>
            <p:ph idx="1"/>
          </p:nvPr>
        </p:nvSpPr>
        <p:spPr>
          <a:xfrm>
            <a:off x="1176864" y="2651003"/>
            <a:ext cx="6976535" cy="3444997"/>
          </a:xfrm>
        </p:spPr>
        <p:txBody>
          <a:bodyPr/>
          <a:lstStyle/>
          <a:p>
            <a:r>
              <a:rPr lang="en-US" sz="2000" dirty="0" smtClean="0">
                <a:solidFill>
                  <a:schemeClr val="tx1"/>
                </a:solidFill>
                <a:latin typeface="Calibri" panose="020F0502020204030204" pitchFamily="34" charset="0"/>
              </a:rPr>
              <a:t>To create a Web Application </a:t>
            </a:r>
            <a:r>
              <a:rPr lang="en-US" sz="2000" dirty="0" err="1" smtClean="0">
                <a:solidFill>
                  <a:schemeClr val="tx1"/>
                </a:solidFill>
                <a:latin typeface="Calibri" panose="020F0502020204030204" pitchFamily="34" charset="0"/>
              </a:rPr>
              <a:t>EventIt</a:t>
            </a:r>
            <a:r>
              <a:rPr lang="en-US" sz="2000" dirty="0" smtClean="0">
                <a:solidFill>
                  <a:schemeClr val="tx1"/>
                </a:solidFill>
                <a:latin typeface="Calibri" panose="020F0502020204030204" pitchFamily="34" charset="0"/>
              </a:rPr>
              <a:t>  </a:t>
            </a:r>
            <a:r>
              <a:rPr lang="en-US" sz="2000" dirty="0" smtClean="0">
                <a:solidFill>
                  <a:schemeClr val="tx1"/>
                </a:solidFill>
                <a:latin typeface="Calibri" panose="020F0502020204030204" pitchFamily="34" charset="0"/>
              </a:rPr>
              <a:t>which:</a:t>
            </a:r>
          </a:p>
          <a:p>
            <a:pPr lvl="1"/>
            <a:r>
              <a:rPr lang="en-US" dirty="0" smtClean="0">
                <a:solidFill>
                  <a:schemeClr val="tx1"/>
                </a:solidFill>
                <a:latin typeface="Calibri" panose="020F0502020204030204" pitchFamily="34" charset="0"/>
              </a:rPr>
              <a:t>is </a:t>
            </a:r>
            <a:r>
              <a:rPr lang="en-US" dirty="0" smtClean="0">
                <a:solidFill>
                  <a:schemeClr val="tx1"/>
                </a:solidFill>
                <a:latin typeface="Calibri" panose="020F0502020204030204" pitchFamily="34" charset="0"/>
              </a:rPr>
              <a:t>an event repository that helps people to find </a:t>
            </a:r>
            <a:r>
              <a:rPr lang="en-US" dirty="0" smtClean="0">
                <a:solidFill>
                  <a:schemeClr val="tx1"/>
                </a:solidFill>
                <a:latin typeface="Calibri" panose="020F0502020204030204" pitchFamily="34" charset="0"/>
              </a:rPr>
              <a:t>events,</a:t>
            </a:r>
          </a:p>
          <a:p>
            <a:pPr lvl="1"/>
            <a:r>
              <a:rPr lang="en-US" dirty="0" smtClean="0">
                <a:solidFill>
                  <a:schemeClr val="tx1"/>
                </a:solidFill>
                <a:latin typeface="Calibri" panose="020F0502020204030204" pitchFamily="34" charset="0"/>
              </a:rPr>
              <a:t>serves </a:t>
            </a:r>
            <a:r>
              <a:rPr lang="en-US" dirty="0" smtClean="0">
                <a:solidFill>
                  <a:schemeClr val="tx1"/>
                </a:solidFill>
                <a:latin typeface="Calibri" panose="020F0502020204030204" pitchFamily="34" charset="0"/>
              </a:rPr>
              <a:t>as a platform for hosts to promote the free </a:t>
            </a:r>
            <a:r>
              <a:rPr lang="en-US" dirty="0" smtClean="0">
                <a:solidFill>
                  <a:schemeClr val="tx1"/>
                </a:solidFill>
                <a:latin typeface="Calibri" panose="020F0502020204030204" pitchFamily="34" charset="0"/>
              </a:rPr>
              <a:t>events,</a:t>
            </a:r>
          </a:p>
          <a:p>
            <a:pPr lvl="1"/>
            <a:r>
              <a:rPr lang="en-US" dirty="0" smtClean="0">
                <a:solidFill>
                  <a:schemeClr val="tx1"/>
                </a:solidFill>
                <a:latin typeface="Calibri" panose="020F0502020204030204" pitchFamily="34" charset="0"/>
              </a:rPr>
              <a:t>provides </a:t>
            </a:r>
            <a:r>
              <a:rPr lang="en-US" dirty="0" smtClean="0">
                <a:solidFill>
                  <a:schemeClr val="tx1"/>
                </a:solidFill>
                <a:latin typeface="Calibri" panose="020F0502020204030204" pitchFamily="34" charset="0"/>
              </a:rPr>
              <a:t>interface for users to register for an event by reserving tickets</a:t>
            </a:r>
          </a:p>
          <a:p>
            <a:endParaRPr lang="en-US" dirty="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4245407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28800" y="2362200"/>
            <a:ext cx="5308866" cy="1515533"/>
          </a:xfrm>
        </p:spPr>
        <p:txBody>
          <a:bodyPr>
            <a:normAutofit fontScale="90000"/>
          </a:bodyPr>
          <a:lstStyle/>
          <a:p>
            <a:pPr lvl="0"/>
            <a:r>
              <a:rPr lang="en-US" dirty="0" smtClean="0">
                <a:latin typeface="Calibri" panose="020F0502020204030204" pitchFamily="34" charset="0"/>
              </a:rPr>
              <a:t>	</a:t>
            </a:r>
            <a:r>
              <a:rPr lang="en-US" dirty="0">
                <a:effectLst/>
                <a:latin typeface="Calibri" panose="020F0502020204030204" pitchFamily="34" charset="0"/>
              </a:rPr>
              <a:t>INTERACTION DIAGRAMS</a:t>
            </a:r>
            <a:br>
              <a:rPr lang="en-US" dirty="0">
                <a:effectLst/>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2687563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57200"/>
            <a:ext cx="8229600" cy="639762"/>
          </a:xfrm>
        </p:spPr>
        <p:txBody>
          <a:bodyPr>
            <a:normAutofit/>
          </a:bodyPr>
          <a:lstStyle/>
          <a:p>
            <a:r>
              <a:rPr lang="en-US" sz="3200" dirty="0" smtClean="0">
                <a:effectLst/>
                <a:latin typeface="Calibri" panose="020F0502020204030204" pitchFamily="34" charset="0"/>
              </a:rPr>
              <a:t>			CREATE </a:t>
            </a:r>
            <a:r>
              <a:rPr lang="en-US" sz="3200" dirty="0">
                <a:effectLst/>
                <a:latin typeface="Calibri" panose="020F0502020204030204" pitchFamily="34" charset="0"/>
              </a:rPr>
              <a:t>EVENT</a:t>
            </a:r>
            <a:endParaRPr lang="en-US" sz="32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462" y="927100"/>
            <a:ext cx="8299076" cy="5854700"/>
          </a:xfrm>
        </p:spPr>
      </p:pic>
    </p:spTree>
    <p:extLst>
      <p:ext uri="{BB962C8B-B14F-4D97-AF65-F5344CB8AC3E}">
        <p14:creationId xmlns:p14="http://schemas.microsoft.com/office/powerpoint/2010/main" val="2749345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23850"/>
            <a:ext cx="7200900" cy="1485900"/>
          </a:xfrm>
        </p:spPr>
        <p:txBody>
          <a:bodyPr>
            <a:normAutofit/>
          </a:bodyPr>
          <a:lstStyle/>
          <a:p>
            <a:r>
              <a:rPr lang="en-US" dirty="0" smtClean="0">
                <a:latin typeface="Calibri" panose="020F0502020204030204" pitchFamily="34" charset="0"/>
              </a:rPr>
              <a:t>		</a:t>
            </a:r>
            <a:r>
              <a:rPr lang="en-US" sz="3600" dirty="0">
                <a:effectLst/>
                <a:latin typeface="Calibri" panose="020F0502020204030204" pitchFamily="34" charset="0"/>
              </a:rPr>
              <a:t>MANAGE WORKLIST</a:t>
            </a:r>
            <a:r>
              <a:rPr lang="en-US" dirty="0">
                <a:effectLst/>
                <a:latin typeface="Calibri" panose="020F0502020204030204" pitchFamily="34" charset="0"/>
              </a:rPr>
              <a:t/>
            </a:r>
            <a:br>
              <a:rPr lang="en-US" dirty="0">
                <a:effectLst/>
                <a:latin typeface="Calibri" panose="020F0502020204030204" pitchFamily="34" charset="0"/>
              </a:rPr>
            </a:br>
            <a:endParaRPr lang="en-US"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450" y="1066800"/>
            <a:ext cx="8077200" cy="5257800"/>
          </a:xfrm>
        </p:spPr>
      </p:pic>
    </p:spTree>
    <p:extLst>
      <p:ext uri="{BB962C8B-B14F-4D97-AF65-F5344CB8AC3E}">
        <p14:creationId xmlns:p14="http://schemas.microsoft.com/office/powerpoint/2010/main" val="862813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119" y="445235"/>
            <a:ext cx="8229600" cy="792162"/>
          </a:xfrm>
        </p:spPr>
        <p:txBody>
          <a:bodyPr/>
          <a:lstStyle/>
          <a:p>
            <a:r>
              <a:rPr lang="en-US" dirty="0" smtClean="0">
                <a:latin typeface="Calibri" panose="020F0502020204030204" pitchFamily="34" charset="0"/>
              </a:rPr>
              <a:t>		</a:t>
            </a:r>
            <a:r>
              <a:rPr lang="en-US" sz="3200" dirty="0">
                <a:effectLst/>
                <a:latin typeface="Calibri" panose="020F0502020204030204" pitchFamily="34" charset="0"/>
              </a:rPr>
              <a:t>BROWSE EVENTS</a:t>
            </a:r>
            <a:endParaRPr lang="en-US" sz="32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066800"/>
            <a:ext cx="7010400" cy="5287142"/>
          </a:xfrm>
        </p:spPr>
      </p:pic>
    </p:spTree>
    <p:extLst>
      <p:ext uri="{BB962C8B-B14F-4D97-AF65-F5344CB8AC3E}">
        <p14:creationId xmlns:p14="http://schemas.microsoft.com/office/powerpoint/2010/main" val="2433983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anose="020F0502020204030204" pitchFamily="34" charset="0"/>
              </a:rPr>
              <a:t>Operation Contract</a:t>
            </a:r>
            <a:endParaRPr lang="en-US" dirty="0">
              <a:latin typeface="Calibri" panose="020F0502020204030204" pitchFamily="34"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332173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134533"/>
            <a:ext cx="6798734" cy="1303867"/>
          </a:xfrm>
        </p:spPr>
        <p:txBody>
          <a:bodyPr/>
          <a:lstStyle/>
          <a:p>
            <a:r>
              <a:rPr lang="en-US" dirty="0" smtClean="0">
                <a:latin typeface="Calibri" panose="020F0502020204030204" pitchFamily="34" charset="0"/>
              </a:rPr>
              <a:t>CONTRACT 1</a:t>
            </a:r>
            <a:endParaRPr lang="en-US" dirty="0">
              <a:latin typeface="Calibri" panose="020F0502020204030204" pitchFamily="34" charset="0"/>
            </a:endParaRPr>
          </a:p>
        </p:txBody>
      </p:sp>
      <p:pic>
        <p:nvPicPr>
          <p:cNvPr id="6" name="Picture 5"/>
          <p:cNvPicPr>
            <a:picLocks noChangeAspect="1"/>
          </p:cNvPicPr>
          <p:nvPr/>
        </p:nvPicPr>
        <p:blipFill>
          <a:blip r:embed="rId2"/>
          <a:stretch>
            <a:fillRect/>
          </a:stretch>
        </p:blipFill>
        <p:spPr>
          <a:xfrm>
            <a:off x="914400" y="2743200"/>
            <a:ext cx="7533697" cy="2743200"/>
          </a:xfrm>
          <a:prstGeom prst="rect">
            <a:avLst/>
          </a:prstGeom>
        </p:spPr>
      </p:pic>
    </p:spTree>
    <p:extLst>
      <p:ext uri="{BB962C8B-B14F-4D97-AF65-F5344CB8AC3E}">
        <p14:creationId xmlns:p14="http://schemas.microsoft.com/office/powerpoint/2010/main" val="24305391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210733"/>
            <a:ext cx="6798734" cy="1303867"/>
          </a:xfrm>
        </p:spPr>
        <p:txBody>
          <a:bodyPr/>
          <a:lstStyle/>
          <a:p>
            <a:r>
              <a:rPr lang="en-US" dirty="0" smtClean="0">
                <a:latin typeface="Calibri" panose="020F0502020204030204" pitchFamily="34" charset="0"/>
              </a:rPr>
              <a:t>CONTRACT 2</a:t>
            </a:r>
            <a:endParaRPr lang="en-US" dirty="0">
              <a:latin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1000267" y="2603617"/>
            <a:ext cx="8458200" cy="2273183"/>
          </a:xfrm>
          <a:prstGeom prst="rect">
            <a:avLst/>
          </a:prstGeom>
        </p:spPr>
      </p:pic>
    </p:spTree>
    <p:extLst>
      <p:ext uri="{BB962C8B-B14F-4D97-AF65-F5344CB8AC3E}">
        <p14:creationId xmlns:p14="http://schemas.microsoft.com/office/powerpoint/2010/main" val="4088655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467600" cy="1676399"/>
          </a:xfrm>
        </p:spPr>
        <p:txBody>
          <a:bodyPr/>
          <a:lstStyle/>
          <a:p>
            <a:r>
              <a:rPr lang="en-US" dirty="0">
                <a:effectLst/>
                <a:latin typeface="Calibri" panose="020F0502020204030204" pitchFamily="34" charset="0"/>
              </a:rPr>
              <a:t>UI SCREENSHOTS</a:t>
            </a:r>
            <a:endParaRPr lang="en-US" dirty="0">
              <a:latin typeface="Calibri" panose="020F0502020204030204" pitchFamily="34" charset="0"/>
            </a:endParaRPr>
          </a:p>
        </p:txBody>
      </p:sp>
    </p:spTree>
    <p:extLst>
      <p:ext uri="{BB962C8B-B14F-4D97-AF65-F5344CB8AC3E}">
        <p14:creationId xmlns:p14="http://schemas.microsoft.com/office/powerpoint/2010/main" val="1936974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7200900" cy="1485900"/>
          </a:xfrm>
        </p:spPr>
        <p:txBody>
          <a:bodyPr>
            <a:normAutofit/>
          </a:bodyPr>
          <a:lstStyle/>
          <a:p>
            <a:r>
              <a:rPr lang="en-US" dirty="0" smtClean="0">
                <a:latin typeface="Calibri" panose="020F0502020204030204" pitchFamily="34" charset="0"/>
              </a:rPr>
              <a:t>			</a:t>
            </a:r>
            <a:r>
              <a:rPr lang="en-US" sz="3600" dirty="0">
                <a:effectLst/>
                <a:latin typeface="Calibri" panose="020F0502020204030204" pitchFamily="34" charset="0"/>
              </a:rPr>
              <a:t>Login Page</a:t>
            </a:r>
            <a:br>
              <a:rPr lang="en-US" sz="3600" dirty="0">
                <a:effectLst/>
                <a:latin typeface="Calibri" panose="020F0502020204030204" pitchFamily="34" charset="0"/>
              </a:rPr>
            </a:br>
            <a:endParaRPr lang="en-US" sz="3600" dirty="0">
              <a:latin typeface="Calibri" panose="020F05020202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1" y="1219200"/>
            <a:ext cx="6934200" cy="4787900"/>
          </a:xfrm>
        </p:spPr>
      </p:pic>
    </p:spTree>
    <p:extLst>
      <p:ext uri="{BB962C8B-B14F-4D97-AF65-F5344CB8AC3E}">
        <p14:creationId xmlns:p14="http://schemas.microsoft.com/office/powerpoint/2010/main" val="1992969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00050"/>
            <a:ext cx="7200900" cy="1485900"/>
          </a:xfrm>
        </p:spPr>
        <p:txBody>
          <a:bodyPr>
            <a:normAutofit/>
          </a:bodyPr>
          <a:lstStyle/>
          <a:p>
            <a:r>
              <a:rPr lang="en-US" dirty="0" smtClean="0">
                <a:latin typeface="Calibri" panose="020F0502020204030204" pitchFamily="34" charset="0"/>
              </a:rPr>
              <a:t>			</a:t>
            </a:r>
            <a:r>
              <a:rPr lang="en-US" sz="3600" dirty="0">
                <a:effectLst/>
                <a:latin typeface="Calibri" panose="020F0502020204030204" pitchFamily="34" charset="0"/>
              </a:rPr>
              <a:t>Home Page</a:t>
            </a:r>
            <a:br>
              <a:rPr lang="en-US" sz="3600" dirty="0">
                <a:effectLst/>
                <a:latin typeface="Calibri" panose="020F0502020204030204" pitchFamily="34" charset="0"/>
              </a:rPr>
            </a:br>
            <a:endParaRPr lang="en-US" sz="3600" dirty="0">
              <a:latin typeface="Calibri" panose="020F05020202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1143000"/>
            <a:ext cx="7010400" cy="4864100"/>
          </a:xfrm>
        </p:spPr>
      </p:pic>
    </p:spTree>
    <p:extLst>
      <p:ext uri="{BB962C8B-B14F-4D97-AF65-F5344CB8AC3E}">
        <p14:creationId xmlns:p14="http://schemas.microsoft.com/office/powerpoint/2010/main" val="3608805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798734" cy="1303867"/>
          </a:xfrm>
        </p:spPr>
        <p:txBody>
          <a:bodyPr/>
          <a:lstStyle/>
          <a:p>
            <a:r>
              <a:rPr lang="en-US" b="1" dirty="0" smtClean="0">
                <a:latin typeface="Calibri" panose="020F0502020204030204" pitchFamily="34" charset="0"/>
              </a:rPr>
              <a:t>OVERVIEW</a:t>
            </a:r>
            <a:endParaRPr lang="en-US" b="1" dirty="0">
              <a:latin typeface="Calibri" panose="020F0502020204030204" pitchFamily="34" charset="0"/>
            </a:endParaRPr>
          </a:p>
        </p:txBody>
      </p:sp>
      <p:sp>
        <p:nvSpPr>
          <p:cNvPr id="3" name="Content Placeholder 2"/>
          <p:cNvSpPr>
            <a:spLocks noGrp="1"/>
          </p:cNvSpPr>
          <p:nvPr>
            <p:ph idx="1"/>
          </p:nvPr>
        </p:nvSpPr>
        <p:spPr>
          <a:xfrm>
            <a:off x="918633" y="2438400"/>
            <a:ext cx="7315200" cy="4114800"/>
          </a:xfrm>
        </p:spPr>
        <p:txBody>
          <a:bodyPr>
            <a:normAutofit fontScale="85000" lnSpcReduction="10000"/>
          </a:bodyPr>
          <a:lstStyle/>
          <a:p>
            <a:r>
              <a:rPr lang="en-US" sz="2000" dirty="0" smtClean="0">
                <a:latin typeface="Calibri" panose="020F0502020204030204" pitchFamily="34" charset="0"/>
              </a:rPr>
              <a:t>The following functionalities are included in the system: </a:t>
            </a:r>
          </a:p>
          <a:p>
            <a:pPr lvl="1"/>
            <a:r>
              <a:rPr lang="en-US" dirty="0" smtClean="0">
                <a:latin typeface="Calibri" panose="020F0502020204030204" pitchFamily="34" charset="0"/>
              </a:rPr>
              <a:t>Provides a platform to create events and promote them on website</a:t>
            </a:r>
          </a:p>
          <a:p>
            <a:pPr lvl="1"/>
            <a:r>
              <a:rPr lang="en-US" dirty="0" smtClean="0">
                <a:latin typeface="Calibri" panose="020F0502020204030204" pitchFamily="34" charset="0"/>
              </a:rPr>
              <a:t>Helps </a:t>
            </a:r>
            <a:r>
              <a:rPr lang="en-US" dirty="0">
                <a:latin typeface="Calibri" panose="020F0502020204030204" pitchFamily="34" charset="0"/>
              </a:rPr>
              <a:t>people to get to know the various events taking place </a:t>
            </a:r>
          </a:p>
          <a:p>
            <a:pPr lvl="1"/>
            <a:r>
              <a:rPr lang="en-US" dirty="0" smtClean="0">
                <a:latin typeface="Calibri" panose="020F0502020204030204" pitchFamily="34" charset="0"/>
              </a:rPr>
              <a:t>Allows </a:t>
            </a:r>
            <a:r>
              <a:rPr lang="en-US" dirty="0">
                <a:latin typeface="Calibri" panose="020F0502020204030204" pitchFamily="34" charset="0"/>
              </a:rPr>
              <a:t>users to browse the events based on different categories</a:t>
            </a:r>
          </a:p>
          <a:p>
            <a:pPr lvl="1"/>
            <a:r>
              <a:rPr lang="en-US" dirty="0" smtClean="0">
                <a:latin typeface="Calibri" panose="020F0502020204030204" pitchFamily="34" charset="0"/>
              </a:rPr>
              <a:t>Provides </a:t>
            </a:r>
            <a:r>
              <a:rPr lang="en-US" dirty="0">
                <a:latin typeface="Calibri" panose="020F0502020204030204" pitchFamily="34" charset="0"/>
              </a:rPr>
              <a:t>login to users to host or to register for events</a:t>
            </a:r>
          </a:p>
          <a:p>
            <a:pPr lvl="1"/>
            <a:r>
              <a:rPr lang="en-US" dirty="0" smtClean="0">
                <a:latin typeface="Calibri" panose="020F0502020204030204" pitchFamily="34" charset="0"/>
              </a:rPr>
              <a:t>Allows </a:t>
            </a:r>
            <a:r>
              <a:rPr lang="en-US" dirty="0">
                <a:latin typeface="Calibri" panose="020F0502020204030204" pitchFamily="34" charset="0"/>
              </a:rPr>
              <a:t>users to reserve tickets for events based on the availability</a:t>
            </a:r>
          </a:p>
          <a:p>
            <a:pPr lvl="1"/>
            <a:r>
              <a:rPr lang="en-US" dirty="0" smtClean="0">
                <a:latin typeface="Calibri" panose="020F0502020204030204" pitchFamily="34" charset="0"/>
              </a:rPr>
              <a:t>Allows </a:t>
            </a:r>
            <a:r>
              <a:rPr lang="en-US" dirty="0">
                <a:latin typeface="Calibri" panose="020F0502020204030204" pitchFamily="34" charset="0"/>
              </a:rPr>
              <a:t>the event hosts to update or delete events</a:t>
            </a:r>
          </a:p>
          <a:p>
            <a:pPr lvl="1"/>
            <a:r>
              <a:rPr lang="en-US" dirty="0" smtClean="0">
                <a:latin typeface="Calibri" panose="020F0502020204030204" pitchFamily="34" charset="0"/>
              </a:rPr>
              <a:t>Allows </a:t>
            </a:r>
            <a:r>
              <a:rPr lang="en-US" dirty="0">
                <a:latin typeface="Calibri" panose="020F0502020204030204" pitchFamily="34" charset="0"/>
              </a:rPr>
              <a:t>users who have reserved tickets to rate the events once the event has happened</a:t>
            </a:r>
          </a:p>
          <a:p>
            <a:pPr lvl="1"/>
            <a:r>
              <a:rPr lang="en-US" dirty="0" smtClean="0">
                <a:latin typeface="Calibri" panose="020F0502020204030204" pitchFamily="34" charset="0"/>
              </a:rPr>
              <a:t>Ensures </a:t>
            </a:r>
            <a:r>
              <a:rPr lang="en-US" dirty="0">
                <a:latin typeface="Calibri" panose="020F0502020204030204" pitchFamily="34" charset="0"/>
              </a:rPr>
              <a:t>that notifications are sent for every update</a:t>
            </a:r>
          </a:p>
          <a:p>
            <a:pPr lvl="1"/>
            <a:r>
              <a:rPr lang="en-US" dirty="0" smtClean="0">
                <a:latin typeface="Calibri" panose="020F0502020204030204" pitchFamily="34" charset="0"/>
              </a:rPr>
              <a:t>Eliminates </a:t>
            </a:r>
            <a:r>
              <a:rPr lang="en-US" dirty="0">
                <a:latin typeface="Calibri" panose="020F0502020204030204" pitchFamily="34" charset="0"/>
              </a:rPr>
              <a:t>any inappropriate content present</a:t>
            </a:r>
          </a:p>
          <a:p>
            <a:pPr lvl="1"/>
            <a:endParaRPr lang="en-US" dirty="0">
              <a:latin typeface="Calibri" panose="020F0502020204030204" pitchFamily="34" charset="0"/>
            </a:endParaRPr>
          </a:p>
        </p:txBody>
      </p:sp>
    </p:spTree>
    <p:extLst>
      <p:ext uri="{BB962C8B-B14F-4D97-AF65-F5344CB8AC3E}">
        <p14:creationId xmlns:p14="http://schemas.microsoft.com/office/powerpoint/2010/main" val="349315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04800"/>
            <a:ext cx="6798734" cy="1303867"/>
          </a:xfrm>
        </p:spPr>
        <p:txBody>
          <a:bodyPr/>
          <a:lstStyle/>
          <a:p>
            <a:r>
              <a:rPr lang="en-US" dirty="0" smtClean="0">
                <a:latin typeface="Calibri" panose="020F0502020204030204" pitchFamily="34" charset="0"/>
              </a:rPr>
              <a:t>			</a:t>
            </a:r>
            <a:r>
              <a:rPr lang="en-US" sz="3200" dirty="0">
                <a:effectLst/>
                <a:latin typeface="Calibri" panose="020F0502020204030204" pitchFamily="34" charset="0"/>
              </a:rPr>
              <a:t>Create Event</a:t>
            </a:r>
            <a:endParaRPr lang="en-US" sz="3200" dirty="0">
              <a:latin typeface="Calibri" panose="020F05020202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63081" y="1428750"/>
            <a:ext cx="7066519" cy="4648200"/>
          </a:xfrm>
        </p:spPr>
      </p:pic>
    </p:spTree>
    <p:extLst>
      <p:ext uri="{BB962C8B-B14F-4D97-AF65-F5344CB8AC3E}">
        <p14:creationId xmlns:p14="http://schemas.microsoft.com/office/powerpoint/2010/main" val="2544619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
            <a:ext cx="6798734" cy="1303867"/>
          </a:xfrm>
        </p:spPr>
        <p:txBody>
          <a:bodyPr/>
          <a:lstStyle/>
          <a:p>
            <a:r>
              <a:rPr lang="en-US" dirty="0" smtClean="0">
                <a:latin typeface="Calibri" panose="020F0502020204030204" pitchFamily="34" charset="0"/>
              </a:rPr>
              <a:t>			</a:t>
            </a:r>
            <a:r>
              <a:rPr lang="en-US" sz="3200" dirty="0">
                <a:effectLst/>
                <a:latin typeface="Calibri" panose="020F0502020204030204" pitchFamily="34" charset="0"/>
              </a:rPr>
              <a:t>Manage Worklist</a:t>
            </a:r>
            <a:endParaRPr lang="en-US" sz="32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34437"/>
            <a:ext cx="7620000" cy="4530217"/>
          </a:xfrm>
        </p:spPr>
      </p:pic>
    </p:spTree>
    <p:extLst>
      <p:ext uri="{BB962C8B-B14F-4D97-AF65-F5344CB8AC3E}">
        <p14:creationId xmlns:p14="http://schemas.microsoft.com/office/powerpoint/2010/main" val="1838020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798734" cy="1303867"/>
          </a:xfrm>
        </p:spPr>
        <p:txBody>
          <a:bodyPr/>
          <a:lstStyle/>
          <a:p>
            <a:r>
              <a:rPr lang="en-US" dirty="0" smtClean="0">
                <a:latin typeface="Calibri" panose="020F0502020204030204" pitchFamily="34" charset="0"/>
              </a:rPr>
              <a:t>Browse Event</a:t>
            </a:r>
            <a:endParaRPr lang="en-US" dirty="0">
              <a:latin typeface="Calibri" panose="020F0502020204030204" pitchFamily="34" charset="0"/>
            </a:endParaRPr>
          </a:p>
        </p:txBody>
      </p:sp>
      <p:pic>
        <p:nvPicPr>
          <p:cNvPr id="4" name="Content Placeholder 3" descr="C:\Users\HP\Downloads\BrowseEvents.jpg"/>
          <p:cNvPicPr>
            <a:picLocks noGrp="1"/>
          </p:cNvPicPr>
          <p:nvPr>
            <p:ph idx="1"/>
          </p:nvPr>
        </p:nvPicPr>
        <p:blipFill>
          <a:blip r:embed="rId2" cstate="print"/>
          <a:srcRect/>
          <a:stretch>
            <a:fillRect/>
          </a:stretch>
        </p:blipFill>
        <p:spPr bwMode="auto">
          <a:xfrm>
            <a:off x="762000" y="1219200"/>
            <a:ext cx="7620000" cy="4952999"/>
          </a:xfrm>
          <a:prstGeom prst="rect">
            <a:avLst/>
          </a:prstGeom>
          <a:noFill/>
          <a:ln w="9525">
            <a:noFill/>
            <a:miter lim="800000"/>
            <a:headEnd/>
            <a:tailEnd/>
          </a:ln>
        </p:spPr>
      </p:pic>
    </p:spTree>
    <p:extLst>
      <p:ext uri="{BB962C8B-B14F-4D97-AF65-F5344CB8AC3E}">
        <p14:creationId xmlns:p14="http://schemas.microsoft.com/office/powerpoint/2010/main" val="1224611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 y="1295400"/>
            <a:ext cx="8229600" cy="960438"/>
          </a:xfrm>
        </p:spPr>
        <p:txBody>
          <a:bodyPr>
            <a:normAutofit fontScale="90000"/>
          </a:bodyPr>
          <a:lstStyle/>
          <a:p>
            <a:pPr lvl="0"/>
            <a:r>
              <a:rPr lang="en-US" dirty="0" smtClean="0">
                <a:latin typeface="Calibri" panose="020F0502020204030204" pitchFamily="34" charset="0"/>
              </a:rPr>
              <a:t>		</a:t>
            </a:r>
            <a:r>
              <a:rPr lang="en-US" sz="3600" dirty="0">
                <a:effectLst/>
                <a:latin typeface="Calibri" panose="020F0502020204030204" pitchFamily="34" charset="0"/>
              </a:rPr>
              <a:t>PLAN FOR ITERATION-II</a:t>
            </a:r>
            <a:br>
              <a:rPr lang="en-US" sz="3600" dirty="0">
                <a:effectLst/>
                <a:latin typeface="Calibri" panose="020F0502020204030204" pitchFamily="34" charset="0"/>
              </a:rPr>
            </a:br>
            <a:endParaRPr lang="en-US" sz="3600" dirty="0">
              <a:latin typeface="Calibri" panose="020F0502020204030204" pitchFamily="34" charset="0"/>
            </a:endParaRPr>
          </a:p>
        </p:txBody>
      </p:sp>
      <p:sp>
        <p:nvSpPr>
          <p:cNvPr id="2" name="Content Placeholder 1"/>
          <p:cNvSpPr>
            <a:spLocks noGrp="1"/>
          </p:cNvSpPr>
          <p:nvPr>
            <p:ph idx="1"/>
          </p:nvPr>
        </p:nvSpPr>
        <p:spPr>
          <a:xfrm>
            <a:off x="914400" y="2514600"/>
            <a:ext cx="7200900" cy="3581400"/>
          </a:xfrm>
        </p:spPr>
        <p:txBody>
          <a:bodyPr>
            <a:normAutofit fontScale="92500" lnSpcReduction="20000"/>
          </a:bodyPr>
          <a:lstStyle/>
          <a:p>
            <a:pPr lvl="0"/>
            <a:r>
              <a:rPr lang="en-US" dirty="0">
                <a:latin typeface="Calibri" panose="020F0502020204030204" pitchFamily="34" charset="0"/>
              </a:rPr>
              <a:t>Requirement analysis</a:t>
            </a:r>
          </a:p>
          <a:p>
            <a:pPr lvl="0"/>
            <a:r>
              <a:rPr lang="en-US" dirty="0">
                <a:latin typeface="Calibri" panose="020F0502020204030204" pitchFamily="34" charset="0"/>
              </a:rPr>
              <a:t>Ticket reservation module</a:t>
            </a:r>
          </a:p>
          <a:p>
            <a:pPr lvl="0"/>
            <a:r>
              <a:rPr lang="en-US" dirty="0">
                <a:latin typeface="Calibri" panose="020F0502020204030204" pitchFamily="34" charset="0"/>
              </a:rPr>
              <a:t>Cancel ticket reservation module</a:t>
            </a:r>
          </a:p>
          <a:p>
            <a:pPr lvl="0"/>
            <a:r>
              <a:rPr lang="en-US" dirty="0">
                <a:latin typeface="Calibri" panose="020F0502020204030204" pitchFamily="34" charset="0"/>
              </a:rPr>
              <a:t>Update event module</a:t>
            </a:r>
          </a:p>
          <a:p>
            <a:pPr lvl="0"/>
            <a:r>
              <a:rPr lang="en-US" dirty="0">
                <a:latin typeface="Calibri" panose="020F0502020204030204" pitchFamily="34" charset="0"/>
              </a:rPr>
              <a:t>Delete event module</a:t>
            </a:r>
          </a:p>
          <a:p>
            <a:pPr lvl="0"/>
            <a:r>
              <a:rPr lang="en-US" dirty="0">
                <a:latin typeface="Calibri" panose="020F0502020204030204" pitchFamily="34" charset="0"/>
              </a:rPr>
              <a:t>Refine the system</a:t>
            </a:r>
          </a:p>
          <a:p>
            <a:pPr lvl="0"/>
            <a:r>
              <a:rPr lang="en-US" dirty="0">
                <a:latin typeface="Calibri" panose="020F0502020204030204" pitchFamily="34" charset="0"/>
              </a:rPr>
              <a:t>Documentation and Report</a:t>
            </a:r>
          </a:p>
          <a:p>
            <a:pPr lvl="0"/>
            <a:r>
              <a:rPr lang="en-US" dirty="0">
                <a:latin typeface="Calibri" panose="020F0502020204030204" pitchFamily="34" charset="0"/>
              </a:rPr>
              <a:t>Backlogs from iteration 1</a:t>
            </a:r>
          </a:p>
          <a:p>
            <a:endParaRPr lang="en-US" dirty="0">
              <a:latin typeface="Calibri" panose="020F0502020204030204" pitchFamily="34" charset="0"/>
            </a:endParaRPr>
          </a:p>
        </p:txBody>
      </p:sp>
    </p:spTree>
    <p:extLst>
      <p:ext uri="{BB962C8B-B14F-4D97-AF65-F5344CB8AC3E}">
        <p14:creationId xmlns:p14="http://schemas.microsoft.com/office/powerpoint/2010/main" val="3130849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kirkweisler.com/wp-content/uploads/2015/11/feedback-796135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3058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71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210733"/>
            <a:ext cx="6798734" cy="1303867"/>
          </a:xfrm>
        </p:spPr>
        <p:txBody>
          <a:bodyPr/>
          <a:lstStyle/>
          <a:p>
            <a:r>
              <a:rPr lang="en-US" b="1" dirty="0" smtClean="0">
                <a:latin typeface="Calibri" panose="020F0502020204030204" pitchFamily="34" charset="0"/>
              </a:rPr>
              <a:t>Users of the syste</a:t>
            </a:r>
            <a:r>
              <a:rPr lang="en-US" b="1" dirty="0">
                <a:latin typeface="Calibri" panose="020F0502020204030204" pitchFamily="34" charset="0"/>
              </a:rPr>
              <a:t>m</a:t>
            </a:r>
          </a:p>
        </p:txBody>
      </p:sp>
      <p:sp>
        <p:nvSpPr>
          <p:cNvPr id="3" name="Content Placeholder 2"/>
          <p:cNvSpPr>
            <a:spLocks noGrp="1"/>
          </p:cNvSpPr>
          <p:nvPr>
            <p:ph idx="1"/>
          </p:nvPr>
        </p:nvSpPr>
        <p:spPr/>
        <p:txBody>
          <a:bodyPr/>
          <a:lstStyle/>
          <a:p>
            <a:r>
              <a:rPr lang="en-US" dirty="0" smtClean="0">
                <a:latin typeface="Calibri" panose="020F0502020204030204" pitchFamily="34" charset="0"/>
              </a:rPr>
              <a:t>Admin</a:t>
            </a:r>
          </a:p>
          <a:p>
            <a:r>
              <a:rPr lang="en-US" dirty="0" smtClean="0">
                <a:latin typeface="Calibri" panose="020F0502020204030204" pitchFamily="34" charset="0"/>
              </a:rPr>
              <a:t>Registered user</a:t>
            </a:r>
          </a:p>
          <a:p>
            <a:r>
              <a:rPr lang="en-US" dirty="0" smtClean="0">
                <a:latin typeface="Calibri" panose="020F0502020204030204" pitchFamily="34" charset="0"/>
              </a:rPr>
              <a:t>General user</a:t>
            </a:r>
            <a:endParaRPr lang="en-US" dirty="0">
              <a:latin typeface="Calibri" panose="020F0502020204030204" pitchFamily="34" charset="0"/>
            </a:endParaRPr>
          </a:p>
        </p:txBody>
      </p:sp>
    </p:spTree>
    <p:extLst>
      <p:ext uri="{BB962C8B-B14F-4D97-AF65-F5344CB8AC3E}">
        <p14:creationId xmlns:p14="http://schemas.microsoft.com/office/powerpoint/2010/main" val="323362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210733"/>
            <a:ext cx="6798734" cy="1303867"/>
          </a:xfrm>
        </p:spPr>
        <p:txBody>
          <a:bodyPr/>
          <a:lstStyle/>
          <a:p>
            <a:r>
              <a:rPr lang="en-US" b="1" dirty="0" smtClean="0">
                <a:latin typeface="Calibri" panose="020F0502020204030204" pitchFamily="34" charset="0"/>
              </a:rPr>
              <a:t>Iteration 1 – Project Scope</a:t>
            </a:r>
            <a:endParaRPr lang="en-US" b="1"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lvl="0"/>
            <a:r>
              <a:rPr lang="en-US" sz="2000" dirty="0">
                <a:latin typeface="Calibri" panose="020F0502020204030204" pitchFamily="34" charset="0"/>
              </a:rPr>
              <a:t>Creating the events and submitting it for approval.</a:t>
            </a:r>
          </a:p>
          <a:p>
            <a:pPr lvl="0"/>
            <a:r>
              <a:rPr lang="en-US" sz="2000" dirty="0">
                <a:latin typeface="Calibri" panose="020F0502020204030204" pitchFamily="34" charset="0"/>
              </a:rPr>
              <a:t>Management of worklist by the admin to approve or reject the event publish request.</a:t>
            </a:r>
          </a:p>
          <a:p>
            <a:pPr lvl="0"/>
            <a:r>
              <a:rPr lang="en-US" sz="2000" dirty="0">
                <a:latin typeface="Calibri" panose="020F0502020204030204" pitchFamily="34" charset="0"/>
              </a:rPr>
              <a:t>Browsing the events that are approved by the admin and published on the web </a:t>
            </a:r>
            <a:r>
              <a:rPr lang="en-US" sz="2000" dirty="0" smtClean="0">
                <a:latin typeface="Calibri" panose="020F0502020204030204" pitchFamily="34" charset="0"/>
              </a:rPr>
              <a:t>site</a:t>
            </a:r>
            <a:endParaRPr lang="en-US" sz="2000" dirty="0">
              <a:latin typeface="Calibri" panose="020F0502020204030204" pitchFamily="34" charset="0"/>
            </a:endParaRPr>
          </a:p>
        </p:txBody>
      </p:sp>
    </p:spTree>
    <p:extLst>
      <p:ext uri="{BB962C8B-B14F-4D97-AF65-F5344CB8AC3E}">
        <p14:creationId xmlns:p14="http://schemas.microsoft.com/office/powerpoint/2010/main" val="75614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57200"/>
            <a:ext cx="8229600" cy="792162"/>
          </a:xfrm>
        </p:spPr>
        <p:txBody>
          <a:bodyPr/>
          <a:lstStyle/>
          <a:p>
            <a:r>
              <a:rPr lang="en-US" dirty="0" smtClean="0">
                <a:latin typeface="Calibri" panose="020F0502020204030204" pitchFamily="34" charset="0"/>
              </a:rPr>
              <a:t>		Domain Model</a:t>
            </a:r>
            <a:endParaRPr lang="en-US"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1061113"/>
            <a:ext cx="8305800" cy="5410200"/>
          </a:xfrm>
        </p:spPr>
      </p:pic>
    </p:spTree>
    <p:extLst>
      <p:ext uri="{BB962C8B-B14F-4D97-AF65-F5344CB8AC3E}">
        <p14:creationId xmlns:p14="http://schemas.microsoft.com/office/powerpoint/2010/main" val="3603983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2266" y="152400"/>
            <a:ext cx="6798734" cy="1303867"/>
          </a:xfrm>
        </p:spPr>
        <p:txBody>
          <a:bodyPr/>
          <a:lstStyle/>
          <a:p>
            <a:r>
              <a:rPr lang="en-US" dirty="0" smtClean="0">
                <a:latin typeface="Calibri" panose="020F0502020204030204" pitchFamily="34" charset="0"/>
              </a:rPr>
              <a:t>Use Case Diagram</a:t>
            </a:r>
            <a:endParaRPr lang="en-US" dirty="0">
              <a:latin typeface="Calibri" panose="020F0502020204030204" pitchFamily="34" charset="0"/>
            </a:endParaRPr>
          </a:p>
        </p:txBody>
      </p:sp>
      <p:pic>
        <p:nvPicPr>
          <p:cNvPr id="5" name="Content Placeholder 4" descr="C:\Users\HP\Desktop\OOAD\Use Case Diagram.jpg"/>
          <p:cNvPicPr>
            <a:picLocks noGrp="1"/>
          </p:cNvPicPr>
          <p:nvPr>
            <p:ph idx="1"/>
          </p:nvPr>
        </p:nvPicPr>
        <p:blipFill>
          <a:blip r:embed="rId2" cstate="print"/>
          <a:srcRect/>
          <a:stretch>
            <a:fillRect/>
          </a:stretch>
        </p:blipFill>
        <p:spPr bwMode="auto">
          <a:xfrm>
            <a:off x="1066800" y="1143000"/>
            <a:ext cx="7128934" cy="5029200"/>
          </a:xfrm>
          <a:prstGeom prst="rect">
            <a:avLst/>
          </a:prstGeom>
          <a:noFill/>
          <a:ln w="9525">
            <a:noFill/>
            <a:miter lim="800000"/>
            <a:headEnd/>
            <a:tailEnd/>
          </a:ln>
        </p:spPr>
      </p:pic>
    </p:spTree>
    <p:extLst>
      <p:ext uri="{BB962C8B-B14F-4D97-AF65-F5344CB8AC3E}">
        <p14:creationId xmlns:p14="http://schemas.microsoft.com/office/powerpoint/2010/main" val="2796028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477962"/>
            <a:ext cx="8229600" cy="808038"/>
          </a:xfrm>
        </p:spPr>
        <p:txBody>
          <a:bodyPr/>
          <a:lstStyle/>
          <a:p>
            <a:r>
              <a:rPr lang="en-US" dirty="0" smtClean="0">
                <a:latin typeface="Calibri" panose="020F0502020204030204" pitchFamily="34" charset="0"/>
              </a:rPr>
              <a:t>			</a:t>
            </a:r>
            <a:r>
              <a:rPr lang="en-US" b="1" dirty="0">
                <a:effectLst/>
                <a:latin typeface="Calibri" panose="020F0502020204030204" pitchFamily="34" charset="0"/>
              </a:rPr>
              <a:t>USE </a:t>
            </a:r>
            <a:r>
              <a:rPr lang="en-US" b="1" dirty="0" smtClean="0">
                <a:effectLst/>
                <a:latin typeface="Calibri" panose="020F0502020204030204" pitchFamily="34" charset="0"/>
              </a:rPr>
              <a:t>CASES</a:t>
            </a:r>
            <a:endParaRPr lang="en-US" b="1" dirty="0">
              <a:latin typeface="Calibri" panose="020F0502020204030204" pitchFamily="34" charset="0"/>
            </a:endParaRPr>
          </a:p>
        </p:txBody>
      </p:sp>
      <p:sp>
        <p:nvSpPr>
          <p:cNvPr id="2" name="Content Placeholder 1"/>
          <p:cNvSpPr>
            <a:spLocks noGrp="1"/>
          </p:cNvSpPr>
          <p:nvPr>
            <p:ph idx="1"/>
          </p:nvPr>
        </p:nvSpPr>
        <p:spPr>
          <a:xfrm>
            <a:off x="762000" y="2590800"/>
            <a:ext cx="8229600" cy="3949891"/>
          </a:xfrm>
        </p:spPr>
        <p:txBody>
          <a:bodyPr/>
          <a:lstStyle/>
          <a:p>
            <a:r>
              <a:rPr lang="en-US" b="1" dirty="0">
                <a:latin typeface="Calibri" panose="020F0502020204030204" pitchFamily="34" charset="0"/>
              </a:rPr>
              <a:t>USE CASE UC1:</a:t>
            </a:r>
            <a:r>
              <a:rPr lang="en-US" dirty="0">
                <a:latin typeface="Calibri" panose="020F0502020204030204" pitchFamily="34" charset="0"/>
              </a:rPr>
              <a:t> </a:t>
            </a:r>
            <a:r>
              <a:rPr lang="en-US" b="1" dirty="0">
                <a:latin typeface="Calibri" panose="020F0502020204030204" pitchFamily="34" charset="0"/>
              </a:rPr>
              <a:t>CREATE </a:t>
            </a:r>
            <a:r>
              <a:rPr lang="en-US" b="1" dirty="0" smtClean="0">
                <a:latin typeface="Calibri" panose="020F0502020204030204" pitchFamily="34" charset="0"/>
              </a:rPr>
              <a:t>EVENTS</a:t>
            </a:r>
          </a:p>
          <a:p>
            <a:r>
              <a:rPr lang="en-US" b="1" dirty="0">
                <a:latin typeface="Calibri" panose="020F0502020204030204" pitchFamily="34" charset="0"/>
              </a:rPr>
              <a:t>USE CASE UC2:</a:t>
            </a:r>
            <a:r>
              <a:rPr lang="en-US" dirty="0">
                <a:latin typeface="Calibri" panose="020F0502020204030204" pitchFamily="34" charset="0"/>
              </a:rPr>
              <a:t>  </a:t>
            </a:r>
            <a:r>
              <a:rPr lang="en-US" b="1" dirty="0">
                <a:latin typeface="Calibri" panose="020F0502020204030204" pitchFamily="34" charset="0"/>
              </a:rPr>
              <a:t>MANAGE </a:t>
            </a:r>
            <a:r>
              <a:rPr lang="en-US" b="1" dirty="0" smtClean="0">
                <a:latin typeface="Calibri" panose="020F0502020204030204" pitchFamily="34" charset="0"/>
              </a:rPr>
              <a:t>WORKLIST</a:t>
            </a:r>
          </a:p>
          <a:p>
            <a:r>
              <a:rPr lang="en-US" b="1" dirty="0">
                <a:latin typeface="Calibri" panose="020F0502020204030204" pitchFamily="34" charset="0"/>
              </a:rPr>
              <a:t>USE CASE UC3:</a:t>
            </a:r>
            <a:r>
              <a:rPr lang="en-US" dirty="0">
                <a:latin typeface="Calibri" panose="020F0502020204030204" pitchFamily="34" charset="0"/>
              </a:rPr>
              <a:t> </a:t>
            </a:r>
            <a:r>
              <a:rPr lang="en-US" b="1" dirty="0">
                <a:latin typeface="Calibri" panose="020F0502020204030204" pitchFamily="34" charset="0"/>
              </a:rPr>
              <a:t>BROWSE EVENTS</a:t>
            </a:r>
            <a:endParaRPr lang="en-US" dirty="0">
              <a:latin typeface="Calibri" panose="020F0502020204030204" pitchFamily="34" charset="0"/>
            </a:endParaRPr>
          </a:p>
        </p:txBody>
      </p:sp>
    </p:spTree>
    <p:extLst>
      <p:ext uri="{BB962C8B-B14F-4D97-AF65-F5344CB8AC3E}">
        <p14:creationId xmlns:p14="http://schemas.microsoft.com/office/powerpoint/2010/main" val="474350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effectLst/>
                <a:latin typeface="Calibri" panose="020F0502020204030204" pitchFamily="34" charset="0"/>
              </a:rPr>
              <a:t>		</a:t>
            </a:r>
            <a:endParaRPr lang="en-US" b="1" dirty="0">
              <a:latin typeface="Calibri" panose="020F0502020204030204" pitchFamily="34" charset="0"/>
            </a:endParaRPr>
          </a:p>
        </p:txBody>
      </p:sp>
      <p:sp>
        <p:nvSpPr>
          <p:cNvPr id="4" name="Subtitle 3"/>
          <p:cNvSpPr>
            <a:spLocks noGrp="1"/>
          </p:cNvSpPr>
          <p:nvPr>
            <p:ph type="subTitle" idx="1"/>
          </p:nvPr>
        </p:nvSpPr>
        <p:spPr>
          <a:xfrm>
            <a:off x="1905000" y="2514600"/>
            <a:ext cx="5257800" cy="1905000"/>
          </a:xfrm>
        </p:spPr>
        <p:txBody>
          <a:bodyPr>
            <a:normAutofit/>
          </a:bodyPr>
          <a:lstStyle/>
          <a:p>
            <a:r>
              <a:rPr lang="en-US" sz="4400" b="1" dirty="0">
                <a:latin typeface="Calibri" panose="020F0502020204030204" pitchFamily="34" charset="0"/>
              </a:rPr>
              <a:t>USE CASE TEXT</a:t>
            </a:r>
          </a:p>
        </p:txBody>
      </p:sp>
    </p:spTree>
    <p:extLst>
      <p:ext uri="{BB962C8B-B14F-4D97-AF65-F5344CB8AC3E}">
        <p14:creationId xmlns:p14="http://schemas.microsoft.com/office/powerpoint/2010/main" val="625250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249</TotalTime>
  <Words>1059</Words>
  <Application>Microsoft Office PowerPoint</Application>
  <PresentationFormat>On-screen Show (4:3)</PresentationFormat>
  <Paragraphs>129</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Organic</vt:lpstr>
      <vt:lpstr>EVENT IT! AN EVENT REPOSITORY</vt:lpstr>
      <vt:lpstr>VISION</vt:lpstr>
      <vt:lpstr>OVERVIEW</vt:lpstr>
      <vt:lpstr>Users of the system</vt:lpstr>
      <vt:lpstr>Iteration 1 – Project Scope</vt:lpstr>
      <vt:lpstr>  Domain Model</vt:lpstr>
      <vt:lpstr>Use Case Diagram</vt:lpstr>
      <vt:lpstr>   USE CASES</vt:lpstr>
      <vt:lpstr>  </vt:lpstr>
      <vt:lpstr> USE CASE UC1: CREATE EVENTS </vt:lpstr>
      <vt:lpstr>Main Success Scenario (Basic Flow) </vt:lpstr>
      <vt:lpstr>Extensions (or Alternative Flows)</vt:lpstr>
      <vt:lpstr>USE CASE UC2:  MANAGE WORKLIST</vt:lpstr>
      <vt:lpstr>Main Success Scenario (Basic Flow)</vt:lpstr>
      <vt:lpstr>Extensions (or Alternative Flows)</vt:lpstr>
      <vt:lpstr>USE CASE UC3: BROWSE EVENTS  </vt:lpstr>
      <vt:lpstr>Main Success Scenario (Basic Flow)</vt:lpstr>
      <vt:lpstr>Extensions (or Alternative Flows)</vt:lpstr>
      <vt:lpstr>SYSTEM SEQUENCE DIAGRAM </vt:lpstr>
      <vt:lpstr> INTERACTION DIAGRAMS </vt:lpstr>
      <vt:lpstr>   CREATE EVENT</vt:lpstr>
      <vt:lpstr>  MANAGE WORKLIST </vt:lpstr>
      <vt:lpstr>  BROWSE EVENTS</vt:lpstr>
      <vt:lpstr>Operation Contract</vt:lpstr>
      <vt:lpstr>CONTRACT 1</vt:lpstr>
      <vt:lpstr>CONTRACT 2</vt:lpstr>
      <vt:lpstr>UI SCREENSHOTS</vt:lpstr>
      <vt:lpstr>   Login Page </vt:lpstr>
      <vt:lpstr>   Home Page </vt:lpstr>
      <vt:lpstr>   Create Event</vt:lpstr>
      <vt:lpstr>   Manage Worklist</vt:lpstr>
      <vt:lpstr>Browse Event</vt:lpstr>
      <vt:lpstr>  PLAN FOR ITERATION-II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IT!          -AN EVENT REPOSITORY</dc:title>
  <dc:creator>Windows User</dc:creator>
  <cp:lastModifiedBy>Niveditha Varadha Chandrasekaran</cp:lastModifiedBy>
  <cp:revision>28</cp:revision>
  <dcterms:created xsi:type="dcterms:W3CDTF">2016-02-22T01:01:45Z</dcterms:created>
  <dcterms:modified xsi:type="dcterms:W3CDTF">2016-02-22T20:21:01Z</dcterms:modified>
</cp:coreProperties>
</file>