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1" r:id="rId3"/>
    <p:sldId id="257" r:id="rId4"/>
    <p:sldId id="282" r:id="rId5"/>
    <p:sldId id="279" r:id="rId6"/>
    <p:sldId id="275" r:id="rId7"/>
    <p:sldId id="297" r:id="rId8"/>
    <p:sldId id="304" r:id="rId9"/>
    <p:sldId id="266" r:id="rId10"/>
    <p:sldId id="276" r:id="rId11"/>
    <p:sldId id="299" r:id="rId12"/>
    <p:sldId id="300" r:id="rId13"/>
    <p:sldId id="283" r:id="rId14"/>
    <p:sldId id="284" r:id="rId15"/>
    <p:sldId id="293" r:id="rId16"/>
    <p:sldId id="272" r:id="rId17"/>
    <p:sldId id="294" r:id="rId18"/>
    <p:sldId id="303" r:id="rId19"/>
    <p:sldId id="308" r:id="rId20"/>
    <p:sldId id="309" r:id="rId21"/>
    <p:sldId id="310" r:id="rId22"/>
    <p:sldId id="311" r:id="rId23"/>
    <p:sldId id="315" r:id="rId24"/>
    <p:sldId id="312" r:id="rId25"/>
    <p:sldId id="313" r:id="rId26"/>
    <p:sldId id="314" r:id="rId27"/>
    <p:sldId id="316" r:id="rId28"/>
    <p:sldId id="306" r:id="rId29"/>
    <p:sldId id="285" r:id="rId30"/>
    <p:sldId id="286" r:id="rId31"/>
    <p:sldId id="287" r:id="rId32"/>
    <p:sldId id="288" r:id="rId33"/>
    <p:sldId id="289" r:id="rId34"/>
    <p:sldId id="301" r:id="rId35"/>
    <p:sldId id="290" r:id="rId36"/>
    <p:sldId id="292" r:id="rId37"/>
    <p:sldId id="278" r:id="rId38"/>
    <p:sldId id="26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866C66-669D-4685-AFEB-10B343139592}" type="datetimeFigureOut">
              <a:rPr lang="en-US"/>
              <a:pPr>
                <a:defRPr/>
              </a:pPr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803693-920D-4B2D-8A31-DB694AB0F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10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C7B0CD-511E-450E-8E12-25E0BAAC800A}" type="datetimeFigureOut">
              <a:rPr lang="en-US"/>
              <a:pPr>
                <a:defRPr/>
              </a:pPr>
              <a:t>5/13/2013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1D0BFB-997D-4537-BF97-AE0846174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84DE80-B40C-4DF8-B56E-02ED244149AB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072135-1063-4F3E-91FC-3F5F55D3C7E6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8A7CB-C42F-4628-ABA8-C56A0A1BC0D8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19386-2D0B-4207-9983-E4D4F85C316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77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BF140-A2C4-4094-A42B-7BAC50E1540A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8E7B-4C2F-4AA6-854B-270FAFBD23E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48CF4-E3B5-4A03-A58E-308173B43688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18441-4227-4389-ABA8-9D08F7914EA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6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8F79D-99A1-4B5D-A184-78A7C53DA9CE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18E53-8056-43B6-B0EF-144304BDE2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1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1CBA3-42A8-4780-90E4-4004A9ACFC15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24452-ECBC-4960-B935-E6BA78F3C5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38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3188C-33D6-49FA-B240-C44319B81285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14583-02C5-49D2-ACFF-E291FBA45BB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2BECB-180B-48F1-99D4-114C3FFDDCD1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BF7B2-06A2-4A5C-9448-6711543531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3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9ACEC-0D05-44FA-A291-9DDEF13EB14E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E1AB4-3BC1-4EF6-B4FC-F86B61BB69D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706C-373C-4479-B716-11137BB26DE4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89894-8D1F-48A6-A22A-6D35113D0F4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1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0CFD-383B-4977-AE0A-FA24893E9840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929D9-9C7D-4745-BA40-516F5E7664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0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8F1B-3567-4180-BC42-C38239DED5B4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071BF-432D-46E6-AFB3-D3F984D920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5BE7262-0668-4119-ABC5-41E7702091A2}" type="datetime1">
              <a:rPr lang="en-IN"/>
              <a:pPr>
                <a:defRPr/>
              </a:pPr>
              <a:t>13-05-2013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39E1957-D191-4F9B-B59A-A3C46D3208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92" r:id="rId2"/>
    <p:sldLayoutId id="2147484101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102" r:id="rId9"/>
    <p:sldLayoutId id="2147484098" r:id="rId10"/>
    <p:sldLayoutId id="214748409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713" y="620713"/>
            <a:ext cx="7129462" cy="1893887"/>
          </a:xfrm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Super Resolution </a:t>
            </a:r>
            <a:r>
              <a:rPr lang="en-IN" dirty="0">
                <a:solidFill>
                  <a:schemeClr val="tx2">
                    <a:satMod val="130000"/>
                  </a:schemeClr>
                </a:solidFill>
              </a:rPr>
              <a:t>Mapping </a:t>
            </a: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of Land Cover Classes</a:t>
            </a:r>
            <a:br>
              <a:rPr lang="en-IN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>(Image Processing)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174875" y="2997200"/>
            <a:ext cx="6400800" cy="1752600"/>
          </a:xfrm>
        </p:spPr>
        <p:txBody>
          <a:bodyPr/>
          <a:lstStyle/>
          <a:p>
            <a:pPr marL="26988" marR="0" eaLnBrk="1" hangingPunct="1"/>
            <a:r>
              <a:rPr lang="en-US" sz="2400" smtClean="0">
                <a:latin typeface="Calibri" pitchFamily="34" charset="0"/>
                <a:cs typeface="Calibri" pitchFamily="34" charset="0"/>
              </a:rPr>
              <a:t>P.NAVEEN RAJ                    2009115061</a:t>
            </a:r>
          </a:p>
          <a:p>
            <a:pPr marL="26988" marR="0" eaLnBrk="1" hangingPunct="1"/>
            <a:r>
              <a:rPr lang="en-US" sz="2400" smtClean="0">
                <a:latin typeface="Calibri" pitchFamily="34" charset="0"/>
                <a:cs typeface="Calibri" pitchFamily="34" charset="0"/>
              </a:rPr>
              <a:t>S.B.YUVARAJA                    2009115118</a:t>
            </a:r>
          </a:p>
          <a:p>
            <a:pPr marL="26988" marR="0" eaLnBrk="1" hangingPunct="1"/>
            <a:r>
              <a:rPr lang="en-US" sz="2400" smtClean="0">
                <a:latin typeface="Calibri" pitchFamily="34" charset="0"/>
                <a:cs typeface="Calibri" pitchFamily="34" charset="0"/>
              </a:rPr>
              <a:t>YASWANTH KUMAR          2009115117</a:t>
            </a:r>
            <a:endParaRPr lang="en-IN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66FE39C-1892-4F6C-AECB-78098286E4AD}" type="slidenum">
              <a:rPr lang="en-IN" sz="1600" b="1" i="1" smtClean="0">
                <a:solidFill>
                  <a:srgbClr val="FF0000"/>
                </a:solidFill>
              </a:rPr>
              <a:pPr eaLnBrk="1" hangingPunct="1"/>
              <a:t>1</a:t>
            </a:fld>
            <a:endParaRPr lang="en-IN" sz="1600" b="1" i="1" smtClean="0">
              <a:solidFill>
                <a:srgbClr val="FF0000"/>
              </a:solidFill>
            </a:endParaRPr>
          </a:p>
        </p:txBody>
      </p:sp>
      <p:sp>
        <p:nvSpPr>
          <p:cNvPr id="5126" name="TextBox 3"/>
          <p:cNvSpPr txBox="1">
            <a:spLocks noChangeArrowheads="1"/>
          </p:cNvSpPr>
          <p:nvPr/>
        </p:nvSpPr>
        <p:spPr bwMode="auto">
          <a:xfrm>
            <a:off x="1714500" y="4857750"/>
            <a:ext cx="73215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PROJECT GUIDE </a:t>
            </a:r>
            <a:r>
              <a:rPr lang="en-US" sz="2800" b="1">
                <a:latin typeface="Calibri" pitchFamily="34" charset="0"/>
                <a:cs typeface="Calibri" pitchFamily="34" charset="0"/>
              </a:rPr>
              <a:t>- </a:t>
            </a:r>
            <a:r>
              <a:rPr lang="en-US" sz="2800" b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DR.K.VANI</a:t>
            </a:r>
            <a:r>
              <a:rPr lang="en-US" sz="2800" b="1">
                <a:latin typeface="Calibri" pitchFamily="34" charset="0"/>
                <a:cs typeface="Calibri" pitchFamily="34" charset="0"/>
              </a:rPr>
              <a:t>, ASSOCIATE PROFESSOR, DEPT OF IST, ANNA UNIVERSITY</a:t>
            </a:r>
            <a:endParaRPr lang="en-IN" sz="2800" b="1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</a:rPr>
              <a:t>Literature survey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 – cont..</a:t>
            </a:r>
            <a:endParaRPr lang="en-US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1188" y="1484313"/>
            <a:ext cx="8323262" cy="48006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IN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dirty="0" smtClean="0"/>
              <a:t>Spectral </a:t>
            </a:r>
            <a:r>
              <a:rPr lang="en-IN" dirty="0"/>
              <a:t>and spatial goal functions are combined to form a single optimization function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/>
              <a:t>Min E ( r </a:t>
            </a:r>
            <a:r>
              <a:rPr lang="pt-BR" dirty="0" smtClean="0"/>
              <a:t>)= Espectral( </a:t>
            </a:r>
            <a:r>
              <a:rPr lang="pt-BR" dirty="0"/>
              <a:t>r )+</a:t>
            </a:r>
            <a:r>
              <a:rPr lang="pt-BR" dirty="0" smtClean="0"/>
              <a:t>λ Espatial( </a:t>
            </a:r>
            <a:r>
              <a:rPr lang="pt-BR" dirty="0"/>
              <a:t>r </a:t>
            </a:r>
            <a:r>
              <a:rPr lang="pt-BR" dirty="0" smtClean="0"/>
              <a:t>)</a:t>
            </a:r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4800" u="sng" dirty="0">
                <a:solidFill>
                  <a:schemeClr val="accent6"/>
                </a:solidFill>
              </a:rPr>
              <a:t>Limitation :</a:t>
            </a:r>
            <a:r>
              <a:rPr lang="pt-BR" dirty="0">
                <a:solidFill>
                  <a:srgbClr val="FF0000"/>
                </a:solidFill>
              </a:rPr>
              <a:t> </a:t>
            </a:r>
            <a:endParaRPr lang="pt-BR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>
                <a:solidFill>
                  <a:srgbClr val="FF0000"/>
                </a:solidFill>
              </a:rPr>
              <a:t>Correlation</a:t>
            </a:r>
            <a:r>
              <a:rPr lang="pt-BR" dirty="0" smtClean="0"/>
              <a:t> with nearest pixel is not considered 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>
                <a:solidFill>
                  <a:srgbClr val="FF0000"/>
                </a:solidFill>
              </a:rPr>
              <a:t>Attraction</a:t>
            </a:r>
            <a:r>
              <a:rPr lang="pt-BR" dirty="0" smtClean="0"/>
              <a:t> between the classes with in the pixel is not consisdered </a:t>
            </a:r>
            <a:endParaRPr lang="pt-BR" dirty="0"/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60DCBB-1BBA-494A-9145-6DB4876F9E34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10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Literature Survey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8323262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b="1" i="1" u="sng" dirty="0" smtClean="0"/>
          </a:p>
          <a:p>
            <a:pPr marL="82296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b="1" i="1" dirty="0" smtClean="0"/>
              <a:t>Super-resolution </a:t>
            </a:r>
            <a:r>
              <a:rPr lang="en-US" sz="2400" b="1" i="1" dirty="0"/>
              <a:t>land cover pattern prediction using a Hopfield neural </a:t>
            </a:r>
            <a:r>
              <a:rPr lang="en-US" sz="2400" b="1" i="1" dirty="0" smtClean="0"/>
              <a:t>network July-2011 </a:t>
            </a:r>
            <a:r>
              <a:rPr lang="en-US" sz="2400" b="1" i="1" dirty="0"/>
              <a:t>- </a:t>
            </a:r>
            <a:r>
              <a:rPr lang="en-US" sz="2400" b="1" i="1" dirty="0" err="1"/>
              <a:t>Quang</a:t>
            </a:r>
            <a:r>
              <a:rPr lang="en-US" sz="2400" b="1" i="1" dirty="0"/>
              <a:t> Minh </a:t>
            </a:r>
            <a:r>
              <a:rPr lang="en-US" sz="2400" b="1" i="1" dirty="0" smtClean="0"/>
              <a:t>Nguyen, </a:t>
            </a:r>
            <a:r>
              <a:rPr lang="en-US" sz="2400" b="1" i="1" dirty="0"/>
              <a:t>Peter M. Atkinson </a:t>
            </a:r>
            <a:r>
              <a:rPr lang="en-US" sz="2400" b="1" i="1" dirty="0" smtClean="0"/>
              <a:t> </a:t>
            </a:r>
            <a:r>
              <a:rPr lang="en-US" sz="2400" b="1" i="1" dirty="0"/>
              <a:t>&amp; Hugh G. Lewis </a:t>
            </a:r>
            <a:endParaRPr lang="en-US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Super Resolution Mapping with </a:t>
            </a:r>
            <a:r>
              <a:rPr lang="en-US" dirty="0" smtClean="0">
                <a:solidFill>
                  <a:srgbClr val="FF0000"/>
                </a:solidFill>
              </a:rPr>
              <a:t>Hopfield Neural Network</a:t>
            </a:r>
            <a:r>
              <a:rPr lang="en-US" dirty="0" smtClean="0"/>
              <a:t> using the soft classified proportions is used.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PAN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MS</a:t>
            </a:r>
            <a:r>
              <a:rPr lang="en-US" dirty="0" smtClean="0"/>
              <a:t> images are processed and compared to find </a:t>
            </a:r>
            <a:r>
              <a:rPr lang="en-US" dirty="0" smtClean="0">
                <a:solidFill>
                  <a:srgbClr val="FF0000"/>
                </a:solidFill>
              </a:rPr>
              <a:t>spatial dependence</a:t>
            </a:r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u="sng" dirty="0" smtClean="0">
                <a:solidFill>
                  <a:srgbClr val="FF0000"/>
                </a:solidFill>
              </a:rPr>
              <a:t>LIMITATION :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It can provide only local optimization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5D527F-BC56-4684-BF4B-8AB1F1F830CA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11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Literature Survey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8323262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2400" b="1" i="1" u="sng" dirty="0" smtClean="0"/>
          </a:p>
          <a:p>
            <a:pPr marL="82296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IN" sz="2400" b="1" i="1" u="sng" dirty="0" smtClean="0"/>
              <a:t>Particle </a:t>
            </a:r>
            <a:r>
              <a:rPr lang="en-IN" sz="2400" b="1" i="1" u="sng" dirty="0"/>
              <a:t>swarm </a:t>
            </a:r>
            <a:r>
              <a:rPr lang="en-IN" sz="2400" b="1" i="1" u="sng" dirty="0" smtClean="0"/>
              <a:t>optimization-based sub-pixel </a:t>
            </a:r>
            <a:r>
              <a:rPr lang="en-IN" sz="2400" b="1" i="1" u="sng" dirty="0"/>
              <a:t>mapping for </a:t>
            </a:r>
            <a:r>
              <a:rPr lang="en-IN" sz="2400" b="1" i="1" u="sng" dirty="0" smtClean="0"/>
              <a:t>remote-sensing Imagery , may </a:t>
            </a:r>
            <a:r>
              <a:rPr lang="en-IN" sz="2400" b="1" i="1" u="sng" dirty="0"/>
              <a:t>2012 - </a:t>
            </a:r>
            <a:r>
              <a:rPr lang="en-IN" sz="2400" b="1" i="1" u="sng" dirty="0" err="1"/>
              <a:t>Qunming</a:t>
            </a:r>
            <a:r>
              <a:rPr lang="en-IN" sz="2400" b="1" i="1" u="sng" dirty="0"/>
              <a:t> </a:t>
            </a:r>
            <a:r>
              <a:rPr lang="en-IN" sz="2400" b="1" i="1" u="sng" dirty="0" smtClean="0"/>
              <a:t>Wang, </a:t>
            </a:r>
            <a:r>
              <a:rPr lang="en-IN" sz="2400" b="1" i="1" u="sng" dirty="0" err="1"/>
              <a:t>Liguo</a:t>
            </a:r>
            <a:r>
              <a:rPr lang="en-IN" sz="2400" b="1" i="1" u="sng" dirty="0"/>
              <a:t> Wang </a:t>
            </a:r>
            <a:r>
              <a:rPr lang="en-IN" sz="2400" b="1" i="1" u="sng" dirty="0" smtClean="0"/>
              <a:t>&amp; </a:t>
            </a:r>
            <a:r>
              <a:rPr lang="en-IN" sz="2400" b="1" i="1" u="sng" dirty="0" err="1"/>
              <a:t>Danfeng</a:t>
            </a:r>
            <a:r>
              <a:rPr lang="en-IN" sz="2400" b="1" i="1" u="sng" dirty="0"/>
              <a:t> Liu </a:t>
            </a:r>
            <a:endParaRPr lang="en-IN" sz="2400" b="1" i="1" u="sng" dirty="0" smtClean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b="1" i="1" u="sng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Applying PSO(Particle Swarm Optimization ) algorithm for proportion images.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Integrate the classification map for all classes.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Final SRM map will be obtained </a:t>
            </a:r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IN" sz="2400" b="1" i="1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C42289-2296-4852-A58C-1C9E91F942F6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12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8255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Soft Classification of image 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Spectral components of various classes are identified</a:t>
            </a:r>
          </a:p>
          <a:p>
            <a:pPr marL="8255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Super Resolution Mapping :</a:t>
            </a:r>
            <a:r>
              <a:rPr lang="en-US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Spatial dependence is realized in simple and effective way using attraction and </a:t>
            </a:r>
            <a:r>
              <a:rPr lang="pt-BR" sz="2400" dirty="0" smtClean="0"/>
              <a:t>Co-Relation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To obtain more accurate land cover maps from coarser spatial resolution images.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 smtClean="0"/>
          </a:p>
          <a:p>
            <a:pPr marL="8255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741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FB9F57-A16E-4B9C-8488-70663A64D8E8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13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58888" y="260350"/>
            <a:ext cx="749935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General steps  </a:t>
            </a:r>
            <a:endParaRPr lang="en-IN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4213" y="1196975"/>
            <a:ext cx="8280400" cy="48006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Sub divide the pixel </a:t>
            </a:r>
          </a:p>
          <a:p>
            <a:pPr eaLnBrk="1" hangingPunct="1"/>
            <a:r>
              <a:rPr lang="en-US" smtClean="0"/>
              <a:t>Allocate the classes randomly according to the area proportion. </a:t>
            </a:r>
          </a:p>
          <a:p>
            <a:pPr eaLnBrk="1" hangingPunct="1"/>
            <a:r>
              <a:rPr lang="en-US" smtClean="0"/>
              <a:t>Calculate the attraction and correlation between the sub pixels</a:t>
            </a:r>
          </a:p>
          <a:p>
            <a:pPr eaLnBrk="1" hangingPunct="1"/>
            <a:r>
              <a:rPr lang="en-US" smtClean="0"/>
              <a:t>Applying PSO(Particle Swarm Optimization ) algorithm for all proportion images.</a:t>
            </a:r>
          </a:p>
          <a:p>
            <a:pPr eaLnBrk="1" hangingPunct="1"/>
            <a:r>
              <a:rPr lang="en-US" smtClean="0"/>
              <a:t>Integrate the classification map for all classes. </a:t>
            </a:r>
          </a:p>
          <a:p>
            <a:pPr eaLnBrk="1" hangingPunct="1"/>
            <a:r>
              <a:rPr lang="en-US" smtClean="0"/>
              <a:t>Final SRM map will be obtained </a:t>
            </a:r>
          </a:p>
          <a:p>
            <a:pPr eaLnBrk="1" hangingPunct="1"/>
            <a:endParaRPr lang="en-IN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CA6342-9EAC-4258-913D-EF208E0C50ED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14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03350" y="2997200"/>
            <a:ext cx="7407275" cy="1471613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System Architecture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59" name="Subtitle 5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5CB5C4-4947-4376-B574-BFDE7DFA48F9}" type="slidenum">
              <a:rPr lang="en-IN" sz="1800" b="1" smtClean="0">
                <a:solidFill>
                  <a:srgbClr val="FF0000"/>
                </a:solidFill>
              </a:rPr>
              <a:pPr eaLnBrk="1" hangingPunct="1"/>
              <a:t>15</a:t>
            </a:fld>
            <a:endParaRPr lang="en-IN" sz="18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ARCHITECTURE</a:t>
            </a:r>
            <a:b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</a:b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N" sz="1600" b="1" smtClean="0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2048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54225"/>
            <a:ext cx="8101012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498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ARCHITECTURE </a:t>
            </a:r>
            <a:b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</a:b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607B30-4866-47BD-904B-D1B4E87F2345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17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2150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781208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Demonstration of Project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4900" b="1" dirty="0" smtClean="0"/>
              <a:t>(PSO)</a:t>
            </a:r>
            <a:endParaRPr lang="en-IN" sz="49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59854A-7079-4D53-8BDA-696479ADF4BD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18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22533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9144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WITH SATELITE IMAGE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53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58888" y="2781300"/>
            <a:ext cx="749935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INTRODUCTION</a:t>
            </a:r>
            <a:endParaRPr lang="en-IN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1A784A-4D6A-4D50-AC73-D3531B990433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2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54" y="655488"/>
            <a:ext cx="6486525" cy="61722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PSO </a:t>
            </a:r>
            <a:br>
              <a:rPr lang="en-US" dirty="0" smtClean="0"/>
            </a:br>
            <a:r>
              <a:rPr lang="en-US" dirty="0" smtClean="0"/>
              <a:t>BUILDING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09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PSO </a:t>
            </a:r>
            <a:br>
              <a:rPr lang="en-US" dirty="0" smtClean="0"/>
            </a:br>
            <a:r>
              <a:rPr lang="en-US" dirty="0" smtClean="0"/>
              <a:t>GRASS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4868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PSO </a:t>
            </a:r>
            <a:br>
              <a:rPr lang="en-US" dirty="0" smtClean="0"/>
            </a:br>
            <a:r>
              <a:rPr lang="en-US" dirty="0" smtClean="0"/>
              <a:t>GRASS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4290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7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</a:t>
            </a:r>
            <a:br>
              <a:rPr lang="en-US" dirty="0" smtClean="0"/>
            </a:br>
            <a:r>
              <a:rPr lang="en-US" dirty="0" smtClean="0"/>
              <a:t>MERGING</a:t>
            </a:r>
            <a:br>
              <a:rPr lang="en-US" dirty="0" smtClean="0"/>
            </a:br>
            <a:r>
              <a:rPr lang="en-US" dirty="0" smtClean="0"/>
              <a:t> OF </a:t>
            </a:r>
            <a:br>
              <a:rPr lang="en-US" dirty="0" smtClean="0"/>
            </a:br>
            <a:r>
              <a:rPr lang="en-US" dirty="0" smtClean="0"/>
              <a:t>CLASSES</a:t>
            </a:r>
            <a:br>
              <a:rPr lang="en-US" dirty="0" smtClean="0"/>
            </a:br>
            <a:r>
              <a:rPr lang="en-US" dirty="0" smtClean="0"/>
              <a:t>(PSO)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71" y="188640"/>
            <a:ext cx="6486525" cy="617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" y="4696019"/>
            <a:ext cx="2411760" cy="15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54" y="655488"/>
            <a:ext cx="6486525" cy="61722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ACO </a:t>
            </a:r>
            <a:br>
              <a:rPr lang="en-US" dirty="0" smtClean="0"/>
            </a:br>
            <a:r>
              <a:rPr lang="en-US" dirty="0" smtClean="0"/>
              <a:t>BUILDING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05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25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ACO </a:t>
            </a:r>
            <a:br>
              <a:rPr lang="en-US" dirty="0" smtClean="0"/>
            </a:br>
            <a:r>
              <a:rPr lang="en-US" dirty="0" smtClean="0"/>
              <a:t>GRASS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4868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26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068960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ACO </a:t>
            </a:r>
            <a:br>
              <a:rPr lang="en-US" dirty="0" smtClean="0"/>
            </a:br>
            <a:r>
              <a:rPr lang="en-US" dirty="0" smtClean="0"/>
              <a:t>GRASS </a:t>
            </a:r>
            <a:br>
              <a:rPr lang="en-US" dirty="0" smtClean="0"/>
            </a:b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IMAGE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4290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8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SLIDE NUMBER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E1AB4-3BC1-4EF6-B4FC-F86B61BB69D2}" type="slidenum">
              <a:rPr lang="en-IN" smtClean="0"/>
              <a:pPr>
                <a:defRPr/>
              </a:pPr>
              <a:t>27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573016"/>
            <a:ext cx="64335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</a:t>
            </a:r>
            <a:br>
              <a:rPr lang="en-US" dirty="0" smtClean="0"/>
            </a:br>
            <a:r>
              <a:rPr lang="en-US" dirty="0" smtClean="0"/>
              <a:t>MERGING </a:t>
            </a:r>
            <a:br>
              <a:rPr lang="en-US" dirty="0" smtClean="0"/>
            </a:b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CLASSES </a:t>
            </a:r>
            <a:br>
              <a:rPr lang="en-US" dirty="0" smtClean="0"/>
            </a:br>
            <a:r>
              <a:rPr lang="en-US" dirty="0" smtClean="0"/>
              <a:t>(ACO)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2" y="4927048"/>
            <a:ext cx="2411760" cy="1583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76" y="342310"/>
            <a:ext cx="6486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3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COMPARING PSO AND ANT COLONY OPTIMIZATION </a:t>
            </a: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8323262" cy="4800600"/>
          </a:xfrm>
        </p:spPr>
        <p:txBody>
          <a:bodyPr>
            <a:normAutofit/>
          </a:bodyPr>
          <a:lstStyle/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2400" b="1" i="1" u="sng" dirty="0" smtClean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b="1" i="1" u="sng" dirty="0" smtClean="0"/>
              <a:t>PSO :</a:t>
            </a:r>
          </a:p>
          <a:p>
            <a:pPr marL="425196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More accuracy </a:t>
            </a:r>
          </a:p>
          <a:p>
            <a:pPr marL="425196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Time required is fixed </a:t>
            </a:r>
            <a:endParaRPr lang="en-IN" sz="2400" u="sng" dirty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b="1" i="1" u="sng" dirty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b="1" i="1" u="sng" dirty="0" smtClean="0"/>
              <a:t>ANT COLONY OPTIMIZATION :</a:t>
            </a:r>
          </a:p>
          <a:p>
            <a:pPr marL="425196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Have unclassified class</a:t>
            </a:r>
          </a:p>
          <a:p>
            <a:pPr marL="425196" indent="-3429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Time required cannot be fixed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35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FD62DE-4788-4617-B47A-EAD8BAD5E6D5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28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Technologies/Tools Used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68338" y="2349500"/>
          <a:ext cx="8051800" cy="32083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25900"/>
                <a:gridCol w="4025900"/>
              </a:tblGrid>
              <a:tr h="6797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Requirement</a:t>
                      </a:r>
                      <a:endParaRPr lang="en-US" sz="2800" dirty="0"/>
                    </a:p>
                  </a:txBody>
                  <a:tcPr marL="91438" marR="91438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Technology</a:t>
                      </a:r>
                      <a:endParaRPr lang="en-US" sz="3200" dirty="0"/>
                    </a:p>
                  </a:txBody>
                  <a:tcPr marL="91438" marR="91438" marT="45707" marB="45707"/>
                </a:tc>
              </a:tr>
              <a:tr h="8171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Operating System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Microsoft</a:t>
                      </a:r>
                      <a:r>
                        <a:rPr lang="en-US" sz="2200" baseline="0" dirty="0" smtClean="0">
                          <a:solidFill>
                            <a:srgbClr val="7030A0"/>
                          </a:solidFill>
                        </a:rPr>
                        <a:t> Windows 7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</a:tr>
              <a:tr h="8171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Programming</a:t>
                      </a:r>
                      <a:r>
                        <a:rPr lang="en-US" sz="2200" baseline="0" dirty="0" smtClean="0">
                          <a:solidFill>
                            <a:srgbClr val="7030A0"/>
                          </a:solidFill>
                        </a:rPr>
                        <a:t> Language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MATLAB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</a:tr>
              <a:tr h="8943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Integrated Development Environment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7030A0"/>
                          </a:solidFill>
                        </a:rPr>
                        <a:t>MATLAB</a:t>
                      </a:r>
                      <a:r>
                        <a:rPr lang="en-US" sz="2200" baseline="0" dirty="0" smtClean="0">
                          <a:solidFill>
                            <a:srgbClr val="7030A0"/>
                          </a:solidFill>
                        </a:rPr>
                        <a:t> R2009a</a:t>
                      </a:r>
                      <a:endParaRPr lang="en-US" sz="2200" dirty="0">
                        <a:solidFill>
                          <a:srgbClr val="7030A0"/>
                        </a:solidFill>
                      </a:endParaRPr>
                    </a:p>
                  </a:txBody>
                  <a:tcPr marL="91438" marR="91438" marT="45707" marB="45707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45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3F1E70-F099-417B-9FB0-59F2978B8E23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29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INTRODUCTION</a:t>
            </a:r>
            <a:endParaRPr lang="en-IN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71500" y="1500188"/>
            <a:ext cx="7467600" cy="4873625"/>
          </a:xfrm>
        </p:spPr>
        <p:txBody>
          <a:bodyPr>
            <a:normAutofit/>
          </a:bodyPr>
          <a:lstStyle/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Satellite images are used for preparing latest </a:t>
            </a:r>
            <a:r>
              <a:rPr lang="en-US" sz="2400" dirty="0" smtClean="0">
                <a:solidFill>
                  <a:srgbClr val="FF0000"/>
                </a:solidFill>
              </a:rPr>
              <a:t>land cover maps</a:t>
            </a:r>
            <a:r>
              <a:rPr lang="en-US" sz="2400" dirty="0" smtClean="0"/>
              <a:t> 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Maps prepared through classification(Hard and Soft).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Hard classification</a:t>
            </a:r>
            <a:r>
              <a:rPr lang="en-US" sz="2400" dirty="0" smtClean="0"/>
              <a:t> is mapping of the one pixel to one class approximately.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Soft classification </a:t>
            </a:r>
            <a:r>
              <a:rPr lang="en-US" sz="2400" dirty="0" smtClean="0"/>
              <a:t>is finding of percentage of spectral components in the particular pixel.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400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8125" y="63817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IN" dirty="0"/>
              <a:t>SLIDE NUMBER </a:t>
            </a:r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A6AA2C-C01C-4EA8-89EE-FA46ECBFCEBA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146675"/>
            <a:ext cx="3921125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405688" cy="1473200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Module Description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603" name="Subtitle 5"/>
          <p:cNvSpPr>
            <a:spLocks noGrp="1"/>
          </p:cNvSpPr>
          <p:nvPr>
            <p:ph type="subTitle" idx="1"/>
          </p:nvPr>
        </p:nvSpPr>
        <p:spPr>
          <a:xfrm>
            <a:off x="1760538" y="3429000"/>
            <a:ext cx="7407275" cy="1752600"/>
          </a:xfrm>
        </p:spPr>
        <p:txBody>
          <a:bodyPr/>
          <a:lstStyle/>
          <a:p>
            <a:pPr marL="26988" marR="0" eaLnBrk="1" hangingPunct="1"/>
            <a:r>
              <a:rPr lang="en-US" b="1" smtClean="0">
                <a:solidFill>
                  <a:srgbClr val="7030A0"/>
                </a:solidFill>
              </a:rPr>
              <a:t>With Split-Up For Each Member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560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7AFC6-D1C4-4B07-AF54-40771596DB9A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30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A4CABF-3935-4163-98C4-4D04ED5884C4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31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00138" y="769938"/>
          <a:ext cx="6913562" cy="56753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56781"/>
                <a:gridCol w="3456781"/>
              </a:tblGrid>
              <a:tr h="1445598">
                <a:tc rowSpan="4"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Naveen</a:t>
                      </a:r>
                      <a:r>
                        <a:rPr lang="en-US" sz="2800" baseline="0" dirty="0" smtClean="0">
                          <a:solidFill>
                            <a:srgbClr val="002060"/>
                          </a:solidFill>
                        </a:rPr>
                        <a:t> Raj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91445" marR="91445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1 .  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Soft Classification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ENVI tool is used to obtain area proportions image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4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45714" marB="45714"/>
                </a:tc>
              </a:tr>
              <a:tr h="1445598">
                <a:tc vMerge="1">
                  <a:txBody>
                    <a:bodyPr/>
                    <a:lstStyle/>
                    <a:p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 . Identifying attraction between sub pixels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Attraction between the nearest pixel is found.</a:t>
                      </a:r>
                      <a:endParaRPr lang="en-US" sz="14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45714" marB="45714"/>
                </a:tc>
              </a:tr>
              <a:tr h="139205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3.  Apply PSO Algorithm</a:t>
                      </a:r>
                      <a:endParaRPr lang="en-US" sz="1800" b="1" dirty="0" smtClean="0"/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endParaRPr lang="en-US" sz="14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PSO algorithm is studied and applied.</a:t>
                      </a:r>
                    </a:p>
                  </a:txBody>
                  <a:tcPr marL="91445" marR="91445" marT="45714" marB="45714"/>
                </a:tc>
              </a:tr>
              <a:tr h="1392058"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 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Comparing Results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800" b="1" dirty="0" smtClean="0"/>
                        <a:t>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The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Optimized and Original PSO are compared.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5" marR="91445" marT="45714" marB="45714"/>
                </a:tc>
              </a:tr>
            </a:tbl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74610D-46B7-4EB5-9DB4-24E5C412A211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32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0813" y="838200"/>
          <a:ext cx="6680200" cy="560863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52685"/>
                <a:gridCol w="3727515"/>
              </a:tblGrid>
              <a:tr h="1219471">
                <a:tc rowSpan="4"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Yuvaraja</a:t>
                      </a:r>
                      <a:r>
                        <a:rPr lang="en-US" sz="28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1 .  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Soft Classification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ENVI tool is used to obtain area proportions image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400" b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91445" marR="91445" marT="45705" marB="45705"/>
                </a:tc>
              </a:tr>
              <a:tr h="1358031">
                <a:tc vMerge="1">
                  <a:txBody>
                    <a:bodyPr/>
                    <a:lstStyle/>
                    <a:p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 SPSAM is Applied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800" b="0" baseline="0" dirty="0" smtClean="0"/>
                    </a:p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sz="14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SPSAM is studied and applied. </a:t>
                      </a:r>
                    </a:p>
                  </a:txBody>
                  <a:tcPr marL="91445" marR="91445" marT="45705" marB="45705"/>
                </a:tc>
              </a:tr>
              <a:tr h="153739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 . Correlation between sub-pixels</a:t>
                      </a:r>
                    </a:p>
                    <a:p>
                      <a:endParaRPr lang="en-US" sz="1800" b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The correlation between neighboring sub-pixels.</a:t>
                      </a:r>
                    </a:p>
                  </a:txBody>
                  <a:tcPr marL="91445" marR="91445" marT="45705" marB="45705"/>
                </a:tc>
              </a:tr>
              <a:tr h="1493747"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4. Optimizing PSO and ANT colony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2000" b="1" dirty="0" smtClean="0"/>
                        <a:t>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The existing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PSO is optimized.</a:t>
                      </a:r>
                      <a:endParaRPr lang="en-US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600" b="1" dirty="0"/>
                    </a:p>
                  </a:txBody>
                  <a:tcPr marL="91445" marR="91445" marT="45705" marB="45705"/>
                </a:tc>
              </a:tr>
            </a:tbl>
          </a:graphicData>
        </a:graphic>
      </p:graphicFrame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9AB5C1-8908-4931-8B67-CE69AA59B6DF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33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31913" y="1196975"/>
          <a:ext cx="6769100" cy="50403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83423"/>
                <a:gridCol w="3585677"/>
              </a:tblGrid>
              <a:tr h="1735899">
                <a:tc rowSpan="3"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endParaRPr lang="en-US" sz="28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US" sz="2800" dirty="0" err="1" smtClean="0">
                          <a:solidFill>
                            <a:srgbClr val="002060"/>
                          </a:solidFill>
                        </a:rPr>
                        <a:t>Yaswanth</a:t>
                      </a:r>
                      <a:r>
                        <a:rPr lang="en-US" sz="28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 marL="91445" marR="91445" marT="45703" marB="45703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Apply PSO Algorithm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800" b="1" dirty="0" smtClean="0"/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PSO algorithm is studied and applied.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14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91445" marR="91445" marT="45703" marB="45703"/>
                </a:tc>
              </a:tr>
              <a:tr h="17699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. Merging of classes </a:t>
                      </a:r>
                      <a:endParaRPr lang="en-US" sz="16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endParaRPr lang="en-US" sz="1600" b="1" dirty="0" smtClean="0"/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Various band matrix’s are combined and for each class matrix formed.</a:t>
                      </a:r>
                    </a:p>
                    <a:p>
                      <a:pPr marL="0" indent="0">
                        <a:buFont typeface="Wingdings" pitchFamily="2" charset="2"/>
                        <a:buNone/>
                      </a:pPr>
                      <a:endParaRPr lang="en-US" sz="1600" b="1" dirty="0"/>
                    </a:p>
                  </a:txBody>
                  <a:tcPr marL="91445" marR="91445" marT="45703" marB="45703"/>
                </a:tc>
              </a:tr>
              <a:tr h="1534477">
                <a:tc v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3 . </a:t>
                      </a:r>
                      <a:r>
                        <a:rPr lang="en-US" sz="1800" b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Optimizing PSO and ANT colony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600" b="1" dirty="0" smtClean="0"/>
                        <a:t> </a:t>
                      </a:r>
                      <a:r>
                        <a:rPr lang="en-US" sz="1400" b="1" dirty="0" smtClean="0">
                          <a:solidFill>
                            <a:schemeClr val="tx2"/>
                          </a:solidFill>
                        </a:rPr>
                        <a:t>The existing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</a:rPr>
                        <a:t> PSO is optimized.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5" marR="91445" marT="45703" marB="45703"/>
                </a:tc>
              </a:tr>
            </a:tbl>
          </a:graphicData>
        </a:graphic>
      </p:graphicFrame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Progress Since Last Review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PSO Algorithm has been Optimized. </a:t>
            </a:r>
          </a:p>
          <a:p>
            <a:pPr eaLnBrk="1" hangingPunct="1"/>
            <a:r>
              <a:rPr lang="en-US" smtClean="0"/>
              <a:t>ANT colony algorithm is implemented </a:t>
            </a:r>
          </a:p>
          <a:p>
            <a:pPr eaLnBrk="1" hangingPunct="1"/>
            <a:r>
              <a:rPr lang="en-US" smtClean="0"/>
              <a:t>Results are compared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79CF06-9EBE-40BA-8E11-0E31D976EEF3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34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7407275" cy="1471612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Time Chart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0723" name="Subtitle 4"/>
          <p:cNvSpPr>
            <a:spLocks noGrp="1"/>
          </p:cNvSpPr>
          <p:nvPr>
            <p:ph type="subTitle" idx="1"/>
          </p:nvPr>
        </p:nvSpPr>
        <p:spPr>
          <a:xfrm>
            <a:off x="1619250" y="3284538"/>
            <a:ext cx="7407275" cy="1752600"/>
          </a:xfrm>
        </p:spPr>
        <p:txBody>
          <a:bodyPr/>
          <a:lstStyle/>
          <a:p>
            <a:pPr marL="26988" marR="0" eaLnBrk="1" hangingPunct="1"/>
            <a:r>
              <a:rPr lang="en-US" smtClean="0">
                <a:solidFill>
                  <a:srgbClr val="7030A0"/>
                </a:solidFill>
              </a:rPr>
              <a:t>With Expected Outcome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307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2963B4-AF96-4902-93BE-53388657A3E7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35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917575"/>
            <a:ext cx="8305800" cy="1143000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Time 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3174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35AA9-E27D-410C-82D4-7A7652B8BD8E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36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3174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924175"/>
            <a:ext cx="9144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</a:rPr>
              <a:t>References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/>
              <a:t>A. J. </a:t>
            </a:r>
            <a:r>
              <a:rPr lang="en-US" sz="1800" dirty="0" err="1"/>
              <a:t>Tatem</a:t>
            </a:r>
            <a:r>
              <a:rPr lang="en-US" sz="1800" dirty="0"/>
              <a:t>, H. G. Lewis, P. M. Atkinson, and M. S. Nixon, “Super-resolution land cover </a:t>
            </a:r>
            <a:r>
              <a:rPr lang="en-US" sz="1800" dirty="0" smtClean="0"/>
              <a:t>pattern prediction using </a:t>
            </a:r>
            <a:r>
              <a:rPr lang="en-US" sz="1800" dirty="0"/>
              <a:t>a Hopfield neural network</a:t>
            </a:r>
            <a:r>
              <a:rPr lang="en-US" sz="1800" dirty="0" smtClean="0"/>
              <a:t>,” Remote </a:t>
            </a:r>
            <a:r>
              <a:rPr lang="en-US" sz="1800" dirty="0"/>
              <a:t>Sens. Environ. , vol. 79, no. 1, pp. 1–14, Jan. </a:t>
            </a:r>
            <a:r>
              <a:rPr lang="en-US" sz="1800" dirty="0" smtClean="0"/>
              <a:t>2002</a:t>
            </a:r>
            <a:endParaRPr lang="en-US" sz="1800" dirty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1800" dirty="0" err="1"/>
              <a:t>Feng</a:t>
            </a:r>
            <a:r>
              <a:rPr lang="en-IN" sz="1800" dirty="0"/>
              <a:t> Ling, Yun Du, </a:t>
            </a:r>
            <a:r>
              <a:rPr lang="en-IN" sz="1800" dirty="0" err="1"/>
              <a:t>Fei</a:t>
            </a:r>
            <a:r>
              <a:rPr lang="en-IN" sz="1800" dirty="0"/>
              <a:t> Xiao, and </a:t>
            </a:r>
            <a:r>
              <a:rPr lang="en-IN" sz="1800" dirty="0" err="1"/>
              <a:t>Xiaodong</a:t>
            </a:r>
            <a:r>
              <a:rPr lang="en-IN" sz="1800" dirty="0"/>
              <a:t> </a:t>
            </a:r>
            <a:r>
              <a:rPr lang="en-IN" sz="1800" dirty="0" err="1"/>
              <a:t>Li“Subpixel</a:t>
            </a:r>
            <a:r>
              <a:rPr lang="en-IN" sz="1800" dirty="0"/>
              <a:t> Land </a:t>
            </a:r>
            <a:r>
              <a:rPr lang="en-IN" sz="1800" dirty="0" smtClean="0"/>
              <a:t>Cover Mapping </a:t>
            </a:r>
            <a:r>
              <a:rPr lang="en-IN" sz="1800" dirty="0"/>
              <a:t>by </a:t>
            </a:r>
            <a:r>
              <a:rPr lang="en-IN" sz="1800" dirty="0" smtClean="0"/>
              <a:t>Integrating Spectral </a:t>
            </a:r>
            <a:r>
              <a:rPr lang="en-IN" sz="1800" dirty="0"/>
              <a:t>and Spatial Information </a:t>
            </a:r>
            <a:r>
              <a:rPr lang="en-IN" sz="1800" dirty="0" smtClean="0"/>
              <a:t>of Remotely </a:t>
            </a:r>
            <a:r>
              <a:rPr lang="en-IN" sz="1800" dirty="0"/>
              <a:t>Sensed Imagery” IEEE GEOSCIENCE AND REMOTE SENSING LETTERS., 2011 </a:t>
            </a:r>
            <a:r>
              <a:rPr lang="en-IN" sz="1800" dirty="0" smtClean="0"/>
              <a:t>IEEE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1800" dirty="0"/>
              <a:t>P. M. Atkinson, “Issues of uncertainty in super-resolution m </a:t>
            </a:r>
            <a:r>
              <a:rPr lang="en-IN" sz="1800" dirty="0" err="1"/>
              <a:t>apping</a:t>
            </a:r>
            <a:r>
              <a:rPr lang="en-IN" sz="1800" dirty="0"/>
              <a:t> </a:t>
            </a:r>
            <a:r>
              <a:rPr lang="en-IN" sz="1800" dirty="0" smtClean="0"/>
              <a:t>and their </a:t>
            </a:r>
            <a:r>
              <a:rPr lang="en-IN" sz="1800" dirty="0"/>
              <a:t>implications for the design of an inter-comparison study,” Int. </a:t>
            </a:r>
            <a:r>
              <a:rPr lang="en-IN" sz="1800" dirty="0" err="1" smtClean="0"/>
              <a:t>J.Remote</a:t>
            </a:r>
            <a:r>
              <a:rPr lang="en-IN" sz="1800" dirty="0" smtClean="0"/>
              <a:t> </a:t>
            </a:r>
            <a:r>
              <a:rPr lang="en-IN" sz="1800" dirty="0"/>
              <a:t>Sens., vol. 30, no. 20, pp. 5293–5308, Oct. </a:t>
            </a:r>
            <a:r>
              <a:rPr lang="en-IN" sz="1800" dirty="0" smtClean="0"/>
              <a:t>2009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/>
              <a:t>A. J. </a:t>
            </a:r>
            <a:r>
              <a:rPr lang="en-US" sz="1800" dirty="0" err="1"/>
              <a:t>Tatem</a:t>
            </a:r>
            <a:r>
              <a:rPr lang="en-US" sz="1800" dirty="0"/>
              <a:t>, H. G. Lewis, P. M. Atkinson, and M. S. Nixon, “Super-resolution target identification from r </a:t>
            </a:r>
            <a:r>
              <a:rPr lang="en-US" sz="1800" dirty="0" err="1"/>
              <a:t>emotely</a:t>
            </a:r>
            <a:r>
              <a:rPr lang="en-US" sz="1800" dirty="0"/>
              <a:t> sensed images using a Hop-field neural network,” IEEE Trans. </a:t>
            </a:r>
            <a:r>
              <a:rPr lang="en-US" sz="1800" dirty="0" err="1"/>
              <a:t>Geosci</a:t>
            </a:r>
            <a:r>
              <a:rPr lang="en-US" sz="1800" dirty="0"/>
              <a:t>. Remote Sens. , vol. 39, no. </a:t>
            </a:r>
            <a:r>
              <a:rPr lang="en-US" sz="1800" dirty="0" smtClean="0"/>
              <a:t>4, pp</a:t>
            </a:r>
            <a:r>
              <a:rPr lang="en-US" sz="1800" dirty="0"/>
              <a:t>. 781–796, Apr. 2001</a:t>
            </a:r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800" dirty="0" smtClean="0"/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/>
          </a:p>
          <a:p>
            <a:pPr marL="82296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206438-B21C-4CB2-8E5E-CFBEA205E52D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37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428875" y="2786063"/>
            <a:ext cx="5072063" cy="542925"/>
          </a:xfrm>
        </p:spPr>
        <p:txBody>
          <a:bodyPr>
            <a:normAutofit fontScale="6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5400" smtClean="0">
                <a:latin typeface="Algerian" pitchFamily="82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526E81-D309-4A74-BE91-C72A844B5064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38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INTRODUCTION(COUNT..)</a:t>
            </a:r>
            <a:endParaRPr lang="en-IN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Super Resolution Mapping</a:t>
            </a:r>
            <a:r>
              <a:rPr lang="en-US" smtClean="0"/>
              <a:t> is the technique that is used to map the identified spectral components in a particular pixel. </a:t>
            </a:r>
            <a:endParaRPr lang="en-IN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0D00A1-3452-482E-88B1-7D3C705CF840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4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63938" y="4076700"/>
            <a:ext cx="1728787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ISSUES IN EXISTING SYSTEMS</a:t>
            </a:r>
            <a:endParaRPr lang="en-US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11188" y="1643063"/>
            <a:ext cx="7356475" cy="4873625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Satellite images having lesser resolution will provide land cover mapping with poor accuracy </a:t>
            </a:r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92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F90E1A-6CEA-48BD-9B23-C74053AA66DA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5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pic>
        <p:nvPicPr>
          <p:cNvPr id="92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3157538"/>
            <a:ext cx="63722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95513" y="4005263"/>
            <a:ext cx="647700" cy="4683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40425" y="5084763"/>
            <a:ext cx="576263" cy="431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SOLUTION </a:t>
            </a:r>
            <a:endParaRPr lang="en-IN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1500" y="1500188"/>
            <a:ext cx="8177213" cy="4873625"/>
          </a:xfrm>
        </p:spPr>
        <p:txBody>
          <a:bodyPr>
            <a:normAutofit fontScale="925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Usually one pixel may contain mixed information - Soft Classification preferred.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Soft classification is </a:t>
            </a:r>
            <a:r>
              <a:rPr lang="en-IN" sz="2400" dirty="0" smtClean="0"/>
              <a:t>a technique to predict proportions of </a:t>
            </a:r>
            <a:r>
              <a:rPr lang="en-IN" sz="2400" dirty="0" smtClean="0">
                <a:solidFill>
                  <a:srgbClr val="FF0000"/>
                </a:solidFill>
              </a:rPr>
              <a:t>land cover classes within mixed pixels</a:t>
            </a:r>
            <a:r>
              <a:rPr lang="en-IN" sz="2400" dirty="0" smtClean="0"/>
              <a:t>  using </a:t>
            </a:r>
            <a:r>
              <a:rPr lang="en-US" sz="2400" dirty="0" smtClean="0"/>
              <a:t> sub pixel classification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Super resolution mapping(SRM) is</a:t>
            </a:r>
            <a:r>
              <a:rPr lang="en-IN" sz="2400" dirty="0" smtClean="0"/>
              <a:t> a technique to predict spatial locations of land cover classes within mixed pixels in remotely sensed imagery using the</a:t>
            </a:r>
            <a:r>
              <a:rPr lang="en-US" sz="2400" dirty="0" smtClean="0"/>
              <a:t> sub pixel mapping(SPM)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For the SRM we use two step approach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sz="2400" dirty="0" smtClean="0">
                <a:solidFill>
                  <a:srgbClr val="FF0000"/>
                </a:solidFill>
              </a:rPr>
              <a:t>two-step approach</a:t>
            </a:r>
            <a:r>
              <a:rPr lang="en-IN" sz="2400" dirty="0" smtClean="0"/>
              <a:t> first estimates fraction images by spectral un mixing and then inputs fraction images into an SPM algorithm to generate the final sub pixel land cover map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C0E6D6-E9EB-4D75-BB38-4E6F8815EDA8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6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7A4E91-0594-4B36-89E4-B95EC7D128E2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7</a:t>
            </a:fld>
            <a:endParaRPr lang="en-IN" sz="1600" b="1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Example</a:t>
            </a:r>
            <a:endParaRPr lang="en-IN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pic>
        <p:nvPicPr>
          <p:cNvPr id="11269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935163"/>
            <a:ext cx="727233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Original image : </a:t>
            </a:r>
          </a:p>
          <a:p>
            <a:pPr>
              <a:defRPr/>
            </a:pPr>
            <a:endParaRPr lang="en-US" dirty="0" smtClean="0"/>
          </a:p>
          <a:p>
            <a:pPr marL="82550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 marL="82550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Image after processing : 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679A7-628D-45E8-8F78-6A6D63400F11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pic>
        <p:nvPicPr>
          <p:cNvPr id="1229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565400"/>
            <a:ext cx="1135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922838"/>
            <a:ext cx="1927225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2">
                    <a:satMod val="130000"/>
                  </a:schemeClr>
                </a:solidFill>
              </a:rPr>
              <a:t>Literature </a:t>
            </a:r>
            <a:r>
              <a:rPr lang="en-IN" b="1" dirty="0" smtClean="0">
                <a:solidFill>
                  <a:schemeClr val="tx2">
                    <a:satMod val="130000"/>
                  </a:schemeClr>
                </a:solidFill>
              </a:rPr>
              <a:t>survey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Cambria" pitchFamily="18" charset="0"/>
              </a:rPr>
              <a:t> </a:t>
            </a:r>
            <a:endParaRPr lang="en-US" b="1" dirty="0">
              <a:solidFill>
                <a:schemeClr val="tx2">
                  <a:satMod val="130000"/>
                </a:schemeClr>
              </a:solidFill>
              <a:latin typeface="Cambria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8281987" cy="4873625"/>
          </a:xfrm>
        </p:spPr>
        <p:txBody>
          <a:bodyPr>
            <a:normAutofit/>
          </a:bodyPr>
          <a:lstStyle/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2400" b="1" i="1" u="sng" dirty="0" smtClean="0"/>
          </a:p>
          <a:p>
            <a:pPr marL="82296" indent="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IN" sz="2400" b="1" i="1" dirty="0" err="1" smtClean="0"/>
              <a:t>Subpixel</a:t>
            </a:r>
            <a:r>
              <a:rPr lang="en-IN" sz="2400" b="1" i="1" dirty="0" smtClean="0"/>
              <a:t> Land Cover Mapping by Integrating Spectral and Spatial Information of Remotely Sensed Imagery,2011 – (</a:t>
            </a:r>
            <a:r>
              <a:rPr lang="en-IN" sz="2400" b="1" i="1" dirty="0" err="1" smtClean="0"/>
              <a:t>Feng</a:t>
            </a:r>
            <a:r>
              <a:rPr lang="en-IN" sz="2400" b="1" i="1" dirty="0" smtClean="0"/>
              <a:t> Ling , Yun Du , </a:t>
            </a:r>
            <a:r>
              <a:rPr lang="en-IN" sz="2400" b="1" i="1" dirty="0" err="1" smtClean="0"/>
              <a:t>Xiaodong</a:t>
            </a:r>
            <a:r>
              <a:rPr lang="en-IN" sz="2400" b="1" i="1" dirty="0" smtClean="0"/>
              <a:t> Li)</a:t>
            </a:r>
            <a:endParaRPr lang="en-US" sz="2400" b="1" i="1" dirty="0" smtClean="0"/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Main aim of this work is to retrieve final sub pixel land cover map from the remotely sensed image 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dirty="0">
                <a:solidFill>
                  <a:srgbClr val="FF0000"/>
                </a:solidFill>
              </a:rPr>
              <a:t>linear </a:t>
            </a:r>
            <a:r>
              <a:rPr lang="en-IN" dirty="0" smtClean="0">
                <a:solidFill>
                  <a:srgbClr val="FF0000"/>
                </a:solidFill>
              </a:rPr>
              <a:t>un mixing model</a:t>
            </a:r>
            <a:r>
              <a:rPr lang="en-IN" dirty="0" smtClean="0"/>
              <a:t> (LUM</a:t>
            </a:r>
            <a:r>
              <a:rPr lang="en-IN" dirty="0"/>
              <a:t>) </a:t>
            </a:r>
            <a:r>
              <a:rPr lang="en-IN" dirty="0" smtClean="0"/>
              <a:t>is </a:t>
            </a:r>
            <a:r>
              <a:rPr lang="en-IN" dirty="0"/>
              <a:t>used </a:t>
            </a:r>
            <a:r>
              <a:rPr lang="en-IN" dirty="0" smtClean="0"/>
              <a:t>for </a:t>
            </a:r>
            <a:r>
              <a:rPr lang="en-IN" dirty="0"/>
              <a:t>spectral </a:t>
            </a:r>
            <a:r>
              <a:rPr lang="en-IN" dirty="0" smtClean="0"/>
              <a:t>un mixing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IN" dirty="0" smtClean="0">
                <a:solidFill>
                  <a:srgbClr val="FF0000"/>
                </a:solidFill>
              </a:rPr>
              <a:t>Maximal spatial dependence </a:t>
            </a:r>
            <a:r>
              <a:rPr lang="en-IN" dirty="0">
                <a:solidFill>
                  <a:srgbClr val="FF0000"/>
                </a:solidFill>
              </a:rPr>
              <a:t>model</a:t>
            </a:r>
            <a:r>
              <a:rPr lang="en-IN" dirty="0"/>
              <a:t> is adopted for </a:t>
            </a:r>
            <a:r>
              <a:rPr lang="en-IN" dirty="0" smtClean="0"/>
              <a:t>SPM</a:t>
            </a:r>
          </a:p>
          <a:p>
            <a:pPr marL="82296" indent="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SLIDE NUMBER 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4E1C7-0AB1-4F38-BAAA-976186DA555E}" type="slidenum">
              <a:rPr lang="en-IN" sz="1600" b="1" smtClean="0">
                <a:solidFill>
                  <a:srgbClr val="FF0000"/>
                </a:solidFill>
              </a:rPr>
              <a:pPr eaLnBrk="1" hangingPunct="1"/>
              <a:t>9</a:t>
            </a:fld>
            <a:endParaRPr lang="en-IN" sz="1600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2072</TotalTime>
  <Words>1116</Words>
  <Application>Microsoft Office PowerPoint</Application>
  <PresentationFormat>On-screen Show (4:3)</PresentationFormat>
  <Paragraphs>264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Constantia</vt:lpstr>
      <vt:lpstr>Wingdings 2</vt:lpstr>
      <vt:lpstr>Cambria</vt:lpstr>
      <vt:lpstr>Times New Roman</vt:lpstr>
      <vt:lpstr>Wingdings</vt:lpstr>
      <vt:lpstr>Algerian</vt:lpstr>
      <vt:lpstr>Flow</vt:lpstr>
      <vt:lpstr>Super Resolution Mapping of Land Cover Classes (Image Processing)</vt:lpstr>
      <vt:lpstr>INTRODUCTION</vt:lpstr>
      <vt:lpstr>INTRODUCTION</vt:lpstr>
      <vt:lpstr>INTRODUCTION(COUNT..)</vt:lpstr>
      <vt:lpstr>ISSUES IN EXISTING SYSTEMS</vt:lpstr>
      <vt:lpstr>SOLUTION </vt:lpstr>
      <vt:lpstr>Example</vt:lpstr>
      <vt:lpstr>PowerPoint Presentation</vt:lpstr>
      <vt:lpstr>Literature survey </vt:lpstr>
      <vt:lpstr>Literature survey  – cont..</vt:lpstr>
      <vt:lpstr>Literature Survey</vt:lpstr>
      <vt:lpstr>Literature Survey</vt:lpstr>
      <vt:lpstr>OBJECTIVE</vt:lpstr>
      <vt:lpstr>General steps  </vt:lpstr>
      <vt:lpstr>System Architecture</vt:lpstr>
      <vt:lpstr>ARCHITECTURE </vt:lpstr>
      <vt:lpstr>ARCHITECTURE  </vt:lpstr>
      <vt:lpstr>Demonstration of Project         (PSO)</vt:lpstr>
      <vt:lpstr>PROJECT WITH SATELITE IMAGE</vt:lpstr>
      <vt:lpstr>AFTER PSO  BUILDING  CLASS  IMAGE</vt:lpstr>
      <vt:lpstr>AFTER PSO  GRASS  CLASS  IMAGE</vt:lpstr>
      <vt:lpstr>AFTER PSO  GRASS  CLASS  IMAGE</vt:lpstr>
      <vt:lpstr>AFTER  MERGING  OF  CLASSES (PSO)</vt:lpstr>
      <vt:lpstr>AFTER ACO  BUILDING  CLASS  IMAGE</vt:lpstr>
      <vt:lpstr>AFTER ACO  GRASS  CLASS  IMAGE</vt:lpstr>
      <vt:lpstr>AFTER ACO  GRASS  CLASS  IMAGE</vt:lpstr>
      <vt:lpstr>AFTER MERGING  OF CLASSES  (ACO)</vt:lpstr>
      <vt:lpstr>COMPARING PSO AND ANT COLONY OPTIMIZATION </vt:lpstr>
      <vt:lpstr>Technologies/Tools Used</vt:lpstr>
      <vt:lpstr>Module Description</vt:lpstr>
      <vt:lpstr>PowerPoint Presentation</vt:lpstr>
      <vt:lpstr>PowerPoint Presentation</vt:lpstr>
      <vt:lpstr>PowerPoint Presentation</vt:lpstr>
      <vt:lpstr>Progress Since Last Review</vt:lpstr>
      <vt:lpstr>Time Chart</vt:lpstr>
      <vt:lpstr>Time Chart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 FOR LARGE RDF GRAPHS USING CLOUD COMPUTING</dc:title>
  <dc:creator>Karthick</dc:creator>
  <cp:lastModifiedBy>Naveen Raj</cp:lastModifiedBy>
  <cp:revision>191</cp:revision>
  <dcterms:created xsi:type="dcterms:W3CDTF">2011-10-11T07:33:21Z</dcterms:created>
  <dcterms:modified xsi:type="dcterms:W3CDTF">2013-05-12T20:28:08Z</dcterms:modified>
</cp:coreProperties>
</file>