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Superhero degrees of separation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iterative Breadth-First-Search implementation in Spark, and introducing accumulators</a:t>
            </a:r>
          </a:p>
        </p:txBody>
      </p:sp>
    </p:spTree>
    <p:extLst>
      <p:ext uri="{BB962C8B-B14F-4D97-AF65-F5344CB8AC3E}">
        <p14:creationId xmlns:p14="http://schemas.microsoft.com/office/powerpoint/2010/main" val="386647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35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065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991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BFS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Represent each line as a node with connections, a color, and a distance.</a:t>
            </a:r>
          </a:p>
          <a:p>
            <a:pPr marL="0" indent="0">
              <a:buNone/>
            </a:pPr>
            <a:r>
              <a:rPr lang="en-US" dirty="0"/>
              <a:t>For example: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5983 1165 3836 4361 1282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becomes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(5983, (1165, 3836, 4361, 1282), 9999, WHITE)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initial condition is that a node is infinitely distant (9999) and white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function to convert marvel-graph.txt to </a:t>
            </a:r>
            <a:r>
              <a:rPr lang="en-US" dirty="0" err="1"/>
              <a:t>bfs</a:t>
            </a:r>
            <a:r>
              <a:rPr lang="en-US" dirty="0"/>
              <a:t> nodes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0161" y="255530"/>
            <a:ext cx="69692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convertToBFS</a:t>
            </a:r>
            <a:r>
              <a:rPr lang="en-US" dirty="0"/>
              <a:t>(line):</a:t>
            </a:r>
          </a:p>
          <a:p>
            <a:r>
              <a:rPr lang="en-US" dirty="0"/>
              <a:t>	fields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r>
              <a:rPr lang="en-US" dirty="0"/>
              <a:t>	</a:t>
            </a:r>
            <a:r>
              <a:rPr lang="en-US" dirty="0" err="1"/>
              <a:t>heroID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(fields[0])</a:t>
            </a:r>
          </a:p>
          <a:p>
            <a:r>
              <a:rPr lang="en-US" dirty="0"/>
              <a:t>	connections = []</a:t>
            </a:r>
          </a:p>
          <a:p>
            <a:r>
              <a:rPr lang="en-US" dirty="0"/>
              <a:t>	for connection in fields[1:]:</a:t>
            </a:r>
          </a:p>
          <a:p>
            <a:r>
              <a:rPr lang="en-US" dirty="0"/>
              <a:t>		</a:t>
            </a:r>
            <a:r>
              <a:rPr lang="en-US" dirty="0" err="1"/>
              <a:t>connections.append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(connection))</a:t>
            </a:r>
          </a:p>
          <a:p>
            <a:endParaRPr lang="en-US" dirty="0"/>
          </a:p>
          <a:p>
            <a:r>
              <a:rPr lang="en-US" dirty="0"/>
              <a:t>	color = 'WHITE'</a:t>
            </a:r>
          </a:p>
          <a:p>
            <a:r>
              <a:rPr lang="en-US" dirty="0"/>
              <a:t>	distance = 9999</a:t>
            </a:r>
          </a:p>
          <a:p>
            <a:endParaRPr lang="en-US" dirty="0"/>
          </a:p>
          <a:p>
            <a:r>
              <a:rPr lang="en-US" dirty="0"/>
              <a:t>	if (</a:t>
            </a:r>
            <a:r>
              <a:rPr lang="en-US" dirty="0" err="1"/>
              <a:t>heroID</a:t>
            </a:r>
            <a:r>
              <a:rPr lang="en-US" dirty="0"/>
              <a:t> == </a:t>
            </a:r>
            <a:r>
              <a:rPr lang="en-US" dirty="0" err="1"/>
              <a:t>startCharacterID</a:t>
            </a:r>
            <a:r>
              <a:rPr lang="en-US" dirty="0"/>
              <a:t>):</a:t>
            </a:r>
          </a:p>
          <a:p>
            <a:r>
              <a:rPr lang="en-US" dirty="0"/>
              <a:t>		color = 'GRAY'</a:t>
            </a:r>
          </a:p>
          <a:p>
            <a:r>
              <a:rPr lang="en-US" dirty="0"/>
              <a:t>	distance = 0</a:t>
            </a:r>
          </a:p>
          <a:p>
            <a:endParaRPr lang="en-US" dirty="0"/>
          </a:p>
          <a:p>
            <a:r>
              <a:rPr lang="en-US" dirty="0"/>
              <a:t>	return (</a:t>
            </a:r>
            <a:r>
              <a:rPr lang="en-US" dirty="0" err="1"/>
              <a:t>heroID</a:t>
            </a:r>
            <a:r>
              <a:rPr lang="en-US" dirty="0"/>
              <a:t>, (connections, distance, color))</a:t>
            </a:r>
          </a:p>
        </p:txBody>
      </p:sp>
    </p:spTree>
    <p:extLst>
      <p:ext uri="{BB962C8B-B14F-4D97-AF65-F5344CB8AC3E}">
        <p14:creationId xmlns:p14="http://schemas.microsoft.com/office/powerpoint/2010/main" val="157886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Iteratively process the </a:t>
            </a:r>
            <a:r>
              <a:rPr lang="en-US" dirty="0" err="1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each step of our BFS example..</a:t>
            </a:r>
          </a:p>
          <a:p>
            <a:r>
              <a:rPr lang="en-US" dirty="0"/>
              <a:t>Go through, looking for gray nodes to expand</a:t>
            </a:r>
          </a:p>
          <a:p>
            <a:r>
              <a:rPr lang="en-US" dirty="0"/>
              <a:t>Color nodes we’re done with black</a:t>
            </a:r>
          </a:p>
          <a:p>
            <a:r>
              <a:rPr lang="en-US" dirty="0"/>
              <a:t>Update the distances as we go</a:t>
            </a:r>
          </a:p>
        </p:txBody>
      </p:sp>
    </p:spTree>
    <p:extLst>
      <p:ext uri="{BB962C8B-B14F-4D97-AF65-F5344CB8AC3E}">
        <p14:creationId xmlns:p14="http://schemas.microsoft.com/office/powerpoint/2010/main" val="104130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BFS iteration as a map and reduce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mapper:</a:t>
            </a:r>
          </a:p>
          <a:p>
            <a:pPr lvl="1"/>
            <a:r>
              <a:rPr lang="en-US" dirty="0"/>
              <a:t>Creates new nodes for each connection of gray nodes, with a distance incremented by one, color gray, and no connections</a:t>
            </a:r>
          </a:p>
          <a:p>
            <a:pPr lvl="1"/>
            <a:r>
              <a:rPr lang="en-US" dirty="0"/>
              <a:t>Colors the gray node we just processed black</a:t>
            </a:r>
          </a:p>
          <a:p>
            <a:pPr lvl="1"/>
            <a:r>
              <a:rPr lang="en-US" dirty="0"/>
              <a:t>Copies the node itself into the results.</a:t>
            </a:r>
          </a:p>
          <a:p>
            <a:r>
              <a:rPr lang="en-US" dirty="0"/>
              <a:t>The reducer:</a:t>
            </a:r>
          </a:p>
          <a:p>
            <a:pPr lvl="1"/>
            <a:r>
              <a:rPr lang="en-US" dirty="0"/>
              <a:t>Combines together all nodes for the same hero ID</a:t>
            </a:r>
          </a:p>
          <a:p>
            <a:pPr lvl="1"/>
            <a:r>
              <a:rPr lang="en-US" dirty="0"/>
              <a:t>Preserves the shortest distance, and the darkest color found.</a:t>
            </a:r>
          </a:p>
          <a:p>
            <a:pPr lvl="1"/>
            <a:r>
              <a:rPr lang="en-US" dirty="0"/>
              <a:t>Preserves the list of connections from the original node.</a:t>
            </a:r>
          </a:p>
        </p:txBody>
      </p:sp>
    </p:spTree>
    <p:extLst>
      <p:ext uri="{BB962C8B-B14F-4D97-AF65-F5344CB8AC3E}">
        <p14:creationId xmlns:p14="http://schemas.microsoft.com/office/powerpoint/2010/main" val="254383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we’re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accumulator</a:t>
            </a:r>
            <a:r>
              <a:rPr lang="en-US" dirty="0"/>
              <a:t> allows many executors to increment a shared variable</a:t>
            </a:r>
          </a:p>
          <a:p>
            <a:r>
              <a:rPr lang="en-US" dirty="0"/>
              <a:t>For example:</a:t>
            </a:r>
            <a:br>
              <a:rPr lang="en-US" dirty="0"/>
            </a:br>
            <a:r>
              <a:rPr lang="en-US" dirty="0" err="1"/>
              <a:t>hitCounter</a:t>
            </a:r>
            <a:r>
              <a:rPr lang="en-US" dirty="0"/>
              <a:t> = </a:t>
            </a:r>
            <a:r>
              <a:rPr lang="en-US" dirty="0" err="1"/>
              <a:t>sc.accumulator</a:t>
            </a:r>
            <a:r>
              <a:rPr lang="en-US" dirty="0"/>
              <a:t>(0)</a:t>
            </a:r>
            <a:br>
              <a:rPr lang="en-US" dirty="0"/>
            </a:br>
            <a:r>
              <a:rPr lang="en-US" dirty="0"/>
              <a:t>sets up a shared accumulator with an initial value of 0.</a:t>
            </a:r>
          </a:p>
          <a:p>
            <a:r>
              <a:rPr lang="en-US" dirty="0"/>
              <a:t>For each iteration, if the character we’re interested in is hit, we increment the </a:t>
            </a:r>
            <a:r>
              <a:rPr lang="en-US" dirty="0" err="1"/>
              <a:t>hitCounter</a:t>
            </a:r>
            <a:r>
              <a:rPr lang="en-US" dirty="0"/>
              <a:t> accumulator</a:t>
            </a:r>
          </a:p>
          <a:p>
            <a:r>
              <a:rPr lang="en-US" dirty="0"/>
              <a:t>After each iteration, we check if </a:t>
            </a:r>
            <a:r>
              <a:rPr lang="en-US" dirty="0" err="1"/>
              <a:t>hitCounter</a:t>
            </a:r>
            <a:r>
              <a:rPr lang="en-US" dirty="0"/>
              <a:t> is greater than one – if so, we’re done.</a:t>
            </a:r>
          </a:p>
        </p:txBody>
      </p:sp>
    </p:spTree>
    <p:extLst>
      <p:ext uri="{BB962C8B-B14F-4D97-AF65-F5344CB8AC3E}">
        <p14:creationId xmlns:p14="http://schemas.microsoft.com/office/powerpoint/2010/main" val="241500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Off to the code</a:t>
            </a:r>
          </a:p>
        </p:txBody>
      </p:sp>
      <p:pic>
        <p:nvPicPr>
          <p:cNvPr id="7" name="Content Placeholder 6" descr="A picture containing room&#10;&#10;Description automatically generated">
            <a:extLst>
              <a:ext uri="{FF2B5EF4-FFF2-40B4-BE49-F238E27FC236}">
                <a16:creationId xmlns:a16="http://schemas.microsoft.com/office/drawing/2014/main" id="{14CB66B0-DE2B-4BDE-A2E8-3CBB82EE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85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322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Degrees of separation: breadth-first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1CE88-5CDA-4B57-A45F-5B6F4CBEE4DF}"/>
              </a:ext>
            </a:extLst>
          </p:cNvPr>
          <p:cNvSpPr txBox="1"/>
          <p:nvPr/>
        </p:nvSpPr>
        <p:spPr>
          <a:xfrm>
            <a:off x="1979801" y="354015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Incredible Hulk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DB8AB-E43D-4E8C-820B-EC1D32D28D70}"/>
              </a:ext>
            </a:extLst>
          </p:cNvPr>
          <p:cNvSpPr txBox="1"/>
          <p:nvPr/>
        </p:nvSpPr>
        <p:spPr>
          <a:xfrm>
            <a:off x="4857226" y="354015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Spider-Man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0B0BD-8EB9-4416-A533-5CBDC8510986}"/>
              </a:ext>
            </a:extLst>
          </p:cNvPr>
          <p:cNvSpPr txBox="1"/>
          <p:nvPr/>
        </p:nvSpPr>
        <p:spPr>
          <a:xfrm>
            <a:off x="3753486" y="17737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01230-6A53-4BDB-A8C4-CD8E2CBB6DCE}"/>
              </a:ext>
            </a:extLst>
          </p:cNvPr>
          <p:cNvSpPr txBox="1"/>
          <p:nvPr/>
        </p:nvSpPr>
        <p:spPr>
          <a:xfrm>
            <a:off x="1227341" y="17737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Iron Man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0BEC7F-746F-47EE-91F0-11063D5742A7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1813399" y="2143108"/>
            <a:ext cx="1081877" cy="1397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5D566E-3F31-4136-B746-559F7790C263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2895276" y="2143108"/>
            <a:ext cx="1179773" cy="1397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F818B2-7FC8-4839-BD22-46F14B2D8A6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2399457" y="1958442"/>
            <a:ext cx="13540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57D0F9-8B91-45BC-BC45-3B67676D1AAF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810751" y="3724820"/>
            <a:ext cx="10464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2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71" name="AutoShape 19"/>
          <p:cNvCxnSpPr>
            <a:cxnSpLocks noChangeShapeType="1"/>
            <a:stCxn id="56" idx="0"/>
            <a:endCxn id="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0"/>
          <p:cNvCxnSpPr>
            <a:cxnSpLocks noChangeShapeType="1"/>
            <a:stCxn id="55" idx="6"/>
            <a:endCxn id="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1"/>
          <p:cNvCxnSpPr>
            <a:cxnSpLocks noChangeShapeType="1"/>
            <a:stCxn id="57" idx="4"/>
            <a:endCxn id="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2"/>
          <p:cNvCxnSpPr>
            <a:cxnSpLocks noChangeShapeType="1"/>
            <a:stCxn id="58" idx="7"/>
            <a:endCxn id="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3"/>
          <p:cNvCxnSpPr>
            <a:cxnSpLocks noChangeShapeType="1"/>
            <a:stCxn id="58" idx="6"/>
            <a:endCxn id="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4"/>
          <p:cNvCxnSpPr>
            <a:cxnSpLocks noChangeShapeType="1"/>
            <a:stCxn id="60" idx="0"/>
            <a:endCxn id="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5"/>
          <p:cNvCxnSpPr>
            <a:cxnSpLocks noChangeShapeType="1"/>
            <a:stCxn id="59" idx="6"/>
            <a:endCxn id="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26"/>
          <p:cNvCxnSpPr>
            <a:cxnSpLocks noChangeShapeType="1"/>
            <a:stCxn id="60" idx="6"/>
            <a:endCxn id="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27"/>
          <p:cNvCxnSpPr>
            <a:cxnSpLocks noChangeShapeType="1"/>
            <a:stCxn id="62" idx="0"/>
            <a:endCxn id="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162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76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62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144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134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45" name="AutoShape 19"/>
          <p:cNvCxnSpPr>
            <a:cxnSpLocks noChangeShapeType="1"/>
            <a:stCxn id="30" idx="0"/>
            <a:endCxn id="2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0"/>
          <p:cNvCxnSpPr>
            <a:cxnSpLocks noChangeShapeType="1"/>
            <a:stCxn id="29" idx="6"/>
            <a:endCxn id="3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1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2"/>
          <p:cNvCxnSpPr>
            <a:cxnSpLocks noChangeShapeType="1"/>
            <a:stCxn id="32" idx="7"/>
            <a:endCxn id="3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3"/>
          <p:cNvCxnSpPr>
            <a:cxnSpLocks noChangeShapeType="1"/>
            <a:stCxn id="32" idx="6"/>
            <a:endCxn id="3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24"/>
          <p:cNvCxnSpPr>
            <a:cxnSpLocks noChangeShapeType="1"/>
            <a:stCxn id="34" idx="0"/>
            <a:endCxn id="3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25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26"/>
          <p:cNvCxnSpPr>
            <a:cxnSpLocks noChangeShapeType="1"/>
            <a:stCxn id="34" idx="6"/>
            <a:endCxn id="3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27"/>
          <p:cNvCxnSpPr>
            <a:cxnSpLocks noChangeShapeType="1"/>
            <a:stCxn id="36" idx="0"/>
            <a:endCxn id="3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28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4000" i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" name="AutoShape 19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4" idx="6"/>
            <a:endCxn id="6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9" idx="0"/>
            <a:endCxn id="8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9" idx="6"/>
            <a:endCxn id="11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7"/>
          <p:cNvCxnSpPr>
            <a:cxnSpLocks noChangeShapeType="1"/>
            <a:stCxn id="11" idx="0"/>
            <a:endCxn id="10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835895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575</Words>
  <Application>Microsoft Office PowerPoint</Application>
  <PresentationFormat>Widescreen</PresentationFormat>
  <Paragraphs>218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Times New Roman</vt:lpstr>
      <vt:lpstr>Wingdings 3</vt:lpstr>
      <vt:lpstr>Slice</vt:lpstr>
      <vt:lpstr>Superhero degrees of separation</vt:lpstr>
      <vt:lpstr>Degrees of separation: breadth-first search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BFS in action</vt:lpstr>
      <vt:lpstr>Implementing BFS in spark</vt:lpstr>
      <vt:lpstr>Map function to convert marvel-graph.txt to bfs nodes</vt:lpstr>
      <vt:lpstr>Iteratively process the rdd</vt:lpstr>
      <vt:lpstr>A BFS iteration as a map and reduce job</vt:lpstr>
      <vt:lpstr>How do we know when we’re done?</vt:lpstr>
      <vt:lpstr>Off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degrees of separation</dc:title>
  <dc:creator>Frank Kane</dc:creator>
  <cp:lastModifiedBy>Frank Kane</cp:lastModifiedBy>
  <cp:revision>7</cp:revision>
  <dcterms:created xsi:type="dcterms:W3CDTF">2015-09-23T13:14:45Z</dcterms:created>
  <dcterms:modified xsi:type="dcterms:W3CDTF">2020-09-15T15:35:43Z</dcterms:modified>
</cp:coreProperties>
</file>