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E456-6D11-4CDB-8F4E-58A4734D25E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7A8C7-FA1B-4B7B-B8CC-F93292D16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2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7A8C7-FA1B-4B7B-B8CC-F93292D169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39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7A8C7-FA1B-4B7B-B8CC-F93292D169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98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7A8C7-FA1B-4B7B-B8CC-F93292D169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0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7A8C7-FA1B-4B7B-B8CC-F93292D169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08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7A8C7-FA1B-4B7B-B8CC-F93292D169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8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7A8C7-FA1B-4B7B-B8CC-F93292D169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1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7A8C7-FA1B-4B7B-B8CC-F93292D169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50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7A8C7-FA1B-4B7B-B8CC-F93292D169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73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7A8C7-FA1B-4B7B-B8CC-F93292D169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46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7A8C7-FA1B-4B7B-B8CC-F93292D169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1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Item-based collaborative filtering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Finding similar movies using Spark and the </a:t>
            </a:r>
            <a:r>
              <a:rPr lang="en-US" dirty="0" err="1"/>
              <a:t>MovieLens</a:t>
            </a:r>
            <a:r>
              <a:rPr lang="en-US" dirty="0"/>
              <a:t> data set</a:t>
            </a:r>
          </a:p>
          <a:p>
            <a:r>
              <a:rPr lang="en-US" dirty="0"/>
              <a:t>Introducing caching </a:t>
            </a:r>
            <a:r>
              <a:rPr lang="en-US" dirty="0" err="1"/>
              <a:t>dataframes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28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 to the code</a:t>
            </a:r>
          </a:p>
        </p:txBody>
      </p:sp>
    </p:spTree>
    <p:extLst>
      <p:ext uri="{BB962C8B-B14F-4D97-AF65-F5344CB8AC3E}">
        <p14:creationId xmlns:p14="http://schemas.microsoft.com/office/powerpoint/2010/main" val="97004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 the results! Some ideas to try:</a:t>
            </a:r>
          </a:p>
          <a:p>
            <a:pPr lvl="1"/>
            <a:r>
              <a:rPr lang="en-US" dirty="0"/>
              <a:t>Discard bad ratings – only recommend good movies</a:t>
            </a:r>
          </a:p>
          <a:p>
            <a:pPr lvl="1"/>
            <a:r>
              <a:rPr lang="en-US" dirty="0"/>
              <a:t>Try different similarity metrics (Pearson Correlation Coefficient, </a:t>
            </a:r>
            <a:r>
              <a:rPr lang="en-US" dirty="0" err="1"/>
              <a:t>Jaccard</a:t>
            </a:r>
            <a:r>
              <a:rPr lang="en-US" dirty="0"/>
              <a:t> Coefficient, Conditional Probability)</a:t>
            </a:r>
          </a:p>
          <a:p>
            <a:pPr lvl="1"/>
            <a:r>
              <a:rPr lang="en-US" dirty="0"/>
              <a:t>Adjust the thresholds for minimum co-raters or minimum score</a:t>
            </a:r>
          </a:p>
          <a:p>
            <a:pPr lvl="1"/>
            <a:r>
              <a:rPr lang="en-US" dirty="0"/>
              <a:t>Invent a new similarity metric that takes the number of co-raters into account</a:t>
            </a:r>
          </a:p>
          <a:p>
            <a:pPr lvl="1"/>
            <a:r>
              <a:rPr lang="en-US" dirty="0"/>
              <a:t>Use genre information in </a:t>
            </a:r>
            <a:r>
              <a:rPr lang="en-US" dirty="0" err="1"/>
              <a:t>u.items</a:t>
            </a:r>
            <a:r>
              <a:rPr lang="en-US" dirty="0"/>
              <a:t> to boost scores from movies in the same genre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9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movies</a:t>
            </a:r>
          </a:p>
        </p:txBody>
      </p:sp>
      <p:pic>
        <p:nvPicPr>
          <p:cNvPr id="7" name="Picture 2" descr="https://movielens.org/images/site/marketing/main-screen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295" y="685800"/>
            <a:ext cx="5318235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27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Item-based 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every pair of movies that were watched by the same person</a:t>
            </a:r>
          </a:p>
          <a:p>
            <a:r>
              <a:rPr lang="en-US" dirty="0"/>
              <a:t>Measure the similarity of their ratings across all users who watched both</a:t>
            </a:r>
          </a:p>
          <a:p>
            <a:r>
              <a:rPr lang="en-US" dirty="0"/>
              <a:t>Sort by movie, then by similarity strength</a:t>
            </a:r>
          </a:p>
          <a:p>
            <a:endParaRPr lang="en-US" dirty="0"/>
          </a:p>
          <a:p>
            <a:r>
              <a:rPr lang="en-US" dirty="0"/>
              <a:t>(This is just one way to do it!)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Item-based collaborative filtering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57761" y="152746"/>
            <a:ext cx="6142325" cy="4180357"/>
            <a:chOff x="1815426" y="1627319"/>
            <a:chExt cx="6920586" cy="498404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5426" y="1692927"/>
              <a:ext cx="984162" cy="179167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4927" y="3561364"/>
              <a:ext cx="745894" cy="155664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04069" y="5255258"/>
              <a:ext cx="606875" cy="1356104"/>
            </a:xfrm>
            <a:prstGeom prst="rect">
              <a:avLst/>
            </a:prstGeom>
          </p:spPr>
        </p:pic>
        <p:pic>
          <p:nvPicPr>
            <p:cNvPr id="9" name="Picture 2" descr="Star Wars: Episode IV - A New Hope (1977) Poster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015" y="1627319"/>
              <a:ext cx="1565189" cy="2384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Star Wars: Episode V - The Empire Strikes Back (1980) Poster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015" y="4189427"/>
              <a:ext cx="1634997" cy="2421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3006811" y="2537254"/>
              <a:ext cx="3880021" cy="8238"/>
            </a:xfrm>
            <a:prstGeom prst="straightConnector1">
              <a:avLst/>
            </a:prstGeom>
            <a:ln>
              <a:solidFill>
                <a:schemeClr val="tx1">
                  <a:alpha val="6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998573" y="2561968"/>
              <a:ext cx="4011827" cy="2866767"/>
            </a:xfrm>
            <a:prstGeom prst="straightConnector1">
              <a:avLst/>
            </a:prstGeom>
            <a:ln>
              <a:solidFill>
                <a:schemeClr val="tx1">
                  <a:alpha val="6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02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Item-based collaborative filtering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766001" y="144507"/>
            <a:ext cx="6142326" cy="4205071"/>
            <a:chOff x="1815426" y="1627319"/>
            <a:chExt cx="6920586" cy="49840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5426" y="1692927"/>
              <a:ext cx="984162" cy="179167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4927" y="3561364"/>
              <a:ext cx="745894" cy="155664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04069" y="5255258"/>
              <a:ext cx="606875" cy="1356104"/>
            </a:xfrm>
            <a:prstGeom prst="rect">
              <a:avLst/>
            </a:prstGeom>
          </p:spPr>
        </p:pic>
        <p:pic>
          <p:nvPicPr>
            <p:cNvPr id="7" name="Picture 2" descr="Star Wars: Episode IV - A New Hope (1977) Poster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015" y="1627319"/>
              <a:ext cx="1565189" cy="2384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Star Wars: Episode V - The Empire Strikes Back (1980) Poster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015" y="4189427"/>
              <a:ext cx="1634997" cy="2421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>
            <a:xfrm flipV="1">
              <a:off x="3006811" y="2537254"/>
              <a:ext cx="3880021" cy="8238"/>
            </a:xfrm>
            <a:prstGeom prst="straightConnector1">
              <a:avLst/>
            </a:prstGeom>
            <a:ln>
              <a:solidFill>
                <a:schemeClr val="tx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998573" y="2561968"/>
              <a:ext cx="4011827" cy="2866767"/>
            </a:xfrm>
            <a:prstGeom prst="straightConnector1">
              <a:avLst/>
            </a:prstGeom>
            <a:ln>
              <a:solidFill>
                <a:schemeClr val="tx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072714" y="2685535"/>
              <a:ext cx="3739978" cy="1581665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097427" y="4291914"/>
              <a:ext cx="3912973" cy="1318054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8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Item-based collaborative filtering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757760" y="119795"/>
            <a:ext cx="6150563" cy="4221545"/>
            <a:chOff x="1815426" y="1627319"/>
            <a:chExt cx="6920586" cy="49840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5426" y="1692927"/>
              <a:ext cx="984162" cy="179167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4927" y="3561364"/>
              <a:ext cx="745894" cy="155664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04069" y="5255258"/>
              <a:ext cx="606875" cy="1356104"/>
            </a:xfrm>
            <a:prstGeom prst="rect">
              <a:avLst/>
            </a:prstGeom>
          </p:spPr>
        </p:pic>
        <p:pic>
          <p:nvPicPr>
            <p:cNvPr id="7" name="Picture 2" descr="Star Wars: Episode IV - A New Hope (1977) Poster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015" y="1627319"/>
              <a:ext cx="1565189" cy="2384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Star Wars: Episode V - The Empire Strikes Back (1980) Poster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015" y="4189427"/>
              <a:ext cx="1634997" cy="2421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>
            <a:xfrm flipV="1">
              <a:off x="3006811" y="2537254"/>
              <a:ext cx="3880021" cy="8238"/>
            </a:xfrm>
            <a:prstGeom prst="straightConnector1">
              <a:avLst/>
            </a:prstGeom>
            <a:ln>
              <a:solidFill>
                <a:schemeClr val="tx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998573" y="2561968"/>
              <a:ext cx="4011827" cy="2866767"/>
            </a:xfrm>
            <a:prstGeom prst="straightConnector1">
              <a:avLst/>
            </a:prstGeom>
            <a:ln>
              <a:solidFill>
                <a:schemeClr val="tx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072714" y="2685535"/>
              <a:ext cx="3739978" cy="1581665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097427" y="4291914"/>
              <a:ext cx="3912973" cy="1318054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113903" y="6079524"/>
              <a:ext cx="3822356" cy="329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184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Item-based collaborative filtering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08334" y="70368"/>
            <a:ext cx="6191752" cy="4295685"/>
            <a:chOff x="1815426" y="1627319"/>
            <a:chExt cx="6920586" cy="49840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5426" y="1692927"/>
              <a:ext cx="984162" cy="179167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4927" y="3561364"/>
              <a:ext cx="745894" cy="155664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04069" y="5255258"/>
              <a:ext cx="606875" cy="1356104"/>
            </a:xfrm>
            <a:prstGeom prst="rect">
              <a:avLst/>
            </a:prstGeom>
          </p:spPr>
        </p:pic>
        <p:pic>
          <p:nvPicPr>
            <p:cNvPr id="7" name="Picture 2" descr="Star Wars: Episode IV - A New Hope (1977) Poster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015" y="1627319"/>
              <a:ext cx="1565189" cy="2384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Star Wars: Episode V - The Empire Strikes Back (1980) Poster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015" y="4189427"/>
              <a:ext cx="1634997" cy="2421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>
            <a:xfrm flipV="1">
              <a:off x="3006811" y="2537254"/>
              <a:ext cx="3880021" cy="8238"/>
            </a:xfrm>
            <a:prstGeom prst="straightConnector1">
              <a:avLst/>
            </a:prstGeom>
            <a:ln>
              <a:solidFill>
                <a:schemeClr val="tx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998573" y="2561968"/>
              <a:ext cx="4011827" cy="2866767"/>
            </a:xfrm>
            <a:prstGeom prst="straightConnector1">
              <a:avLst/>
            </a:prstGeom>
            <a:ln>
              <a:solidFill>
                <a:schemeClr val="tx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072714" y="2685535"/>
              <a:ext cx="3739978" cy="1581665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097427" y="4291914"/>
              <a:ext cx="3912973" cy="1318054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113903" y="6079524"/>
              <a:ext cx="3822356" cy="329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3146855" y="3426941"/>
              <a:ext cx="3789404" cy="23230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4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it a spark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Select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movieID</a:t>
            </a:r>
            <a:r>
              <a:rPr lang="en-US" dirty="0"/>
              <a:t>, and rating columns</a:t>
            </a:r>
          </a:p>
          <a:p>
            <a:r>
              <a:rPr lang="en-US" dirty="0"/>
              <a:t>Find every movie pair rated by the same user</a:t>
            </a:r>
          </a:p>
          <a:p>
            <a:pPr lvl="1"/>
            <a:r>
              <a:rPr lang="en-US" dirty="0"/>
              <a:t>This can be done with a “self-join” operation</a:t>
            </a:r>
          </a:p>
          <a:p>
            <a:pPr lvl="1"/>
            <a:r>
              <a:rPr lang="en-US" dirty="0"/>
              <a:t>At this point we have movie1, movie2, rating1, rating2</a:t>
            </a:r>
          </a:p>
          <a:p>
            <a:pPr lvl="1"/>
            <a:r>
              <a:rPr lang="en-US" dirty="0"/>
              <a:t>Filter out duplicate pairs (movie1, movie2) is same as (movie2, movie1)</a:t>
            </a:r>
          </a:p>
          <a:p>
            <a:r>
              <a:rPr lang="en-US" dirty="0"/>
              <a:t>Compute cosine similarity scores for every pair</a:t>
            </a:r>
          </a:p>
          <a:p>
            <a:pPr lvl="1"/>
            <a:r>
              <a:rPr lang="en-US" dirty="0"/>
              <a:t>Add x^2, y^2, </a:t>
            </a:r>
            <a:r>
              <a:rPr lang="en-US" dirty="0" err="1"/>
              <a:t>xy</a:t>
            </a:r>
            <a:r>
              <a:rPr lang="en-US" dirty="0"/>
              <a:t> columns</a:t>
            </a:r>
          </a:p>
          <a:p>
            <a:pPr lvl="1"/>
            <a:r>
              <a:rPr lang="en-US" dirty="0"/>
              <a:t>Group by (movie1, movie2) pairs</a:t>
            </a:r>
          </a:p>
          <a:p>
            <a:pPr lvl="1"/>
            <a:r>
              <a:rPr lang="en-US"/>
              <a:t>Compute similarity score </a:t>
            </a:r>
            <a:r>
              <a:rPr lang="en-US" dirty="0"/>
              <a:t>for each aggregated pair</a:t>
            </a:r>
          </a:p>
          <a:p>
            <a:r>
              <a:rPr lang="en-US" dirty="0"/>
              <a:t>Filter, sort, and display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80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example, we’ll query the final dataset of movie similarities a couple of times</a:t>
            </a:r>
          </a:p>
          <a:p>
            <a:r>
              <a:rPr lang="en-US" dirty="0"/>
              <a:t>Any time you will perform more than one action on a </a:t>
            </a:r>
            <a:r>
              <a:rPr lang="en-US" dirty="0" err="1"/>
              <a:t>dataframe</a:t>
            </a:r>
            <a:r>
              <a:rPr lang="en-US" dirty="0"/>
              <a:t>, you should cache it!</a:t>
            </a:r>
          </a:p>
          <a:p>
            <a:pPr lvl="1"/>
            <a:r>
              <a:rPr lang="en-US" dirty="0"/>
              <a:t>Otherwise, Spark might re-evaluate the entire </a:t>
            </a:r>
            <a:r>
              <a:rPr lang="en-US" dirty="0" err="1"/>
              <a:t>dataframe</a:t>
            </a:r>
            <a:r>
              <a:rPr lang="en-US" dirty="0"/>
              <a:t> all over again!</a:t>
            </a:r>
          </a:p>
          <a:p>
            <a:r>
              <a:rPr lang="en-US" dirty="0"/>
              <a:t>Use .cache() or .persist() to do this.</a:t>
            </a:r>
          </a:p>
          <a:p>
            <a:pPr lvl="1"/>
            <a:r>
              <a:rPr lang="en-US" dirty="0"/>
              <a:t>What’s the difference?</a:t>
            </a:r>
          </a:p>
          <a:p>
            <a:pPr lvl="1"/>
            <a:r>
              <a:rPr lang="en-US" dirty="0"/>
              <a:t>Persist() optionally lets you cache it to disk instead of just memory, just in case a node fails or something.</a:t>
            </a:r>
          </a:p>
        </p:txBody>
      </p:sp>
    </p:spTree>
    <p:extLst>
      <p:ext uri="{BB962C8B-B14F-4D97-AF65-F5344CB8AC3E}">
        <p14:creationId xmlns:p14="http://schemas.microsoft.com/office/powerpoint/2010/main" val="262182869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</TotalTime>
  <Words>350</Words>
  <Application>Microsoft Office PowerPoint</Application>
  <PresentationFormat>Widescreen</PresentationFormat>
  <Paragraphs>50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3</vt:lpstr>
      <vt:lpstr>Slice</vt:lpstr>
      <vt:lpstr>Item-based collaborative filtering</vt:lpstr>
      <vt:lpstr>Similar movies</vt:lpstr>
      <vt:lpstr>Item-based collaborative filtering</vt:lpstr>
      <vt:lpstr>Item-based collaborative filtering</vt:lpstr>
      <vt:lpstr>Item-based collaborative filtering</vt:lpstr>
      <vt:lpstr>Item-based collaborative filtering</vt:lpstr>
      <vt:lpstr>Item-based collaborative filtering</vt:lpstr>
      <vt:lpstr>Making it a spark problem</vt:lpstr>
      <vt:lpstr>Caching datasets</vt:lpstr>
      <vt:lpstr>Off to the code</vt:lpstr>
      <vt:lpstr>Learning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Item-based collaborative filtering</dc:title>
  <dc:creator>Frank Kane</dc:creator>
  <cp:lastModifiedBy>Frank Kane</cp:lastModifiedBy>
  <cp:revision>9</cp:revision>
  <dcterms:created xsi:type="dcterms:W3CDTF">2015-09-23T13:51:53Z</dcterms:created>
  <dcterms:modified xsi:type="dcterms:W3CDTF">2020-09-15T14:56:26Z</dcterms:modified>
</cp:coreProperties>
</file>