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4" r:id="rId6"/>
    <p:sldId id="262" r:id="rId7"/>
    <p:sldId id="260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6B50-8E20-41BB-A33C-A248234ABBDC}" type="datetimeFigureOut">
              <a:rPr lang="en-US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09506-CD54-47E2-862B-944AF2C638D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8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25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5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23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09506-CD54-47E2-862B-944AF2C638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8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24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97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09506-CD54-47E2-862B-944AF2C638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0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09506-CD54-47E2-862B-944AF2C638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57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7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89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46F7-8728-4057-9D70-BD37B24BF12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6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3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46F7-8728-4057-9D70-BD37B24BF12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5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46F7-8728-4057-9D70-BD37B24BF12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46F7-8728-4057-9D70-BD37B24BF12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9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9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09506-CD54-47E2-862B-944AF2C638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43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59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43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74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09506-CD54-47E2-862B-944AF2C638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2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\\W+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sql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and </a:t>
            </a:r>
            <a:r>
              <a:rPr lang="en-US" dirty="0" err="1"/>
              <a:t>DataSets</a:t>
            </a:r>
            <a:endParaRPr lang="en-US" dirty="0">
              <a:solidFill>
                <a:srgbClr val="0F496F"/>
              </a:solidFill>
              <a:latin typeface="Century Gothic"/>
            </a:endParaRPr>
          </a:p>
          <a:p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Your </a:t>
            </a:r>
            <a:r>
              <a:rPr lang="en-US" dirty="0" err="1"/>
              <a:t>dataframe</a:t>
            </a:r>
            <a:r>
              <a:rPr lang="en-US" dirty="0"/>
              <a:t> challenge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Friends by Age – with </a:t>
            </a:r>
            <a:r>
              <a:rPr lang="en-US" dirty="0" err="1"/>
              <a:t>Dataframes</a:t>
            </a:r>
            <a:r>
              <a:rPr lang="en-US" dirty="0"/>
              <a:t>!</a:t>
            </a:r>
            <a:endParaRPr lang="en-US" dirty="0">
              <a:solidFill>
                <a:srgbClr val="0F496F"/>
              </a:solidFill>
              <a:latin typeface="Century Gothic"/>
            </a:endParaRPr>
          </a:p>
          <a:p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9371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Friends by age example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Data: ID, name, age, number of friends</a:t>
            </a:r>
            <a:br>
              <a:rPr lang="en-US" dirty="0"/>
            </a:br>
            <a:endParaRPr lang="en-US" dirty="0">
              <a:solidFill>
                <a:srgbClr val="0F496F"/>
              </a:solidFill>
              <a:latin typeface="Century Gothic"/>
            </a:endParaRPr>
          </a:p>
          <a:p>
            <a:pPr marL="0" indent="0">
              <a:buNone/>
            </a:pPr>
            <a:r>
              <a:rPr lang="en-US" dirty="0">
                <a:latin typeface="Century Gothic" charset="0"/>
              </a:rPr>
              <a:t>0,Will,33,385</a:t>
            </a:r>
            <a:br>
              <a:rPr lang="en-US">
                <a:latin typeface="Century Gothic" charset="0"/>
              </a:rPr>
            </a:br>
            <a:r>
              <a:rPr lang="en-US">
                <a:latin typeface="Century Gothic" charset="0"/>
              </a:rPr>
              <a:t>1,Jean-Luc,33,2</a:t>
            </a:r>
            <a:br>
              <a:rPr lang="en-US" dirty="0">
                <a:latin typeface="Century Gothic" charset="0"/>
              </a:rPr>
            </a:br>
            <a:r>
              <a:rPr lang="en-US" dirty="0">
                <a:latin typeface="Century Gothic" charset="0"/>
              </a:rPr>
              <a:t>2,Hugh,55,221</a:t>
            </a:r>
            <a:br>
              <a:rPr lang="en-US" dirty="0">
                <a:latin typeface="Century Gothic" charset="0"/>
              </a:rPr>
            </a:br>
            <a:r>
              <a:rPr lang="en-US" dirty="0">
                <a:latin typeface="Century Gothic" charset="0"/>
              </a:rPr>
              <a:t>3,Deanna,40,465</a:t>
            </a:r>
            <a:br>
              <a:rPr lang="en-US" dirty="0">
                <a:latin typeface="Century Gothic" charset="0"/>
              </a:rPr>
            </a:br>
            <a:r>
              <a:rPr lang="en-US" dirty="0">
                <a:latin typeface="Century Gothic" charset="0"/>
              </a:rPr>
              <a:t>4,Quark,68,21</a:t>
            </a:r>
            <a:endParaRPr lang="en-US">
              <a:latin typeface="Century Gothic" charset="0"/>
            </a:endParaRPr>
          </a:p>
          <a:p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7874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D246-15CD-4A3B-8B9B-B56BF59D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85A3-1CEC-48F5-9A2B-4120C1EF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</a:t>
            </a:r>
            <a:r>
              <a:rPr lang="en-US"/>
              <a:t>/fakefriends-header.</a:t>
            </a:r>
            <a:r>
              <a:rPr lang="en-US" dirty="0"/>
              <a:t>csv file contains a header row</a:t>
            </a:r>
          </a:p>
          <a:p>
            <a:r>
              <a:rPr lang="en-US" dirty="0"/>
              <a:t>Use a select(“col1”, “col2”) statement to get the columns you need</a:t>
            </a:r>
          </a:p>
          <a:p>
            <a:r>
              <a:rPr lang="en-US" dirty="0"/>
              <a:t>Handy </a:t>
            </a:r>
            <a:r>
              <a:rPr lang="en-US" dirty="0" err="1"/>
              <a:t>DataFrame</a:t>
            </a:r>
            <a:r>
              <a:rPr lang="en-US" dirty="0"/>
              <a:t> functions: avg(“</a:t>
            </a:r>
            <a:r>
              <a:rPr lang="en-US" dirty="0" err="1"/>
              <a:t>columnName</a:t>
            </a:r>
            <a:r>
              <a:rPr lang="en-US" dirty="0"/>
              <a:t>”), </a:t>
            </a:r>
            <a:r>
              <a:rPr lang="en-US" dirty="0" err="1"/>
              <a:t>groupBy</a:t>
            </a:r>
            <a:r>
              <a:rPr lang="en-US" dirty="0"/>
              <a:t>(“</a:t>
            </a:r>
            <a:r>
              <a:rPr lang="en-US" dirty="0" err="1"/>
              <a:t>columnName</a:t>
            </a:r>
            <a:r>
              <a:rPr lang="en-US" dirty="0"/>
              <a:t>”), show()</a:t>
            </a:r>
          </a:p>
          <a:p>
            <a:r>
              <a:rPr lang="en-US" dirty="0"/>
              <a:t>Refer to spark-sql-dataframe.py for inspiration</a:t>
            </a:r>
          </a:p>
        </p:txBody>
      </p:sp>
    </p:spTree>
    <p:extLst>
      <p:ext uri="{BB962C8B-B14F-4D97-AF65-F5344CB8AC3E}">
        <p14:creationId xmlns:p14="http://schemas.microsoft.com/office/powerpoint/2010/main" val="246797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count… with </a:t>
            </a:r>
            <a:r>
              <a:rPr lang="en-US" dirty="0" err="1"/>
              <a:t>dataframes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Implementing the word count activity with </a:t>
            </a:r>
            <a:r>
              <a:rPr lang="en-US" dirty="0" err="1"/>
              <a:t>DataFrames</a:t>
            </a:r>
            <a:endParaRPr lang="en-US" dirty="0">
              <a:solidFill>
                <a:srgbClr val="0F496F"/>
              </a:solidFill>
              <a:latin typeface="Century Gothic"/>
            </a:endParaRPr>
          </a:p>
          <a:p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8677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sql</a:t>
            </a:r>
            <a:r>
              <a:rPr lang="en-US" dirty="0"/>
              <a:t> functions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from 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pyspark.sql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 import functions as 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func</a:t>
            </a:r>
            <a:endParaRPr lang="en-US" dirty="0">
              <a:solidFill>
                <a:srgbClr val="0F496F"/>
              </a:solidFill>
              <a:latin typeface="Century Gothic"/>
            </a:endParaRPr>
          </a:p>
          <a:p>
            <a:r>
              <a:rPr lang="en-US" dirty="0" err="1">
                <a:solidFill>
                  <a:srgbClr val="0F496F"/>
                </a:solidFill>
                <a:latin typeface="Century Gothic"/>
              </a:rPr>
              <a:t>func.explode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() – similar to 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flatmap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; explodes columns into rows</a:t>
            </a:r>
          </a:p>
          <a:p>
            <a:r>
              <a:rPr lang="en-US" dirty="0" err="1">
                <a:solidFill>
                  <a:srgbClr val="0F496F"/>
                </a:solidFill>
                <a:latin typeface="Century Gothic"/>
              </a:rPr>
              <a:t>func.split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()</a:t>
            </a:r>
          </a:p>
          <a:p>
            <a:r>
              <a:rPr lang="en-US" dirty="0" err="1">
                <a:solidFill>
                  <a:srgbClr val="0F496F"/>
                </a:solidFill>
                <a:latin typeface="Century Gothic"/>
              </a:rPr>
              <a:t>func.lower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()</a:t>
            </a: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Passing columns as parameters:</a:t>
            </a:r>
          </a:p>
          <a:p>
            <a:pPr lvl="1"/>
            <a:r>
              <a:rPr lang="en-US" dirty="0" err="1">
                <a:solidFill>
                  <a:srgbClr val="0F496F"/>
                </a:solidFill>
                <a:latin typeface="Century Gothic"/>
              </a:rPr>
              <a:t>func.split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(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inputDF.value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, </a:t>
            </a:r>
            <a:r>
              <a:rPr lang="en-US" dirty="0">
                <a:solidFill>
                  <a:srgbClr val="0F496F"/>
                </a:solidFill>
                <a:latin typeface="Century Gothic"/>
                <a:hlinkClick r:id="rId3" action="ppaction://hlinkfile"/>
              </a:rPr>
              <a:t>“\\W+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”)</a:t>
            </a:r>
          </a:p>
          <a:p>
            <a:pPr lvl="1"/>
            <a:r>
              <a:rPr lang="en-US" dirty="0">
                <a:solidFill>
                  <a:srgbClr val="0F496F"/>
                </a:solidFill>
                <a:latin typeface="Century Gothic"/>
              </a:rPr>
              <a:t>filter(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wordsDF.word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 != “”)</a:t>
            </a:r>
          </a:p>
          <a:p>
            <a:pPr lvl="1"/>
            <a:r>
              <a:rPr lang="en-US" dirty="0">
                <a:solidFill>
                  <a:srgbClr val="0F496F"/>
                </a:solidFill>
                <a:latin typeface="Century Gothic"/>
              </a:rPr>
              <a:t>Can also do 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func.col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(“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columnName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”) to refer to a column</a:t>
            </a:r>
          </a:p>
          <a:p>
            <a:pPr marL="0" indent="0">
              <a:buNone/>
            </a:pPr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4410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D246-15CD-4A3B-8B9B-B56BF59D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work best with structured 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85A3-1CEC-48F5-9A2B-4120C1EF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DataFrames</a:t>
            </a:r>
            <a:r>
              <a:rPr lang="en-US" dirty="0"/>
              <a:t> with this unstructured text data isn’t a great fit</a:t>
            </a:r>
          </a:p>
          <a:p>
            <a:r>
              <a:rPr lang="en-US" dirty="0"/>
              <a:t>Our initial </a:t>
            </a:r>
            <a:r>
              <a:rPr lang="en-US" dirty="0" err="1"/>
              <a:t>DataFrame</a:t>
            </a:r>
            <a:r>
              <a:rPr lang="en-US" dirty="0"/>
              <a:t> will just have Row objects with a column named “value” for each line of text</a:t>
            </a:r>
          </a:p>
          <a:p>
            <a:r>
              <a:rPr lang="en-US" dirty="0"/>
              <a:t>This is a case where RDD’s would be more straightforward.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89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65AD-8EA8-47E6-97E3-6EAF0A7F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use both.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9CB7-B47D-4883-9FE0-5D37CDB9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RDD’s can be converted to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r>
              <a:rPr lang="en-US" dirty="0"/>
              <a:t>Sometimes it makes sense to load your data as an RDD, then convert to a </a:t>
            </a:r>
            <a:r>
              <a:rPr lang="en-US" dirty="0" err="1"/>
              <a:t>DataFrame</a:t>
            </a:r>
            <a:r>
              <a:rPr lang="en-US" dirty="0"/>
              <a:t> for further processing later.</a:t>
            </a:r>
          </a:p>
        </p:txBody>
      </p:sp>
    </p:spTree>
    <p:extLst>
      <p:ext uri="{BB962C8B-B14F-4D97-AF65-F5344CB8AC3E}">
        <p14:creationId xmlns:p14="http://schemas.microsoft.com/office/powerpoint/2010/main" val="327744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 and max temperature… with </a:t>
            </a:r>
            <a:r>
              <a:rPr lang="en-US" dirty="0" err="1"/>
              <a:t>dataframes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Implementing the weather data activity with </a:t>
            </a:r>
            <a:r>
              <a:rPr lang="en-US" dirty="0" err="1"/>
              <a:t>DataFrames</a:t>
            </a:r>
            <a:endParaRPr lang="en-US" dirty="0">
              <a:solidFill>
                <a:srgbClr val="0F496F"/>
              </a:solidFill>
              <a:latin typeface="Century Gothic"/>
            </a:endParaRPr>
          </a:p>
          <a:p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77702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642E-CDD4-47C6-8A9A-01386F8B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this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03F2-3A07-40B4-AA91-41AFF3CF6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a schema to </a:t>
            </a:r>
            <a:r>
              <a:rPr lang="en-US" dirty="0" err="1"/>
              <a:t>SparkSession.read</a:t>
            </a:r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withColumn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14059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ANOTHER </a:t>
            </a:r>
            <a:r>
              <a:rPr lang="en-US" dirty="0" err="1"/>
              <a:t>dataframe</a:t>
            </a:r>
            <a:r>
              <a:rPr lang="en-US" dirty="0"/>
              <a:t> challenge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Totals Spent by Customer– with </a:t>
            </a:r>
            <a:r>
              <a:rPr lang="en-US" dirty="0" err="1"/>
              <a:t>DataFrames</a:t>
            </a:r>
            <a:r>
              <a:rPr lang="en-US" dirty="0"/>
              <a:t>!</a:t>
            </a:r>
            <a:endParaRPr lang="en-US" dirty="0">
              <a:solidFill>
                <a:srgbClr val="0F496F"/>
              </a:solidFill>
              <a:latin typeface="Century Gothic"/>
            </a:endParaRPr>
          </a:p>
          <a:p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5166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structured data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Extends RDD to a "DataFrame" object</a:t>
            </a:r>
            <a:endParaRPr lang="en-US" dirty="0">
              <a:solidFill>
                <a:srgbClr val="0F496F"/>
              </a:solidFill>
              <a:latin typeface="Century Gothic"/>
            </a:endParaRPr>
          </a:p>
          <a:p>
            <a:r>
              <a:rPr lang="en-US" dirty="0"/>
              <a:t>DataFrames:</a:t>
            </a:r>
          </a:p>
          <a:p>
            <a:pPr lvl="1"/>
            <a:r>
              <a:rPr lang="en-US" sz="2000" dirty="0">
                <a:solidFill>
                  <a:srgbClr val="0F496F"/>
                </a:solidFill>
                <a:latin typeface="Century Gothic"/>
              </a:rPr>
              <a:t>Contain Row objects</a:t>
            </a:r>
            <a:endParaRPr lang="en-US" dirty="0">
              <a:solidFill>
                <a:srgbClr val="0F496F"/>
              </a:solidFill>
              <a:latin typeface="Century Gothic"/>
            </a:endParaRPr>
          </a:p>
          <a:p>
            <a:pPr lvl="1"/>
            <a:r>
              <a:rPr lang="en-US" sz="2000" dirty="0">
                <a:solidFill>
                  <a:srgbClr val="0F496F"/>
                </a:solidFill>
                <a:latin typeface="Century Gothic"/>
              </a:rPr>
              <a:t>Can run SQL queries</a:t>
            </a:r>
          </a:p>
          <a:p>
            <a:pPr lvl="1"/>
            <a:r>
              <a:rPr lang="en-US" sz="2000" dirty="0">
                <a:solidFill>
                  <a:srgbClr val="0F496F"/>
                </a:solidFill>
                <a:latin typeface="Century Gothic"/>
              </a:rPr>
              <a:t>Can have a schema (leading to more efficient storage)</a:t>
            </a:r>
          </a:p>
          <a:p>
            <a:pPr lvl="1"/>
            <a:r>
              <a:rPr lang="en-US" sz="2000" dirty="0">
                <a:solidFill>
                  <a:srgbClr val="0F496F"/>
                </a:solidFill>
                <a:latin typeface="Century Gothic"/>
              </a:rPr>
              <a:t>Read and write to JSON, Hive, parquet, csv…</a:t>
            </a:r>
          </a:p>
          <a:p>
            <a:pPr lvl="1"/>
            <a:r>
              <a:rPr lang="en-US" sz="2000" dirty="0">
                <a:solidFill>
                  <a:srgbClr val="0F496F"/>
                </a:solidFill>
                <a:latin typeface="Century Gothic"/>
              </a:rPr>
              <a:t>Communicates with JDBC/ODBC, Tableau</a:t>
            </a:r>
          </a:p>
        </p:txBody>
      </p:sp>
    </p:spTree>
    <p:extLst>
      <p:ext uri="{BB962C8B-B14F-4D97-AF65-F5344CB8AC3E}">
        <p14:creationId xmlns:p14="http://schemas.microsoft.com/office/powerpoint/2010/main" val="2581915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up amount spent by customer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9068" y="1430985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44, 77.83</a:t>
            </a:r>
          </a:p>
          <a:p>
            <a:pPr algn="ctr"/>
            <a:r>
              <a:rPr lang="en-US" dirty="0"/>
              <a:t>35, 78.97</a:t>
            </a:r>
            <a:endParaRPr lang="en-US"/>
          </a:p>
          <a:p>
            <a:pPr algn="ctr"/>
            <a:r>
              <a:rPr lang="en-US" dirty="0"/>
              <a:t>47, 14.98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8714" y="1337532"/>
            <a:ext cx="2743200" cy="20313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entury Gothic" charset="0"/>
              </a:rPr>
              <a:t>44,8602,37.19</a:t>
            </a:r>
          </a:p>
          <a:p>
            <a:r>
              <a:rPr lang="en-US" dirty="0">
                <a:latin typeface="Century Gothic" charset="0"/>
              </a:rPr>
              <a:t>35,5368,65.89</a:t>
            </a:r>
          </a:p>
          <a:p>
            <a:r>
              <a:rPr lang="en-US" dirty="0">
                <a:latin typeface="Century Gothic" charset="0"/>
              </a:rPr>
              <a:t>44,3391,40.64</a:t>
            </a:r>
          </a:p>
          <a:p>
            <a:r>
              <a:rPr lang="en-US" dirty="0">
                <a:latin typeface="Century Gothic" charset="0"/>
              </a:rPr>
              <a:t>47,6694,14.98</a:t>
            </a:r>
          </a:p>
          <a:p>
            <a:r>
              <a:rPr lang="en-US" dirty="0">
                <a:latin typeface="Century Gothic" charset="0"/>
              </a:rPr>
              <a:t>35,680,13.08</a:t>
            </a:r>
          </a:p>
          <a:p>
            <a:endParaRPr lang="en-US" dirty="0">
              <a:latin typeface="Century Gothic" charset="0"/>
            </a:endParaRPr>
          </a:p>
          <a:p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4301" y="1337532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 dirty="0">
                <a:latin typeface="Arial"/>
              </a:rPr>
              <a:t>?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242948" y="17718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302169" y="17718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Load the data/customer-orders.csv file as a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r>
              <a:rPr lang="en-US" dirty="0">
                <a:solidFill>
                  <a:schemeClr val="bg1"/>
                </a:solidFill>
              </a:rPr>
              <a:t> with a schema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Group by 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cust_id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Sum by 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amount_spent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 (bonus: round to 2 decimal places)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Sort by total spent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Show the results</a:t>
            </a:r>
          </a:p>
        </p:txBody>
      </p:sp>
    </p:spTree>
    <p:extLst>
      <p:ext uri="{BB962C8B-B14F-4D97-AF65-F5344CB8AC3E}">
        <p14:creationId xmlns:p14="http://schemas.microsoft.com/office/powerpoint/2010/main" val="1615062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snippets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previous examples</a:t>
            </a:r>
            <a:endParaRPr lang="en-US" dirty="0">
              <a:solidFill>
                <a:srgbClr val="0F496F"/>
              </a:solidFill>
              <a:latin typeface="Century Gothic"/>
            </a:endParaRPr>
          </a:p>
          <a:p>
            <a:r>
              <a:rPr lang="en-US" dirty="0" err="1"/>
              <a:t>func.sum</a:t>
            </a:r>
            <a:r>
              <a:rPr lang="en-US" dirty="0"/>
              <a:t>() can be used to add things up</a:t>
            </a:r>
            <a:endParaRPr lang="en-US" dirty="0">
              <a:solidFill>
                <a:srgbClr val="0F496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agg</a:t>
            </a:r>
            <a:r>
              <a:rPr lang="en-US" dirty="0"/>
              <a:t>(</a:t>
            </a:r>
            <a:r>
              <a:rPr lang="en-US" dirty="0" err="1"/>
              <a:t>func.round</a:t>
            </a:r>
            <a:r>
              <a:rPr lang="en-US" dirty="0"/>
              <a:t>(</a:t>
            </a:r>
            <a:r>
              <a:rPr lang="en-US" dirty="0" err="1"/>
              <a:t>func.sum</a:t>
            </a:r>
            <a:r>
              <a:rPr lang="en-US" dirty="0"/>
              <a:t>(…), 2) sums and rounds the result</a:t>
            </a:r>
          </a:p>
        </p:txBody>
      </p:sp>
    </p:spTree>
    <p:extLst>
      <p:ext uri="{BB962C8B-B14F-4D97-AF65-F5344CB8AC3E}">
        <p14:creationId xmlns:p14="http://schemas.microsoft.com/office/powerpoint/2010/main" val="1070371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luck!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7163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Spark </a:t>
            </a:r>
            <a:r>
              <a:rPr lang="en-US" dirty="0" err="1"/>
              <a:t>sql</a:t>
            </a:r>
            <a:r>
              <a:rPr lang="en-US" dirty="0"/>
              <a:t> in python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734915" cy="3615267"/>
          </a:xfrm>
        </p:spPr>
        <p:txBody>
          <a:bodyPr/>
          <a:lstStyle/>
          <a:p>
            <a:r>
              <a:rPr lang="en-US" dirty="0"/>
              <a:t>from pyspark.sql import </a:t>
            </a:r>
            <a:r>
              <a:rPr lang="en-US" dirty="0" err="1"/>
              <a:t>SparkSession</a:t>
            </a:r>
            <a:r>
              <a:rPr lang="en-US" dirty="0"/>
              <a:t>, Row</a:t>
            </a: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spark = 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SparkSession.builder.appName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("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SparkSQL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").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getOrCreate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()</a:t>
            </a:r>
          </a:p>
          <a:p>
            <a:r>
              <a:rPr lang="en-US" dirty="0" err="1">
                <a:solidFill>
                  <a:srgbClr val="0F496F"/>
                </a:solidFill>
                <a:latin typeface="Century Gothic"/>
              </a:rPr>
              <a:t>inputData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 = 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spark.read.json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(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dataFile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)</a:t>
            </a:r>
          </a:p>
          <a:p>
            <a:r>
              <a:rPr lang="en-US" dirty="0" err="1">
                <a:solidFill>
                  <a:srgbClr val="0F496F"/>
                </a:solidFill>
                <a:latin typeface="Century Gothic"/>
              </a:rPr>
              <a:t>inputData.createOrReplaceTempView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("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myStructuredStuff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")</a:t>
            </a:r>
          </a:p>
          <a:p>
            <a:r>
              <a:rPr lang="en-US" dirty="0" err="1">
                <a:solidFill>
                  <a:srgbClr val="0F496F"/>
                </a:solidFill>
                <a:latin typeface="Century Gothic"/>
              </a:rPr>
              <a:t>myResultDataFrame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 = 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spark.sql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(“SELECT foo FROM bar ORDER BY 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foobar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”)</a:t>
            </a:r>
          </a:p>
          <a:p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845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 you can do with </a:t>
            </a:r>
            <a:r>
              <a:rPr lang="en-US" dirty="0" err="1"/>
              <a:t>dataframes</a:t>
            </a:r>
            <a:endParaRPr lang="en-US" dirty="0" err="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myResultDataFrame.show()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/>
              <a:t>myResultDataFrame.select("someFieldName")</a:t>
            </a:r>
            <a:endParaRPr lang="en-US"/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myResultDataFrame.filter(myResultDataFrame("someFieldName" &gt; 200)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myResultDataFrame.groupBy(myResultDataFrame("someFieldName")).mean()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myResultDataFrame.rdd().map(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mapperFunction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)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572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are the new hotness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trend in Spark is to use RDD’s less, and </a:t>
            </a:r>
            <a:r>
              <a:rPr lang="en-US" dirty="0" err="1"/>
              <a:t>DataFrames</a:t>
            </a:r>
            <a:r>
              <a:rPr lang="en-US" dirty="0"/>
              <a:t> more.</a:t>
            </a:r>
          </a:p>
          <a:p>
            <a:r>
              <a:rPr lang="en-US" dirty="0" err="1"/>
              <a:t>DataFrames</a:t>
            </a:r>
            <a:r>
              <a:rPr lang="en-US" dirty="0"/>
              <a:t> allow for better interoperability</a:t>
            </a:r>
          </a:p>
          <a:p>
            <a:pPr lvl="1"/>
            <a:r>
              <a:rPr lang="en-US" dirty="0" err="1"/>
              <a:t>MLLib</a:t>
            </a:r>
            <a:r>
              <a:rPr lang="en-US" dirty="0"/>
              <a:t> and Spark Streaming are moving toward using </a:t>
            </a:r>
            <a:r>
              <a:rPr lang="en-US" dirty="0" err="1"/>
              <a:t>DataFrames</a:t>
            </a:r>
            <a:r>
              <a:rPr lang="en-US" dirty="0"/>
              <a:t> instead of RDD’s for their primary API</a:t>
            </a:r>
          </a:p>
          <a:p>
            <a:r>
              <a:rPr lang="en-US" dirty="0" err="1"/>
              <a:t>DataFrames</a:t>
            </a:r>
            <a:r>
              <a:rPr lang="en-US" dirty="0"/>
              <a:t> simplify development</a:t>
            </a:r>
          </a:p>
          <a:p>
            <a:pPr lvl="1"/>
            <a:r>
              <a:rPr lang="en-US" dirty="0"/>
              <a:t>You can perform most SQL operations on a </a:t>
            </a:r>
            <a:r>
              <a:rPr lang="en-US" dirty="0" err="1"/>
              <a:t>DataFrame</a:t>
            </a:r>
            <a:r>
              <a:rPr lang="en-US" dirty="0"/>
              <a:t> with one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0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vs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Spark 2+, a </a:t>
            </a:r>
            <a:r>
              <a:rPr lang="en-US" dirty="0" err="1"/>
              <a:t>DataFrame</a:t>
            </a:r>
            <a:r>
              <a:rPr lang="en-US" dirty="0"/>
              <a:t> is really a </a:t>
            </a:r>
            <a:r>
              <a:rPr lang="en-US" dirty="0" err="1"/>
              <a:t>DataSet</a:t>
            </a:r>
            <a:r>
              <a:rPr lang="en-US" dirty="0"/>
              <a:t> of Row objects</a:t>
            </a:r>
          </a:p>
          <a:p>
            <a:r>
              <a:rPr lang="en-US" dirty="0" err="1"/>
              <a:t>DataSets</a:t>
            </a:r>
            <a:r>
              <a:rPr lang="en-US" dirty="0"/>
              <a:t> can wrap known, typed data too. But this is mostly transparent to you in Python, since Python is </a:t>
            </a:r>
            <a:r>
              <a:rPr lang="en-US" dirty="0" err="1"/>
              <a:t>untyped</a:t>
            </a:r>
            <a:r>
              <a:rPr lang="en-US" dirty="0"/>
              <a:t>.</a:t>
            </a:r>
          </a:p>
          <a:p>
            <a:r>
              <a:rPr lang="en-US" dirty="0"/>
              <a:t>So – don’t sweat this too much with Python. But in Scala, you’d want to use </a:t>
            </a:r>
            <a:r>
              <a:rPr lang="en-US" dirty="0" err="1"/>
              <a:t>DataSets</a:t>
            </a:r>
            <a:r>
              <a:rPr lang="en-US" dirty="0"/>
              <a:t> whenever possible.	</a:t>
            </a:r>
          </a:p>
          <a:p>
            <a:pPr lvl="1"/>
            <a:r>
              <a:rPr lang="en-US" dirty="0"/>
              <a:t>Because they are typed, they can be stored more efficiently</a:t>
            </a:r>
          </a:p>
          <a:p>
            <a:pPr lvl="1"/>
            <a:r>
              <a:rPr lang="en-US" dirty="0"/>
              <a:t>They can also be optimized at compile time</a:t>
            </a:r>
          </a:p>
        </p:txBody>
      </p:sp>
    </p:spTree>
    <p:extLst>
      <p:ext uri="{BB962C8B-B14F-4D97-AF65-F5344CB8AC3E}">
        <p14:creationId xmlns:p14="http://schemas.microsoft.com/office/powerpoint/2010/main" val="374703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access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SQL exposes a JDBC/ODBC server (if you built Spark with Hive support)</a:t>
            </a:r>
            <a:endParaRPr lang="en-US"/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Start it with sbin/start-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thriftserver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.sh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Listens on port 10000 by default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Connect using bin/beeline -u 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jdbc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:hive2://localhost:10000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Viola, you have a SQL shell to Spark SQL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You can create new tables, or query existing ones that were cached using hiveCtx.cacheTable("tableName")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604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(UDF's)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0988" y="2052638"/>
            <a:ext cx="8538584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from pyspark.sql.types import </a:t>
            </a:r>
            <a:r>
              <a:rPr lang="en-US" dirty="0" err="1"/>
              <a:t>IntegerType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square(x):</a:t>
            </a:r>
          </a:p>
          <a:p>
            <a:r>
              <a:rPr lang="en-US" dirty="0"/>
              <a:t>	return x*x</a:t>
            </a:r>
          </a:p>
          <a:p>
            <a:endParaRPr lang="en-US" dirty="0"/>
          </a:p>
          <a:p>
            <a:r>
              <a:rPr lang="en-US" dirty="0" err="1"/>
              <a:t>spark.udf.register</a:t>
            </a:r>
            <a:r>
              <a:rPr lang="en-US" dirty="0"/>
              <a:t>("square", square, IntegerType())</a:t>
            </a:r>
          </a:p>
          <a:p>
            <a:r>
              <a:rPr lang="en-US" dirty="0"/>
              <a:t>df = </a:t>
            </a:r>
            <a:r>
              <a:rPr lang="en-US" dirty="0" err="1"/>
              <a:t>spark.sql</a:t>
            </a:r>
            <a:r>
              <a:rPr lang="en-US" dirty="0"/>
              <a:t>("SELECT square('</a:t>
            </a:r>
            <a:r>
              <a:rPr lang="en-US" dirty="0" err="1"/>
              <a:t>someNumericField</a:t>
            </a:r>
            <a:r>
              <a:rPr lang="en-US" dirty="0"/>
              <a:t>') FROM tableName)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0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with Spark SQL and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our fake social network data from earlier</a:t>
            </a:r>
          </a:p>
          <a:p>
            <a:r>
              <a:rPr lang="en-US" dirty="0"/>
              <a:t>Query it with SQL, and then use </a:t>
            </a:r>
            <a:r>
              <a:rPr lang="en-US" dirty="0" err="1"/>
              <a:t>DataFrames</a:t>
            </a:r>
            <a:r>
              <a:rPr lang="en-US" dirty="0"/>
              <a:t> without SQL</a:t>
            </a:r>
          </a:p>
          <a:p>
            <a:r>
              <a:rPr lang="en-US" dirty="0"/>
              <a:t>Finally we’ll re-do our RDD examples with </a:t>
            </a:r>
            <a:r>
              <a:rPr lang="en-US" dirty="0" err="1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984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237</TotalTime>
  <Words>884</Words>
  <Application>Microsoft Office PowerPoint</Application>
  <PresentationFormat>Widescreen</PresentationFormat>
  <Paragraphs>131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Wingdings 3</vt:lpstr>
      <vt:lpstr>Slice</vt:lpstr>
      <vt:lpstr>Spark sql</vt:lpstr>
      <vt:lpstr>Working with structured data</vt:lpstr>
      <vt:lpstr>Using Spark sql in python</vt:lpstr>
      <vt:lpstr>Other stuff you can do with dataframes</vt:lpstr>
      <vt:lpstr>Dataframes are the new hotness</vt:lpstr>
      <vt:lpstr>Dataframes vs Datasets</vt:lpstr>
      <vt:lpstr>Shell access</vt:lpstr>
      <vt:lpstr>User-defined functions (UDF's)</vt:lpstr>
      <vt:lpstr>Let’s Play with Spark SQL and Dataframes</vt:lpstr>
      <vt:lpstr>Your dataframe challenge</vt:lpstr>
      <vt:lpstr>Friends by age example</vt:lpstr>
      <vt:lpstr>hints</vt:lpstr>
      <vt:lpstr>Word count… with dataframes</vt:lpstr>
      <vt:lpstr>Using sql functions</vt:lpstr>
      <vt:lpstr>Dataframes work best with structured data.</vt:lpstr>
      <vt:lpstr>You can use both.</vt:lpstr>
      <vt:lpstr>Min and max temperature… with dataframes</vt:lpstr>
      <vt:lpstr>What’s new in this example</vt:lpstr>
      <vt:lpstr>ANOTHER dataframe challenge</vt:lpstr>
      <vt:lpstr>Add up amount spent by customer</vt:lpstr>
      <vt:lpstr>Strategy</vt:lpstr>
      <vt:lpstr>Useful snippets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Frank Kane</cp:lastModifiedBy>
  <cp:revision>16</cp:revision>
  <dcterms:created xsi:type="dcterms:W3CDTF">2014-09-12T02:12:56Z</dcterms:created>
  <dcterms:modified xsi:type="dcterms:W3CDTF">2020-09-09T20:33:46Z</dcterms:modified>
</cp:coreProperties>
</file>