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F11CF-1F95-4550-8A6F-054F84C44B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5EF935-9208-49D1-9987-2E0AA607FF5D}">
      <dgm:prSet/>
      <dgm:spPr/>
      <dgm:t>
        <a:bodyPr/>
        <a:lstStyle/>
        <a:p>
          <a:r>
            <a:rPr lang="en-US" dirty="0" err="1"/>
            <a:t>logsDF.groupBy</a:t>
          </a:r>
          <a:r>
            <a:rPr lang="en-US" dirty="0"/>
            <a:t>(</a:t>
          </a:r>
          <a:r>
            <a:rPr lang="en-US" dirty="0" err="1"/>
            <a:t>func.window</a:t>
          </a:r>
          <a:r>
            <a:rPr lang="en-US" dirty="0"/>
            <a:t>(</a:t>
          </a:r>
          <a:r>
            <a:rPr lang="en-US" dirty="0" err="1"/>
            <a:t>func.col</a:t>
          </a:r>
          <a:r>
            <a:rPr lang="en-US" dirty="0"/>
            <a:t>(“</a:t>
          </a:r>
          <a:r>
            <a:rPr lang="en-US" dirty="0" err="1"/>
            <a:t>eventTime</a:t>
          </a:r>
          <a:r>
            <a:rPr lang="en-US" dirty="0"/>
            <a:t>”), “30 seconds”, “10 seconds”), </a:t>
          </a:r>
          <a:r>
            <a:rPr lang="en-US" dirty="0" err="1"/>
            <a:t>func.col</a:t>
          </a:r>
          <a:r>
            <a:rPr lang="en-US" dirty="0"/>
            <a:t>(“endpoint”))</a:t>
          </a:r>
        </a:p>
      </dgm:t>
    </dgm:pt>
    <dgm:pt modelId="{A23BE1F6-43B3-498C-9DA4-37866D980CF6}" type="parTrans" cxnId="{2628C2C7-B12A-43EA-B0C9-4B3C6B6A09C7}">
      <dgm:prSet/>
      <dgm:spPr/>
      <dgm:t>
        <a:bodyPr/>
        <a:lstStyle/>
        <a:p>
          <a:endParaRPr lang="en-US"/>
        </a:p>
      </dgm:t>
    </dgm:pt>
    <dgm:pt modelId="{1B94E12A-3FCE-47E1-8B98-DB94B841F7D8}" type="sibTrans" cxnId="{2628C2C7-B12A-43EA-B0C9-4B3C6B6A09C7}">
      <dgm:prSet/>
      <dgm:spPr/>
      <dgm:t>
        <a:bodyPr/>
        <a:lstStyle/>
        <a:p>
          <a:endParaRPr lang="en-US"/>
        </a:p>
      </dgm:t>
    </dgm:pt>
    <dgm:pt modelId="{703343AF-8AD5-486A-8E7F-E6CF2C0D790A}">
      <dgm:prSet/>
      <dgm:spPr/>
      <dgm:t>
        <a:bodyPr/>
        <a:lstStyle/>
        <a:p>
          <a:r>
            <a:rPr lang="en-US" dirty="0" err="1"/>
            <a:t>logsDF.withColumn</a:t>
          </a:r>
          <a:r>
            <a:rPr lang="en-US" dirty="0"/>
            <a:t>(“</a:t>
          </a:r>
          <a:r>
            <a:rPr lang="en-US" dirty="0" err="1"/>
            <a:t>eventTime</a:t>
          </a:r>
          <a:r>
            <a:rPr lang="en-US" dirty="0"/>
            <a:t>”, </a:t>
          </a:r>
          <a:r>
            <a:rPr lang="en-US" dirty="0" err="1"/>
            <a:t>func.current_timestamp</a:t>
          </a:r>
          <a:r>
            <a:rPr lang="en-US" dirty="0"/>
            <a:t>())</a:t>
          </a:r>
        </a:p>
      </dgm:t>
    </dgm:pt>
    <dgm:pt modelId="{D8F0AB7C-5E5F-47D6-8AE3-2F6942CA565A}" type="parTrans" cxnId="{2F557308-04BB-4975-8CA7-301E6833BB67}">
      <dgm:prSet/>
      <dgm:spPr/>
      <dgm:t>
        <a:bodyPr/>
        <a:lstStyle/>
        <a:p>
          <a:endParaRPr lang="en-US"/>
        </a:p>
      </dgm:t>
    </dgm:pt>
    <dgm:pt modelId="{5671DF76-91D9-4E76-90B6-6B8EAB0CFDEC}" type="sibTrans" cxnId="{2F557308-04BB-4975-8CA7-301E6833BB67}">
      <dgm:prSet/>
      <dgm:spPr/>
      <dgm:t>
        <a:bodyPr/>
        <a:lstStyle/>
        <a:p>
          <a:endParaRPr lang="en-US"/>
        </a:p>
      </dgm:t>
    </dgm:pt>
    <dgm:pt modelId="{50FEC547-CD72-4920-9E7E-C3F82D6C8653}">
      <dgm:prSet/>
      <dgm:spPr/>
      <dgm:t>
        <a:bodyPr/>
        <a:lstStyle/>
        <a:p>
          <a:r>
            <a:rPr lang="en-US" dirty="0" err="1"/>
            <a:t>endpointCounts.orderBy</a:t>
          </a:r>
          <a:r>
            <a:rPr lang="en-US" dirty="0"/>
            <a:t>(col(“count”).desc())</a:t>
          </a:r>
        </a:p>
      </dgm:t>
    </dgm:pt>
    <dgm:pt modelId="{45D1522C-C618-4019-98CB-0B3F9BF1F6F3}" type="parTrans" cxnId="{CD7B06C4-4CCD-437A-9748-6145AC4135AD}">
      <dgm:prSet/>
      <dgm:spPr/>
      <dgm:t>
        <a:bodyPr/>
        <a:lstStyle/>
        <a:p>
          <a:endParaRPr lang="en-US"/>
        </a:p>
      </dgm:t>
    </dgm:pt>
    <dgm:pt modelId="{27F5DAC2-12D3-4C7D-B0C0-0918D2D268DD}" type="sibTrans" cxnId="{CD7B06C4-4CCD-437A-9748-6145AC4135AD}">
      <dgm:prSet/>
      <dgm:spPr/>
      <dgm:t>
        <a:bodyPr/>
        <a:lstStyle/>
        <a:p>
          <a:endParaRPr lang="en-US"/>
        </a:p>
      </dgm:t>
    </dgm:pt>
    <dgm:pt modelId="{D5651340-7281-439B-AD79-F57F39719CE6}" type="pres">
      <dgm:prSet presAssocID="{4A6F11CF-1F95-4550-8A6F-054F84C44B71}" presName="linear" presStyleCnt="0">
        <dgm:presLayoutVars>
          <dgm:animLvl val="lvl"/>
          <dgm:resizeHandles val="exact"/>
        </dgm:presLayoutVars>
      </dgm:prSet>
      <dgm:spPr/>
    </dgm:pt>
    <dgm:pt modelId="{81C2B53E-0013-4950-B418-DA45CE938EFB}" type="pres">
      <dgm:prSet presAssocID="{A15EF935-9208-49D1-9987-2E0AA607FF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76E18E-1F43-4A85-A656-2B3E0CB7C81A}" type="pres">
      <dgm:prSet presAssocID="{1B94E12A-3FCE-47E1-8B98-DB94B841F7D8}" presName="spacer" presStyleCnt="0"/>
      <dgm:spPr/>
    </dgm:pt>
    <dgm:pt modelId="{F417F05D-3CFC-4D36-BAC1-B67CAE23A9DA}" type="pres">
      <dgm:prSet presAssocID="{703343AF-8AD5-486A-8E7F-E6CF2C0D79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9ED60-EB9E-490C-B33A-1222E1561274}" type="pres">
      <dgm:prSet presAssocID="{5671DF76-91D9-4E76-90B6-6B8EAB0CFDEC}" presName="spacer" presStyleCnt="0"/>
      <dgm:spPr/>
    </dgm:pt>
    <dgm:pt modelId="{07361F8B-D4BE-4224-A793-86F57A2B5CAB}" type="pres">
      <dgm:prSet presAssocID="{50FEC547-CD72-4920-9E7E-C3F82D6C86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557308-04BB-4975-8CA7-301E6833BB67}" srcId="{4A6F11CF-1F95-4550-8A6F-054F84C44B71}" destId="{703343AF-8AD5-486A-8E7F-E6CF2C0D790A}" srcOrd="1" destOrd="0" parTransId="{D8F0AB7C-5E5F-47D6-8AE3-2F6942CA565A}" sibTransId="{5671DF76-91D9-4E76-90B6-6B8EAB0CFDEC}"/>
    <dgm:cxn modelId="{B3D9D465-B43C-4EDD-B995-C34EBECC331D}" type="presOf" srcId="{703343AF-8AD5-486A-8E7F-E6CF2C0D790A}" destId="{F417F05D-3CFC-4D36-BAC1-B67CAE23A9DA}" srcOrd="0" destOrd="0" presId="urn:microsoft.com/office/officeart/2005/8/layout/vList2"/>
    <dgm:cxn modelId="{8BDA1667-2DFA-4C65-9320-7F142AB22B76}" type="presOf" srcId="{4A6F11CF-1F95-4550-8A6F-054F84C44B71}" destId="{D5651340-7281-439B-AD79-F57F39719CE6}" srcOrd="0" destOrd="0" presId="urn:microsoft.com/office/officeart/2005/8/layout/vList2"/>
    <dgm:cxn modelId="{2E34004B-2F6B-4E91-90EF-620DEA407659}" type="presOf" srcId="{A15EF935-9208-49D1-9987-2E0AA607FF5D}" destId="{81C2B53E-0013-4950-B418-DA45CE938EFB}" srcOrd="0" destOrd="0" presId="urn:microsoft.com/office/officeart/2005/8/layout/vList2"/>
    <dgm:cxn modelId="{108A15B4-C412-4EA4-8A31-088129C5A42E}" type="presOf" srcId="{50FEC547-CD72-4920-9E7E-C3F82D6C8653}" destId="{07361F8B-D4BE-4224-A793-86F57A2B5CAB}" srcOrd="0" destOrd="0" presId="urn:microsoft.com/office/officeart/2005/8/layout/vList2"/>
    <dgm:cxn modelId="{CD7B06C4-4CCD-437A-9748-6145AC4135AD}" srcId="{4A6F11CF-1F95-4550-8A6F-054F84C44B71}" destId="{50FEC547-CD72-4920-9E7E-C3F82D6C8653}" srcOrd="2" destOrd="0" parTransId="{45D1522C-C618-4019-98CB-0B3F9BF1F6F3}" sibTransId="{27F5DAC2-12D3-4C7D-B0C0-0918D2D268DD}"/>
    <dgm:cxn modelId="{2628C2C7-B12A-43EA-B0C9-4B3C6B6A09C7}" srcId="{4A6F11CF-1F95-4550-8A6F-054F84C44B71}" destId="{A15EF935-9208-49D1-9987-2E0AA607FF5D}" srcOrd="0" destOrd="0" parTransId="{A23BE1F6-43B3-498C-9DA4-37866D980CF6}" sibTransId="{1B94E12A-3FCE-47E1-8B98-DB94B841F7D8}"/>
    <dgm:cxn modelId="{3AD17E75-18A9-4199-856D-FF3D6F6FCAFC}" type="presParOf" srcId="{D5651340-7281-439B-AD79-F57F39719CE6}" destId="{81C2B53E-0013-4950-B418-DA45CE938EFB}" srcOrd="0" destOrd="0" presId="urn:microsoft.com/office/officeart/2005/8/layout/vList2"/>
    <dgm:cxn modelId="{F4F0B1E2-2712-45C3-9AEF-23F6199372C1}" type="presParOf" srcId="{D5651340-7281-439B-AD79-F57F39719CE6}" destId="{3276E18E-1F43-4A85-A656-2B3E0CB7C81A}" srcOrd="1" destOrd="0" presId="urn:microsoft.com/office/officeart/2005/8/layout/vList2"/>
    <dgm:cxn modelId="{324BEEBB-5A79-4863-92E6-7EC745D537C3}" type="presParOf" srcId="{D5651340-7281-439B-AD79-F57F39719CE6}" destId="{F417F05D-3CFC-4D36-BAC1-B67CAE23A9DA}" srcOrd="2" destOrd="0" presId="urn:microsoft.com/office/officeart/2005/8/layout/vList2"/>
    <dgm:cxn modelId="{F96656A1-CA94-4939-B921-7B31E097CDBB}" type="presParOf" srcId="{D5651340-7281-439B-AD79-F57F39719CE6}" destId="{BEE9ED60-EB9E-490C-B33A-1222E1561274}" srcOrd="3" destOrd="0" presId="urn:microsoft.com/office/officeart/2005/8/layout/vList2"/>
    <dgm:cxn modelId="{81B44C28-9459-42D7-95F9-5047D63919E1}" type="presParOf" srcId="{D5651340-7281-439B-AD79-F57F39719CE6}" destId="{07361F8B-D4BE-4224-A793-86F57A2B5C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2B53E-0013-4950-B418-DA45CE938EFB}">
      <dsp:nvSpPr>
        <dsp:cNvPr id="0" name=""/>
        <dsp:cNvSpPr/>
      </dsp:nvSpPr>
      <dsp:spPr>
        <a:xfrm>
          <a:off x="0" y="1258456"/>
          <a:ext cx="6190459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logsDF.groupBy</a:t>
          </a:r>
          <a:r>
            <a:rPr lang="en-US" sz="1800" kern="1200" dirty="0"/>
            <a:t>(</a:t>
          </a:r>
          <a:r>
            <a:rPr lang="en-US" sz="1800" kern="1200" dirty="0" err="1"/>
            <a:t>func.window</a:t>
          </a:r>
          <a:r>
            <a:rPr lang="en-US" sz="1800" kern="1200" dirty="0"/>
            <a:t>(</a:t>
          </a:r>
          <a:r>
            <a:rPr lang="en-US" sz="1800" kern="1200" dirty="0" err="1"/>
            <a:t>func.col</a:t>
          </a:r>
          <a:r>
            <a:rPr lang="en-US" sz="1800" kern="1200" dirty="0"/>
            <a:t>(“</a:t>
          </a:r>
          <a:r>
            <a:rPr lang="en-US" sz="1800" kern="1200" dirty="0" err="1"/>
            <a:t>eventTime</a:t>
          </a:r>
          <a:r>
            <a:rPr lang="en-US" sz="1800" kern="1200" dirty="0"/>
            <a:t>”), “30 seconds”, “10 seconds”), </a:t>
          </a:r>
          <a:r>
            <a:rPr lang="en-US" sz="1800" kern="1200" dirty="0" err="1"/>
            <a:t>func.col</a:t>
          </a:r>
          <a:r>
            <a:rPr lang="en-US" sz="1800" kern="1200" dirty="0"/>
            <a:t>(“endpoint”))</a:t>
          </a:r>
        </a:p>
      </dsp:txBody>
      <dsp:txXfrm>
        <a:off x="34954" y="1293410"/>
        <a:ext cx="6120551" cy="646132"/>
      </dsp:txXfrm>
    </dsp:sp>
    <dsp:sp modelId="{F417F05D-3CFC-4D36-BAC1-B67CAE23A9DA}">
      <dsp:nvSpPr>
        <dsp:cNvPr id="0" name=""/>
        <dsp:cNvSpPr/>
      </dsp:nvSpPr>
      <dsp:spPr>
        <a:xfrm>
          <a:off x="0" y="2026336"/>
          <a:ext cx="6190459" cy="71604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logsDF.withColumn</a:t>
          </a:r>
          <a:r>
            <a:rPr lang="en-US" sz="1800" kern="1200" dirty="0"/>
            <a:t>(“</a:t>
          </a:r>
          <a:r>
            <a:rPr lang="en-US" sz="1800" kern="1200" dirty="0" err="1"/>
            <a:t>eventTime</a:t>
          </a:r>
          <a:r>
            <a:rPr lang="en-US" sz="1800" kern="1200" dirty="0"/>
            <a:t>”, </a:t>
          </a:r>
          <a:r>
            <a:rPr lang="en-US" sz="1800" kern="1200" dirty="0" err="1"/>
            <a:t>func.current_timestamp</a:t>
          </a:r>
          <a:r>
            <a:rPr lang="en-US" sz="1800" kern="1200" dirty="0"/>
            <a:t>())</a:t>
          </a:r>
        </a:p>
      </dsp:txBody>
      <dsp:txXfrm>
        <a:off x="34954" y="2061290"/>
        <a:ext cx="6120551" cy="646132"/>
      </dsp:txXfrm>
    </dsp:sp>
    <dsp:sp modelId="{07361F8B-D4BE-4224-A793-86F57A2B5CAB}">
      <dsp:nvSpPr>
        <dsp:cNvPr id="0" name=""/>
        <dsp:cNvSpPr/>
      </dsp:nvSpPr>
      <dsp:spPr>
        <a:xfrm>
          <a:off x="0" y="2794216"/>
          <a:ext cx="6190459" cy="71604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endpointCounts.orderBy</a:t>
          </a:r>
          <a:r>
            <a:rPr lang="en-US" sz="1800" kern="1200" dirty="0"/>
            <a:t>(col(“count”).desc())</a:t>
          </a:r>
        </a:p>
      </dsp:txBody>
      <dsp:txXfrm>
        <a:off x="34954" y="2829170"/>
        <a:ext cx="6120551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A7EED-1AD6-4C15-A6CD-8DF4A37577F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85A75-5823-4B10-A7E3-2AE8C5C27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5A75-5823-4B10-A7E3-2AE8C5C27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notable spark subsystems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Spark Streaming, </a:t>
            </a:r>
            <a:r>
              <a:rPr lang="en-US" dirty="0" err="1"/>
              <a:t>GraphX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3528-F214-4F17-93E5-824FD57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7C77-5FE6-403F-9FEC-8F1B1992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StructuredStreaming</a:t>
            </a:r>
            <a:r>
              <a:rPr lang="en-US" dirty="0"/>
              <a:t> script to keep track of the most-viewed URL’s (endpoints) in our logs</a:t>
            </a:r>
          </a:p>
          <a:p>
            <a:r>
              <a:rPr lang="en-US" dirty="0"/>
              <a:t>Compute this with a 30 second window and 10 second slide</a:t>
            </a:r>
          </a:p>
        </p:txBody>
      </p:sp>
    </p:spTree>
    <p:extLst>
      <p:ext uri="{BB962C8B-B14F-4D97-AF65-F5344CB8AC3E}">
        <p14:creationId xmlns:p14="http://schemas.microsoft.com/office/powerpoint/2010/main" val="347697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44A-8EB8-461B-95F9-5CDC6F7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Useful snippets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24487-E374-4202-9183-81A9BB70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23663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79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that kind of graph…</a:t>
            </a:r>
          </a:p>
          <a:p>
            <a:r>
              <a:rPr lang="en-US" dirty="0"/>
              <a:t>Graphs like our social network of superheroes – graphs in the computer science / network sense.</a:t>
            </a:r>
          </a:p>
          <a:p>
            <a:r>
              <a:rPr lang="en-US" dirty="0"/>
              <a:t>Currently Scala-only. Python support doesn’t appear to be forthcoming.</a:t>
            </a:r>
          </a:p>
          <a:p>
            <a:r>
              <a:rPr lang="en-US" dirty="0"/>
              <a:t>However, it’s only useful for specific things.</a:t>
            </a:r>
          </a:p>
          <a:p>
            <a:pPr lvl="1"/>
            <a:r>
              <a:rPr lang="en-US" dirty="0"/>
              <a:t>It actually wouldn’t have helped us much with our “degrees of separation” example</a:t>
            </a:r>
          </a:p>
          <a:p>
            <a:pPr lvl="1"/>
            <a:r>
              <a:rPr lang="en-US" dirty="0"/>
              <a:t>But it can measure things like “connectedness”, degree distribution, average path length, triangle counts – high level measures of a graph</a:t>
            </a:r>
          </a:p>
          <a:p>
            <a:pPr lvl="1"/>
            <a:r>
              <a:rPr lang="en-US" dirty="0"/>
              <a:t>It can also join graphs together and transform graphs quickly</a:t>
            </a:r>
          </a:p>
        </p:txBody>
      </p:sp>
    </p:spTree>
    <p:extLst>
      <p:ext uri="{BB962C8B-B14F-4D97-AF65-F5344CB8AC3E}">
        <p14:creationId xmlns:p14="http://schemas.microsoft.com/office/powerpoint/2010/main" val="397538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</a:t>
            </a:r>
            <a:r>
              <a:rPr lang="en-US" dirty="0" err="1"/>
              <a:t>VertexRDD</a:t>
            </a:r>
            <a:r>
              <a:rPr lang="en-US" dirty="0"/>
              <a:t> and </a:t>
            </a:r>
            <a:r>
              <a:rPr lang="en-US" dirty="0" err="1"/>
              <a:t>EdgeRDD</a:t>
            </a:r>
            <a:endParaRPr lang="en-US" dirty="0"/>
          </a:p>
          <a:p>
            <a:r>
              <a:rPr lang="en-US" dirty="0"/>
              <a:t>Otherwise, </a:t>
            </a:r>
            <a:r>
              <a:rPr lang="en-US" dirty="0" err="1"/>
              <a:t>GraphX</a:t>
            </a:r>
            <a:r>
              <a:rPr lang="en-US" dirty="0"/>
              <a:t> code looks like any other Spark code for the most part</a:t>
            </a:r>
          </a:p>
          <a:p>
            <a:r>
              <a:rPr lang="en-US" dirty="0"/>
              <a:t>So if your job / task focuses on network analysis – it might be worth learning Scala</a:t>
            </a:r>
          </a:p>
        </p:txBody>
      </p:sp>
    </p:spTree>
    <p:extLst>
      <p:ext uri="{BB962C8B-B14F-4D97-AF65-F5344CB8AC3E}">
        <p14:creationId xmlns:p14="http://schemas.microsoft.com/office/powerpoint/2010/main" val="39930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Analyzes continual streams of data</a:t>
            </a:r>
          </a:p>
          <a:p>
            <a:pPr lvl="1"/>
            <a:r>
              <a:rPr lang="en-US" dirty="0"/>
              <a:t>Common example: processing log data from a website or server</a:t>
            </a:r>
          </a:p>
          <a:p>
            <a:r>
              <a:rPr lang="en-US" dirty="0"/>
              <a:t>Data is aggregated and analyzed at some given interval</a:t>
            </a:r>
          </a:p>
          <a:p>
            <a:r>
              <a:rPr lang="en-US" dirty="0"/>
              <a:t>Can take data fed to some port, Amazon Kinesis, HDFS, Kafka, Flume, and others</a:t>
            </a:r>
          </a:p>
          <a:p>
            <a:r>
              <a:rPr lang="en-US" dirty="0"/>
              <a:t>“</a:t>
            </a:r>
            <a:r>
              <a:rPr lang="en-US" dirty="0" err="1"/>
              <a:t>Checkpointing</a:t>
            </a:r>
            <a:r>
              <a:rPr lang="en-US" dirty="0"/>
              <a:t>” stores state to disk periodically for fault tolerance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“</a:t>
            </a:r>
            <a:r>
              <a:rPr lang="en-US" dirty="0" err="1"/>
              <a:t>Dstream</a:t>
            </a:r>
            <a:r>
              <a:rPr lang="en-US" dirty="0"/>
              <a:t>” object breaks up the stream into distinct RDD’s</a:t>
            </a:r>
          </a:p>
          <a:p>
            <a:r>
              <a:rPr lang="en-US" dirty="0"/>
              <a:t>Simple word count example: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ssc</a:t>
            </a:r>
            <a:r>
              <a:rPr lang="en-US" dirty="0"/>
              <a:t>= </a:t>
            </a:r>
            <a:r>
              <a:rPr lang="en-US" dirty="0" err="1"/>
              <a:t>StreamingContext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1)</a:t>
            </a:r>
            <a:br>
              <a:rPr lang="en-US" dirty="0"/>
            </a:br>
            <a:r>
              <a:rPr lang="en-US" dirty="0"/>
              <a:t>lines = </a:t>
            </a:r>
            <a:r>
              <a:rPr lang="en-US" dirty="0" err="1"/>
              <a:t>ssc.textFileStream</a:t>
            </a:r>
            <a:r>
              <a:rPr lang="en-US" dirty="0"/>
              <a:t>(“books”)</a:t>
            </a:r>
            <a:br>
              <a:rPr lang="en-US" dirty="0"/>
            </a:br>
            <a:r>
              <a:rPr lang="en-US" dirty="0"/>
              <a:t>counts = </a:t>
            </a:r>
            <a:r>
              <a:rPr lang="en-US" dirty="0" err="1"/>
              <a:t>lines.flatMap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(“ “)).map(lambda x: (x, 1) \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reduceByKey</a:t>
            </a:r>
            <a:r>
              <a:rPr lang="en-US" dirty="0"/>
              <a:t>(lambda a, b: a + b)</a:t>
            </a:r>
            <a:br>
              <a:rPr lang="en-US" dirty="0"/>
            </a:br>
            <a:r>
              <a:rPr lang="en-US" dirty="0" err="1"/>
              <a:t>counts.pprint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looks for text files dropped into the “books” directory, and counts up how often each word appears over time, updating every one second.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need to kick off the job explicitly: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ssc.start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ssc.awaitTermination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27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your RDD’s only contain one little chunk of incoming data.</a:t>
            </a:r>
          </a:p>
          <a:p>
            <a:r>
              <a:rPr lang="en-US" dirty="0"/>
              <a:t>“Windowed operations” can combine results from multiple batches over some sliding time window</a:t>
            </a:r>
          </a:p>
          <a:p>
            <a:pPr lvl="1"/>
            <a:r>
              <a:rPr lang="en-US" dirty="0"/>
              <a:t>See window(), </a:t>
            </a:r>
            <a:r>
              <a:rPr lang="en-US" dirty="0" err="1"/>
              <a:t>reduceByWindow</a:t>
            </a:r>
            <a:r>
              <a:rPr lang="en-US" dirty="0"/>
              <a:t>(), </a:t>
            </a:r>
            <a:r>
              <a:rPr lang="en-US" dirty="0" err="1"/>
              <a:t>reduceByKeyAndWindow</a:t>
            </a:r>
            <a:r>
              <a:rPr lang="en-US" dirty="0"/>
              <a:t>()</a:t>
            </a:r>
          </a:p>
          <a:p>
            <a:r>
              <a:rPr lang="en-US" dirty="0" err="1"/>
              <a:t>updateStateByKey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Lets you maintain a state across many batches as time goes on</a:t>
            </a:r>
          </a:p>
          <a:p>
            <a:pPr lvl="1"/>
            <a:r>
              <a:rPr lang="en-US" dirty="0"/>
              <a:t>For example, running counts of some event</a:t>
            </a:r>
          </a:p>
          <a:p>
            <a:pPr lvl="1"/>
            <a:r>
              <a:rPr lang="en-US" dirty="0"/>
              <a:t>See stateful_network_wordcount.py example in the SDK</a:t>
            </a:r>
          </a:p>
        </p:txBody>
      </p:sp>
    </p:spTree>
    <p:extLst>
      <p:ext uri="{BB962C8B-B14F-4D97-AF65-F5344CB8AC3E}">
        <p14:creationId xmlns:p14="http://schemas.microsoft.com/office/powerpoint/2010/main" val="1339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4637431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streaming as a </a:t>
            </a:r>
            <a:r>
              <a:rPr lang="en-US" dirty="0" err="1"/>
              <a:t>Dataframe</a:t>
            </a:r>
            <a:r>
              <a:rPr lang="en-US" dirty="0"/>
              <a:t> that just keeps expanding</a:t>
            </a:r>
          </a:p>
          <a:p>
            <a:r>
              <a:rPr lang="en-US" dirty="0"/>
              <a:t>The new way to do it; Python support is relatively recent</a:t>
            </a:r>
          </a:p>
          <a:p>
            <a:r>
              <a:rPr lang="en-US" dirty="0"/>
              <a:t>Streaming code ends up looking a lot like non-streaming code</a:t>
            </a:r>
          </a:p>
          <a:p>
            <a:r>
              <a:rPr lang="en-US" dirty="0" err="1"/>
              <a:t>Dataframes</a:t>
            </a:r>
            <a:r>
              <a:rPr lang="en-US" dirty="0"/>
              <a:t> provide interoperability with </a:t>
            </a:r>
            <a:r>
              <a:rPr lang="en-US" dirty="0" err="1"/>
              <a:t>MLLib</a:t>
            </a:r>
            <a:endParaRPr lang="en-US" dirty="0"/>
          </a:p>
          <a:p>
            <a:r>
              <a:rPr lang="en-US" dirty="0"/>
              <a:t>Let’s look at an example…</a:t>
            </a:r>
          </a:p>
        </p:txBody>
      </p:sp>
      <p:pic>
        <p:nvPicPr>
          <p:cNvPr id="4" name="Picture 4" descr="imag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62" y="1825660"/>
            <a:ext cx="5850523" cy="314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1103-8A96-4B1D-BED6-F6BD0D21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A1715-A644-4583-9355-1BB4FF70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en-US" dirty="0"/>
              <a:t>Stream top URL’s in the past 30 seconds</a:t>
            </a:r>
          </a:p>
        </p:txBody>
      </p:sp>
      <p:pic>
        <p:nvPicPr>
          <p:cNvPr id="5" name="Picture 4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6EAAAF53-0D09-4D22-A11D-C0F56336E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" r="996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85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1CE1-36FA-491C-8C04-EC93AD3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672A-DEC4-42D6-A2C6-6093F133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“windowed” operation looks back over some period of time</a:t>
            </a:r>
          </a:p>
          <a:p>
            <a:pPr lvl="1"/>
            <a:r>
              <a:rPr lang="en-US" dirty="0"/>
              <a:t>For example, consider only events that happened in the past 10 minutes – 10 minutes would be the “window”</a:t>
            </a:r>
          </a:p>
          <a:p>
            <a:pPr lvl="1"/>
            <a:r>
              <a:rPr lang="en-US" dirty="0"/>
              <a:t>The “slide interval” defines how often we evaluate a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303FC-BD5D-40EE-836D-6C839E6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example</a:t>
            </a:r>
          </a:p>
        </p:txBody>
      </p:sp>
      <p:pic>
        <p:nvPicPr>
          <p:cNvPr id="1028" name="Picture 4" descr="Window Operations">
            <a:extLst>
              <a:ext uri="{FF2B5EF4-FFF2-40B4-BE49-F238E27FC236}">
                <a16:creationId xmlns:a16="http://schemas.microsoft.com/office/drawing/2014/main" id="{A9FB8223-654C-4153-B562-E9FC1184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70" y="185652"/>
            <a:ext cx="8498820" cy="43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B2629-0499-4951-BDCA-B2DC3D27F1DE}"/>
              </a:ext>
            </a:extLst>
          </p:cNvPr>
          <p:cNvSpPr txBox="1"/>
          <p:nvPr/>
        </p:nvSpPr>
        <p:spPr>
          <a:xfrm>
            <a:off x="3426628" y="6426127"/>
            <a:ext cx="8531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https://spark.apache.org/docs/latest/structured-streaming-programming-guide.html#window-operations-on-event-time</a:t>
            </a:r>
          </a:p>
        </p:txBody>
      </p:sp>
    </p:spTree>
    <p:extLst>
      <p:ext uri="{BB962C8B-B14F-4D97-AF65-F5344CB8AC3E}">
        <p14:creationId xmlns:p14="http://schemas.microsoft.com/office/powerpoint/2010/main" val="108891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DE0-202E-48AE-B9D4-46A6327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aggregation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313A-3AA7-4752-812C-8A490BF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516801" cy="3615267"/>
          </a:xfrm>
        </p:spPr>
        <p:txBody>
          <a:bodyPr/>
          <a:lstStyle/>
          <a:p>
            <a:r>
              <a:rPr lang="en-US" dirty="0" err="1"/>
              <a:t>dataset.groupBy</a:t>
            </a:r>
            <a:r>
              <a:rPr lang="en-US" dirty="0"/>
              <a:t>(</a:t>
            </a:r>
            <a:r>
              <a:rPr lang="en-US" dirty="0" err="1"/>
              <a:t>func.window</a:t>
            </a:r>
            <a:r>
              <a:rPr lang="en-US" dirty="0"/>
              <a:t>(</a:t>
            </a:r>
            <a:r>
              <a:rPr lang="en-US" dirty="0" err="1"/>
              <a:t>func.col</a:t>
            </a:r>
            <a:r>
              <a:rPr lang="en-US" dirty="0"/>
              <a:t>(“</a:t>
            </a:r>
            <a:r>
              <a:rPr lang="en-US" dirty="0" err="1"/>
              <a:t>timestampColumnName</a:t>
            </a:r>
            <a:r>
              <a:rPr lang="en-US" dirty="0"/>
              <a:t>”), </a:t>
            </a:r>
            <a:r>
              <a:rPr lang="en-US" dirty="0" err="1"/>
              <a:t>windowDuration</a:t>
            </a:r>
            <a:r>
              <a:rPr lang="en-US" dirty="0"/>
              <a:t> = “10 minutes”, </a:t>
            </a:r>
            <a:r>
              <a:rPr lang="en-US" dirty="0" err="1"/>
              <a:t>slideDuration</a:t>
            </a:r>
            <a:r>
              <a:rPr lang="en-US" dirty="0"/>
              <a:t> = “5 minutes”), </a:t>
            </a:r>
            <a:r>
              <a:rPr lang="en-US" dirty="0" err="1"/>
              <a:t>func.col</a:t>
            </a:r>
            <a:r>
              <a:rPr lang="en-US" dirty="0"/>
              <a:t>(“</a:t>
            </a:r>
            <a:r>
              <a:rPr lang="en-US" dirty="0" err="1"/>
              <a:t>columnWeAreGroupingBy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72721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654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Other notable spark subsystems</vt:lpstr>
      <vt:lpstr>Spark Streaming</vt:lpstr>
      <vt:lpstr>Spark Streaming</vt:lpstr>
      <vt:lpstr>Spark streaming</vt:lpstr>
      <vt:lpstr>Structured streaming</vt:lpstr>
      <vt:lpstr>Exercise</vt:lpstr>
      <vt:lpstr>Introducing windows</vt:lpstr>
      <vt:lpstr>Window example</vt:lpstr>
      <vt:lpstr>Windowed aggregation code</vt:lpstr>
      <vt:lpstr>Your challenge</vt:lpstr>
      <vt:lpstr>Useful snippets</vt:lpstr>
      <vt:lpstr>Graphx</vt:lpstr>
      <vt:lpstr>graphx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notable spark subsystems</dc:title>
  <dc:creator>Frank Kane</dc:creator>
  <cp:lastModifiedBy>Frank Kane</cp:lastModifiedBy>
  <cp:revision>8</cp:revision>
  <dcterms:created xsi:type="dcterms:W3CDTF">2015-09-23T16:28:31Z</dcterms:created>
  <dcterms:modified xsi:type="dcterms:W3CDTF">2020-09-10T19:42:07Z</dcterms:modified>
</cp:coreProperties>
</file>