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8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C774E6-64B1-4566-9680-A13F312BF3AB}" type="datetimeFigureOut">
              <a:rPr lang="en-US"/>
              <a:t>6/6/2016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3DF1D0-3BB9-4AA7-89BB-1DB3F4B172B8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643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DF1D0-3BB9-4AA7-89BB-1DB3F4B172B8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8884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DF1D0-3BB9-4AA7-89BB-1DB3F4B172B8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8296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DF1D0-3BB9-4AA7-89BB-1DB3F4B172B8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5394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DF1D0-3BB9-4AA7-89BB-1DB3F4B172B8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5790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DF1D0-3BB9-4AA7-89BB-1DB3F4B172B8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5758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DF1D0-3BB9-4AA7-89BB-1DB3F4B172B8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9047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DF1D0-3BB9-4AA7-89BB-1DB3F4B172B8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932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DF1D0-3BB9-4AA7-89BB-1DB3F4B172B8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1493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understanding the ratings counter code</a:t>
            </a:r>
            <a:endParaRPr lang="en-US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Frank Kane</a:t>
            </a:r>
            <a:endParaRPr lang="en-US">
              <a:solidFill>
                <a:srgbClr val="0F496F"/>
              </a:solidFill>
              <a:latin typeface="Century Gothic"/>
            </a:endParaRPr>
          </a:p>
          <a:p>
            <a:endParaRPr lang="en-US">
              <a:solidFill>
                <a:srgbClr val="0F496F"/>
              </a:solid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2928471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execution plan is created from your RDD’s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677297" y="2743200"/>
            <a:ext cx="2125362" cy="996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countByValue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677297" y="1497457"/>
            <a:ext cx="2125362" cy="996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map()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677297" y="251714"/>
            <a:ext cx="2125362" cy="996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textFile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951412" y="149938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Courier New"/>
              </a:rPr>
              <a:t>196 242 3 </a:t>
            </a:r>
            <a:r>
              <a:rPr lang="en-US" dirty="0" smtClean="0">
                <a:latin typeface="Courier New"/>
              </a:rPr>
              <a:t>881250949</a:t>
            </a:r>
            <a:r>
              <a:rPr lang="en-US" dirty="0" smtClean="0">
                <a:solidFill>
                  <a:srgbClr val="FFFFFF"/>
                </a:solidFill>
                <a:latin typeface="Courier New"/>
              </a:rPr>
              <a:t>  </a:t>
            </a:r>
            <a:r>
              <a:rPr lang="en-US" dirty="0" smtClean="0">
                <a:latin typeface="Courier New"/>
              </a:rPr>
              <a:t>186 </a:t>
            </a:r>
            <a:r>
              <a:rPr lang="en-US" dirty="0">
                <a:latin typeface="Courier New"/>
              </a:rPr>
              <a:t>302 3 891717742</a:t>
            </a:r>
          </a:p>
          <a:p>
            <a:r>
              <a:rPr lang="en-US" dirty="0">
                <a:latin typeface="Courier New"/>
              </a:rPr>
              <a:t>22  377 1 </a:t>
            </a:r>
            <a:r>
              <a:rPr lang="en-US" dirty="0" smtClean="0">
                <a:latin typeface="Courier New"/>
              </a:rPr>
              <a:t>878887116  244  </a:t>
            </a:r>
            <a:r>
              <a:rPr lang="en-US" dirty="0">
                <a:latin typeface="Courier New"/>
              </a:rPr>
              <a:t>51 2 880606923</a:t>
            </a:r>
          </a:p>
          <a:p>
            <a:r>
              <a:rPr lang="en-US" dirty="0">
                <a:latin typeface="Courier New"/>
              </a:rPr>
              <a:t>166 346 1 886397596</a:t>
            </a:r>
            <a:endParaRPr lang="en-US" dirty="0">
              <a:latin typeface="Courier New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341341" y="1869071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 smtClean="0"/>
              <a:t>3     3    1    2    1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341341" y="3034206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/>
              <a:t>(3, 2</a:t>
            </a:r>
            <a:r>
              <a:rPr lang="en-US" dirty="0" smtClean="0"/>
              <a:t>)  (</a:t>
            </a:r>
            <a:r>
              <a:rPr lang="en-US" dirty="0"/>
              <a:t>1, 2</a:t>
            </a:r>
            <a:r>
              <a:rPr lang="en-US" dirty="0" smtClean="0"/>
              <a:t>)  (</a:t>
            </a:r>
            <a:r>
              <a:rPr lang="en-US" dirty="0"/>
              <a:t>2, 1)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6631459" y="2174789"/>
            <a:ext cx="16476" cy="810968"/>
          </a:xfrm>
          <a:prstGeom prst="straightConnector1">
            <a:avLst/>
          </a:prstGeom>
          <a:ln>
            <a:solidFill>
              <a:schemeClr val="tx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6689124" y="2157062"/>
            <a:ext cx="354227" cy="767370"/>
          </a:xfrm>
          <a:prstGeom prst="straightConnector1">
            <a:avLst/>
          </a:prstGeom>
          <a:ln>
            <a:solidFill>
              <a:schemeClr val="tx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2"/>
            <a:endCxn id="12" idx="0"/>
          </p:cNvCxnSpPr>
          <p:nvPr/>
        </p:nvCxnSpPr>
        <p:spPr>
          <a:xfrm>
            <a:off x="7389341" y="2238403"/>
            <a:ext cx="0" cy="795803"/>
          </a:xfrm>
          <a:prstGeom prst="straightConnector1">
            <a:avLst/>
          </a:prstGeom>
          <a:ln>
            <a:solidFill>
              <a:schemeClr val="tx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7834184" y="2174789"/>
            <a:ext cx="165228" cy="859417"/>
          </a:xfrm>
          <a:prstGeom prst="straightConnector1">
            <a:avLst/>
          </a:prstGeom>
          <a:ln>
            <a:solidFill>
              <a:schemeClr val="tx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12" idx="0"/>
          </p:cNvCxnSpPr>
          <p:nvPr/>
        </p:nvCxnSpPr>
        <p:spPr>
          <a:xfrm flipH="1">
            <a:off x="7389341" y="2174789"/>
            <a:ext cx="741407" cy="859417"/>
          </a:xfrm>
          <a:prstGeom prst="straightConnector1">
            <a:avLst/>
          </a:prstGeom>
          <a:ln>
            <a:solidFill>
              <a:schemeClr val="tx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6557319" y="1073268"/>
            <a:ext cx="8238" cy="648440"/>
          </a:xfrm>
          <a:prstGeom prst="straightConnector1">
            <a:avLst/>
          </a:prstGeom>
          <a:ln>
            <a:solidFill>
              <a:schemeClr val="tx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7031229" y="1069728"/>
            <a:ext cx="8238" cy="648440"/>
          </a:xfrm>
          <a:prstGeom prst="straightConnector1">
            <a:avLst/>
          </a:prstGeom>
          <a:ln>
            <a:solidFill>
              <a:schemeClr val="tx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7389341" y="1082634"/>
            <a:ext cx="8238" cy="648440"/>
          </a:xfrm>
          <a:prstGeom prst="straightConnector1">
            <a:avLst/>
          </a:prstGeom>
          <a:ln>
            <a:solidFill>
              <a:schemeClr val="tx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7782581" y="1076528"/>
            <a:ext cx="8238" cy="648440"/>
          </a:xfrm>
          <a:prstGeom prst="straightConnector1">
            <a:avLst/>
          </a:prstGeom>
          <a:ln>
            <a:solidFill>
              <a:schemeClr val="tx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8154992" y="1077433"/>
            <a:ext cx="8238" cy="648440"/>
          </a:xfrm>
          <a:prstGeom prst="straightConnector1">
            <a:avLst/>
          </a:prstGeom>
          <a:ln>
            <a:solidFill>
              <a:schemeClr val="tx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8143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job is broken into stages based on when data needs to be reorganized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677297" y="2743200"/>
            <a:ext cx="2125362" cy="996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countByValue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677297" y="1497457"/>
            <a:ext cx="2125362" cy="996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map()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677297" y="251714"/>
            <a:ext cx="2125362" cy="996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textFile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951412" y="149938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Courier New"/>
              </a:rPr>
              <a:t>196 242 3 </a:t>
            </a:r>
            <a:r>
              <a:rPr lang="en-US" dirty="0" smtClean="0">
                <a:latin typeface="Courier New"/>
              </a:rPr>
              <a:t>881250949</a:t>
            </a:r>
            <a:r>
              <a:rPr lang="en-US" dirty="0" smtClean="0">
                <a:solidFill>
                  <a:srgbClr val="FFFFFF"/>
                </a:solidFill>
                <a:latin typeface="Courier New"/>
              </a:rPr>
              <a:t>  </a:t>
            </a:r>
            <a:r>
              <a:rPr lang="en-US" dirty="0" smtClean="0">
                <a:latin typeface="Courier New"/>
              </a:rPr>
              <a:t>186 </a:t>
            </a:r>
            <a:r>
              <a:rPr lang="en-US" dirty="0">
                <a:latin typeface="Courier New"/>
              </a:rPr>
              <a:t>302 3 891717742</a:t>
            </a:r>
          </a:p>
          <a:p>
            <a:r>
              <a:rPr lang="en-US" dirty="0">
                <a:latin typeface="Courier New"/>
              </a:rPr>
              <a:t>22  377 1 </a:t>
            </a:r>
            <a:r>
              <a:rPr lang="en-US" dirty="0" smtClean="0">
                <a:latin typeface="Courier New"/>
              </a:rPr>
              <a:t>878887116  244  </a:t>
            </a:r>
            <a:r>
              <a:rPr lang="en-US" dirty="0">
                <a:latin typeface="Courier New"/>
              </a:rPr>
              <a:t>51 2 880606923</a:t>
            </a:r>
          </a:p>
          <a:p>
            <a:r>
              <a:rPr lang="en-US" dirty="0">
                <a:latin typeface="Courier New"/>
              </a:rPr>
              <a:t>166 346 1 886397596</a:t>
            </a:r>
            <a:endParaRPr lang="en-US" dirty="0">
              <a:latin typeface="Courier New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341341" y="1869071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 smtClean="0"/>
              <a:t>3     3    1    2    1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341341" y="3034206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/>
              <a:t>(3, 2</a:t>
            </a:r>
            <a:r>
              <a:rPr lang="en-US" dirty="0" smtClean="0"/>
              <a:t>)  (</a:t>
            </a:r>
            <a:r>
              <a:rPr lang="en-US" dirty="0"/>
              <a:t>1, 2</a:t>
            </a:r>
            <a:r>
              <a:rPr lang="en-US" dirty="0" smtClean="0"/>
              <a:t>)  (</a:t>
            </a:r>
            <a:r>
              <a:rPr lang="en-US" dirty="0"/>
              <a:t>2, 1)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6631459" y="2174789"/>
            <a:ext cx="16476" cy="810968"/>
          </a:xfrm>
          <a:prstGeom prst="straightConnector1">
            <a:avLst/>
          </a:prstGeom>
          <a:ln>
            <a:solidFill>
              <a:schemeClr val="tx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6689124" y="2157062"/>
            <a:ext cx="354227" cy="767370"/>
          </a:xfrm>
          <a:prstGeom prst="straightConnector1">
            <a:avLst/>
          </a:prstGeom>
          <a:ln>
            <a:solidFill>
              <a:schemeClr val="tx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2"/>
            <a:endCxn id="9" idx="0"/>
          </p:cNvCxnSpPr>
          <p:nvPr/>
        </p:nvCxnSpPr>
        <p:spPr>
          <a:xfrm>
            <a:off x="7389341" y="2238403"/>
            <a:ext cx="0" cy="795803"/>
          </a:xfrm>
          <a:prstGeom prst="straightConnector1">
            <a:avLst/>
          </a:prstGeom>
          <a:ln>
            <a:solidFill>
              <a:schemeClr val="tx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7834184" y="2174789"/>
            <a:ext cx="165228" cy="859417"/>
          </a:xfrm>
          <a:prstGeom prst="straightConnector1">
            <a:avLst/>
          </a:prstGeom>
          <a:ln>
            <a:solidFill>
              <a:schemeClr val="tx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9" idx="0"/>
          </p:cNvCxnSpPr>
          <p:nvPr/>
        </p:nvCxnSpPr>
        <p:spPr>
          <a:xfrm flipH="1">
            <a:off x="7389341" y="2174789"/>
            <a:ext cx="741407" cy="859417"/>
          </a:xfrm>
          <a:prstGeom prst="straightConnector1">
            <a:avLst/>
          </a:prstGeom>
          <a:ln>
            <a:solidFill>
              <a:schemeClr val="tx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6557319" y="1073268"/>
            <a:ext cx="8238" cy="648440"/>
          </a:xfrm>
          <a:prstGeom prst="straightConnector1">
            <a:avLst/>
          </a:prstGeom>
          <a:ln>
            <a:solidFill>
              <a:schemeClr val="tx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031229" y="1069728"/>
            <a:ext cx="8238" cy="648440"/>
          </a:xfrm>
          <a:prstGeom prst="straightConnector1">
            <a:avLst/>
          </a:prstGeom>
          <a:ln>
            <a:solidFill>
              <a:schemeClr val="tx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7389341" y="1082634"/>
            <a:ext cx="8238" cy="648440"/>
          </a:xfrm>
          <a:prstGeom prst="straightConnector1">
            <a:avLst/>
          </a:prstGeom>
          <a:ln>
            <a:solidFill>
              <a:schemeClr val="tx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7782581" y="1076528"/>
            <a:ext cx="8238" cy="648440"/>
          </a:xfrm>
          <a:prstGeom prst="straightConnector1">
            <a:avLst/>
          </a:prstGeom>
          <a:ln>
            <a:solidFill>
              <a:schemeClr val="tx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8154992" y="1077433"/>
            <a:ext cx="8238" cy="648440"/>
          </a:xfrm>
          <a:prstGeom prst="straightConnector1">
            <a:avLst/>
          </a:prstGeom>
          <a:ln>
            <a:solidFill>
              <a:schemeClr val="tx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Left Brace 19"/>
          <p:cNvSpPr/>
          <p:nvPr/>
        </p:nvSpPr>
        <p:spPr>
          <a:xfrm>
            <a:off x="1927654" y="345989"/>
            <a:ext cx="329514" cy="2148246"/>
          </a:xfrm>
          <a:prstGeom prst="leftBrac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607661" y="1235446"/>
            <a:ext cx="1087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STAGE 1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84212" y="2985757"/>
            <a:ext cx="1087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STAGE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758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Each stage is broken into tasks (which may be distributed across a cluster)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677297" y="2743200"/>
            <a:ext cx="2125362" cy="996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countByValue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677297" y="1497457"/>
            <a:ext cx="2125362" cy="996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map()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677297" y="251714"/>
            <a:ext cx="2125362" cy="996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textFile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951412" y="149938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Courier New"/>
              </a:rPr>
              <a:t>196 242 3 </a:t>
            </a:r>
            <a:r>
              <a:rPr lang="en-US" dirty="0" smtClean="0">
                <a:latin typeface="Courier New"/>
              </a:rPr>
              <a:t>881250949</a:t>
            </a:r>
            <a:r>
              <a:rPr lang="en-US" dirty="0" smtClean="0">
                <a:solidFill>
                  <a:srgbClr val="FFFFFF"/>
                </a:solidFill>
                <a:latin typeface="Courier New"/>
              </a:rPr>
              <a:t>  </a:t>
            </a:r>
            <a:r>
              <a:rPr lang="en-US" dirty="0" smtClean="0">
                <a:latin typeface="Courier New"/>
              </a:rPr>
              <a:t>186 </a:t>
            </a:r>
            <a:r>
              <a:rPr lang="en-US" dirty="0">
                <a:latin typeface="Courier New"/>
              </a:rPr>
              <a:t>302 3 891717742</a:t>
            </a:r>
          </a:p>
          <a:p>
            <a:r>
              <a:rPr lang="en-US" dirty="0">
                <a:latin typeface="Courier New"/>
              </a:rPr>
              <a:t>22  377 1 </a:t>
            </a:r>
            <a:r>
              <a:rPr lang="en-US" dirty="0" smtClean="0">
                <a:latin typeface="Courier New"/>
              </a:rPr>
              <a:t>878887116  244  </a:t>
            </a:r>
            <a:r>
              <a:rPr lang="en-US" dirty="0">
                <a:latin typeface="Courier New"/>
              </a:rPr>
              <a:t>51 2 880606923</a:t>
            </a:r>
          </a:p>
          <a:p>
            <a:r>
              <a:rPr lang="en-US" dirty="0">
                <a:latin typeface="Courier New"/>
              </a:rPr>
              <a:t>166 346 1 886397596</a:t>
            </a:r>
            <a:endParaRPr lang="en-US" dirty="0">
              <a:latin typeface="Courier New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341341" y="1869071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 smtClean="0"/>
              <a:t>3     3    1    2    1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341341" y="3034206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/>
              <a:t>(3, 2</a:t>
            </a:r>
            <a:r>
              <a:rPr lang="en-US" dirty="0" smtClean="0"/>
              <a:t>)  (</a:t>
            </a:r>
            <a:r>
              <a:rPr lang="en-US" dirty="0"/>
              <a:t>1, 2</a:t>
            </a:r>
            <a:r>
              <a:rPr lang="en-US" dirty="0" smtClean="0"/>
              <a:t>)  (</a:t>
            </a:r>
            <a:r>
              <a:rPr lang="en-US" dirty="0"/>
              <a:t>2, 1)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6631459" y="2174789"/>
            <a:ext cx="16476" cy="810968"/>
          </a:xfrm>
          <a:prstGeom prst="straightConnector1">
            <a:avLst/>
          </a:prstGeom>
          <a:ln>
            <a:solidFill>
              <a:schemeClr val="tx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6689124" y="2157062"/>
            <a:ext cx="354227" cy="767370"/>
          </a:xfrm>
          <a:prstGeom prst="straightConnector1">
            <a:avLst/>
          </a:prstGeom>
          <a:ln>
            <a:solidFill>
              <a:schemeClr val="tx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2"/>
            <a:endCxn id="9" idx="0"/>
          </p:cNvCxnSpPr>
          <p:nvPr/>
        </p:nvCxnSpPr>
        <p:spPr>
          <a:xfrm>
            <a:off x="7389341" y="2238403"/>
            <a:ext cx="0" cy="795803"/>
          </a:xfrm>
          <a:prstGeom prst="straightConnector1">
            <a:avLst/>
          </a:prstGeom>
          <a:ln>
            <a:solidFill>
              <a:schemeClr val="tx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7834184" y="2174789"/>
            <a:ext cx="165228" cy="859417"/>
          </a:xfrm>
          <a:prstGeom prst="straightConnector1">
            <a:avLst/>
          </a:prstGeom>
          <a:ln>
            <a:solidFill>
              <a:schemeClr val="tx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9" idx="0"/>
          </p:cNvCxnSpPr>
          <p:nvPr/>
        </p:nvCxnSpPr>
        <p:spPr>
          <a:xfrm flipH="1">
            <a:off x="7389341" y="2174789"/>
            <a:ext cx="741407" cy="859417"/>
          </a:xfrm>
          <a:prstGeom prst="straightConnector1">
            <a:avLst/>
          </a:prstGeom>
          <a:ln>
            <a:solidFill>
              <a:schemeClr val="tx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6557319" y="1073268"/>
            <a:ext cx="8238" cy="6484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031229" y="1069728"/>
            <a:ext cx="8238" cy="6484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7389341" y="1082634"/>
            <a:ext cx="8238" cy="6484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7782581" y="1076528"/>
            <a:ext cx="8238" cy="6484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8154992" y="1077433"/>
            <a:ext cx="8238" cy="6484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0" name="Left Brace 19"/>
          <p:cNvSpPr/>
          <p:nvPr/>
        </p:nvSpPr>
        <p:spPr>
          <a:xfrm>
            <a:off x="1927654" y="345989"/>
            <a:ext cx="329514" cy="2148246"/>
          </a:xfrm>
          <a:prstGeom prst="leftBrac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607661" y="1235446"/>
            <a:ext cx="1087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STAGE 1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84212" y="2985757"/>
            <a:ext cx="1087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STAGE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093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Finally the tasks are scheduled across your cluster and executed</a:t>
            </a:r>
            <a:endParaRPr lang="en-US" dirty="0"/>
          </a:p>
        </p:txBody>
      </p:sp>
      <p:pic>
        <p:nvPicPr>
          <p:cNvPr id="1026" name="Picture 2" descr="https://pixabay.com/static/uploads/photo/2016/03/04/19/36/gears-1236578_960_72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4876" y="143874"/>
            <a:ext cx="6515186" cy="4343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2110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 what we need</a:t>
            </a:r>
            <a:endParaRPr lang="en-US" dirty="0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98441" y="2188200"/>
            <a:ext cx="7658360" cy="830997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400" dirty="0"/>
              <a:t>from pyspark import SparkConf, SparkContext</a:t>
            </a:r>
            <a:endParaRPr lang="en-US" sz="2400">
              <a:solidFill>
                <a:srgbClr val="FFFFFF"/>
              </a:solidFill>
              <a:latin typeface="Century Gothic"/>
            </a:endParaRPr>
          </a:p>
          <a:p>
            <a:r>
              <a:rPr lang="en-US" sz="2400" dirty="0"/>
              <a:t>import collections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753252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up our context</a:t>
            </a:r>
            <a:endParaRPr lang="en-US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92877" y="2170113"/>
            <a:ext cx="10711798" cy="830997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400" dirty="0"/>
              <a:t>conf = SparkConf().setMaster("local").setAppName("RatingsHistogram")</a:t>
            </a:r>
            <a:endParaRPr lang="en-US" sz="2400">
              <a:solidFill>
                <a:srgbClr val="FFFFFF"/>
              </a:solidFill>
              <a:latin typeface="Century Gothic"/>
            </a:endParaRPr>
          </a:p>
          <a:p>
            <a:r>
              <a:rPr lang="en-US" sz="2400" dirty="0" err="1"/>
              <a:t>sc = SparkContext(conf = conf)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875615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Load the data</a:t>
            </a:r>
            <a:endParaRPr lang="en-US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4212" y="445957"/>
            <a:ext cx="3048000" cy="1477328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dirty="0">
                <a:latin typeface="Courier New"/>
              </a:rPr>
              <a:t>196 242 3 881250949</a:t>
            </a:r>
            <a:endParaRPr lang="en-US">
              <a:solidFill>
                <a:srgbClr val="FFFFFF"/>
              </a:solidFill>
              <a:latin typeface="Courier New"/>
            </a:endParaRPr>
          </a:p>
          <a:p>
            <a:r>
              <a:rPr lang="en-US" dirty="0">
                <a:latin typeface="Courier New"/>
              </a:rPr>
              <a:t>186 302 3 891717742</a:t>
            </a:r>
            <a:endParaRPr lang="en-US">
              <a:latin typeface="Courier New"/>
            </a:endParaRPr>
          </a:p>
          <a:p>
            <a:r>
              <a:rPr lang="en-US" dirty="0">
                <a:latin typeface="Courier New"/>
              </a:rPr>
              <a:t>22  377 1 878887116</a:t>
            </a:r>
            <a:endParaRPr lang="en-US">
              <a:latin typeface="Courier New"/>
            </a:endParaRPr>
          </a:p>
          <a:p>
            <a:r>
              <a:rPr lang="en-US" dirty="0">
                <a:latin typeface="Courier New"/>
              </a:rPr>
              <a:t>244  51 2 880606923</a:t>
            </a:r>
            <a:endParaRPr lang="en-US">
              <a:latin typeface="Courier New"/>
            </a:endParaRPr>
          </a:p>
          <a:p>
            <a:r>
              <a:rPr lang="en-US" dirty="0">
                <a:latin typeface="Courier New"/>
              </a:rPr>
              <a:t>166 346 1 886397596</a:t>
            </a:r>
            <a:endParaRPr lang="en-US">
              <a:latin typeface="Courier New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79098" y="3350302"/>
            <a:ext cx="6495737" cy="36933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dirty="0"/>
              <a:t>lines = </a:t>
            </a:r>
            <a:r>
              <a:rPr lang="en-US" dirty="0" err="1"/>
              <a:t>sc.textFile</a:t>
            </a:r>
            <a:r>
              <a:rPr lang="en-US" dirty="0"/>
              <a:t>("file</a:t>
            </a:r>
            <a:r>
              <a:rPr lang="en-US" dirty="0" smtClean="0"/>
              <a:t>:///SparkCourse/ml-100k/u.data</a:t>
            </a:r>
            <a:r>
              <a:rPr lang="en-US" dirty="0"/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1941096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extract (map) the data we care about</a:t>
            </a:r>
            <a:endParaRPr lang="en-US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91015" y="256478"/>
            <a:ext cx="3048000" cy="1754326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dirty="0">
                <a:latin typeface="Courier New"/>
              </a:rPr>
              <a:t>196 242 3 881250949</a:t>
            </a:r>
            <a:endParaRPr lang="en-US">
              <a:solidFill>
                <a:srgbClr val="FFFFFF"/>
              </a:solidFill>
              <a:latin typeface="Courier New"/>
            </a:endParaRPr>
          </a:p>
          <a:p>
            <a:r>
              <a:rPr lang="en-US" dirty="0">
                <a:latin typeface="Courier New"/>
              </a:rPr>
              <a:t>186 302 3 891717742</a:t>
            </a:r>
            <a:endParaRPr lang="en-US">
              <a:latin typeface="Courier New"/>
            </a:endParaRPr>
          </a:p>
          <a:p>
            <a:r>
              <a:rPr lang="en-US" dirty="0">
                <a:latin typeface="Courier New"/>
              </a:rPr>
              <a:t>22  377 1 878887116</a:t>
            </a:r>
            <a:endParaRPr lang="en-US">
              <a:latin typeface="Courier New"/>
            </a:endParaRPr>
          </a:p>
          <a:p>
            <a:r>
              <a:rPr lang="en-US">
                <a:latin typeface="Courier New"/>
              </a:rPr>
              <a:t>244  51 2 880606923</a:t>
            </a:r>
          </a:p>
          <a:p>
            <a:r>
              <a:rPr lang="en-US" dirty="0">
                <a:latin typeface="Courier New"/>
              </a:rPr>
              <a:t>166 346 1 886397596</a:t>
            </a:r>
          </a:p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350942" y="2619847"/>
            <a:ext cx="6343185" cy="36933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/>
              <a:t>ratings = lines.map(lambda x: x.split()[2])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851325" y="3006464"/>
            <a:ext cx="2743200" cy="1477328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dirty="0"/>
              <a:t>3</a:t>
            </a:r>
          </a:p>
          <a:p>
            <a:pPr algn="ctr"/>
            <a:r>
              <a:rPr lang="en-US" dirty="0"/>
              <a:t>3</a:t>
            </a:r>
            <a:endParaRPr lang="en-US"/>
          </a:p>
          <a:p>
            <a:pPr algn="ctr"/>
            <a:r>
              <a:rPr lang="en-US" dirty="0"/>
              <a:t>1</a:t>
            </a:r>
            <a:endParaRPr lang="en-US"/>
          </a:p>
          <a:p>
            <a:pPr algn="ctr"/>
            <a:r>
              <a:rPr lang="en-US" dirty="0"/>
              <a:t>2</a:t>
            </a:r>
          </a:p>
          <a:p>
            <a:pPr algn="ctr"/>
            <a:r>
              <a:rPr lang="en-US"/>
              <a:t>1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445796" y="1607949"/>
            <a:ext cx="914400" cy="914400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7734036" y="3182305"/>
            <a:ext cx="914400" cy="914400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966583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 an action: count by value</a:t>
            </a:r>
            <a:endParaRPr lang="en-US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601999" y="1259623"/>
            <a:ext cx="5155580" cy="36933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/>
              <a:t>result = ratings.countByValue()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77837" y="2586696"/>
            <a:ext cx="2743200" cy="1477328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dirty="0"/>
              <a:t>3</a:t>
            </a:r>
          </a:p>
          <a:p>
            <a:pPr algn="ctr"/>
            <a:r>
              <a:rPr lang="en-US" dirty="0"/>
              <a:t>3</a:t>
            </a:r>
            <a:endParaRPr lang="en-US"/>
          </a:p>
          <a:p>
            <a:pPr algn="ctr"/>
            <a:r>
              <a:rPr lang="en-US" dirty="0"/>
              <a:t>1</a:t>
            </a:r>
            <a:endParaRPr lang="en-US"/>
          </a:p>
          <a:p>
            <a:pPr algn="ctr"/>
            <a:r>
              <a:rPr lang="en-US" dirty="0"/>
              <a:t>2</a:t>
            </a:r>
          </a:p>
          <a:p>
            <a:pPr algn="ctr"/>
            <a:r>
              <a:rPr lang="en-US"/>
              <a:t>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78190" y="2794555"/>
            <a:ext cx="2743200" cy="92333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dirty="0"/>
              <a:t>(3, 2)</a:t>
            </a:r>
          </a:p>
          <a:p>
            <a:pPr algn="ctr"/>
            <a:r>
              <a:rPr lang="en-US" dirty="0"/>
              <a:t>(1, 2)</a:t>
            </a:r>
            <a:endParaRPr lang="en-US"/>
          </a:p>
          <a:p>
            <a:pPr algn="ctr"/>
            <a:r>
              <a:rPr lang="en-US" dirty="0"/>
              <a:t>(2, 1)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3763607" y="3307179"/>
            <a:ext cx="2587083" cy="5574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447184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 and display the results</a:t>
            </a:r>
            <a:endParaRPr lang="en-US" dirty="0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4213" y="1393825"/>
            <a:ext cx="10825975" cy="92333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/>
              <a:t>sortedResults = collections.OrderedDict(sorted(result.items()))</a:t>
            </a:r>
            <a:endParaRPr lang="en-US" dirty="0"/>
          </a:p>
          <a:p>
            <a:r>
              <a:rPr lang="en-US"/>
              <a:t>for key, value in sortedResults.iteritems():</a:t>
            </a:r>
            <a:endParaRPr lang="en-US" dirty="0"/>
          </a:p>
          <a:p>
            <a:r>
              <a:rPr lang="en-US" dirty="0"/>
              <a:t>     print "%</a:t>
            </a:r>
            <a:r>
              <a:rPr lang="en-US" dirty="0" err="1"/>
              <a:t>s %i</a:t>
            </a:r>
            <a:r>
              <a:rPr lang="en-US" dirty="0"/>
              <a:t>" % (key, value)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65320" y="2789207"/>
            <a:ext cx="2743200" cy="1200329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dirty="0"/>
              <a:t>1 2</a:t>
            </a:r>
          </a:p>
          <a:p>
            <a:pPr algn="ctr"/>
            <a:r>
              <a:rPr lang="en-US" dirty="0"/>
              <a:t>2 1</a:t>
            </a:r>
          </a:p>
          <a:p>
            <a:pPr algn="ctr"/>
            <a:r>
              <a:rPr lang="en-US" dirty="0"/>
              <a:t>3 2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6320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it's just that easy.</a:t>
            </a:r>
            <a:endParaRPr lang="en-US">
              <a:solidFill>
                <a:srgbClr val="FFFFFF"/>
              </a:solid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6219051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 Internals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actually happened?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119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0</TotalTime>
  <Words>393</Words>
  <Application>Microsoft Office PowerPoint</Application>
  <PresentationFormat>Widescreen</PresentationFormat>
  <Paragraphs>87</Paragraphs>
  <Slides>13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Calibri</vt:lpstr>
      <vt:lpstr>Century Gothic</vt:lpstr>
      <vt:lpstr>Courier New</vt:lpstr>
      <vt:lpstr>Wingdings 3</vt:lpstr>
      <vt:lpstr>Slice</vt:lpstr>
      <vt:lpstr>understanding the ratings counter code</vt:lpstr>
      <vt:lpstr>Import what we need</vt:lpstr>
      <vt:lpstr>Set up our context</vt:lpstr>
      <vt:lpstr>Load the data</vt:lpstr>
      <vt:lpstr>extract (map) the data we care about</vt:lpstr>
      <vt:lpstr>perform an action: count by value</vt:lpstr>
      <vt:lpstr>Sort and display the results</vt:lpstr>
      <vt:lpstr>it's just that easy.</vt:lpstr>
      <vt:lpstr>Spark Internals</vt:lpstr>
      <vt:lpstr>An execution plan is created from your RDD’s</vt:lpstr>
      <vt:lpstr>The job is broken into stages based on when data needs to be reorganized </vt:lpstr>
      <vt:lpstr>Each stage is broken into tasks (which may be distributed across a cluster)</vt:lpstr>
      <vt:lpstr>Finally the tasks are scheduled across your cluster and executed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Frank Kane</cp:lastModifiedBy>
  <cp:revision>5</cp:revision>
  <dcterms:created xsi:type="dcterms:W3CDTF">2014-09-12T02:12:56Z</dcterms:created>
  <dcterms:modified xsi:type="dcterms:W3CDTF">2016-06-06T16:58:49Z</dcterms:modified>
</cp:coreProperties>
</file>