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sldIdLst>
    <p:sldId id="256" r:id="rId2"/>
    <p:sldId id="329" r:id="rId3"/>
    <p:sldId id="330" r:id="rId4"/>
    <p:sldId id="293" r:id="rId5"/>
    <p:sldId id="259" r:id="rId6"/>
    <p:sldId id="294" r:id="rId7"/>
    <p:sldId id="295" r:id="rId8"/>
    <p:sldId id="296" r:id="rId9"/>
    <p:sldId id="298" r:id="rId10"/>
    <p:sldId id="299" r:id="rId11"/>
    <p:sldId id="300" r:id="rId12"/>
    <p:sldId id="301" r:id="rId13"/>
    <p:sldId id="267" r:id="rId14"/>
    <p:sldId id="302" r:id="rId15"/>
    <p:sldId id="303" r:id="rId16"/>
    <p:sldId id="304" r:id="rId17"/>
    <p:sldId id="305" r:id="rId18"/>
    <p:sldId id="306" r:id="rId19"/>
    <p:sldId id="307" r:id="rId20"/>
    <p:sldId id="308" r:id="rId21"/>
    <p:sldId id="309" r:id="rId22"/>
    <p:sldId id="310" r:id="rId23"/>
    <p:sldId id="311" r:id="rId24"/>
    <p:sldId id="312" r:id="rId25"/>
    <p:sldId id="313" r:id="rId26"/>
    <p:sldId id="314" r:id="rId27"/>
    <p:sldId id="315" r:id="rId28"/>
    <p:sldId id="316" r:id="rId29"/>
    <p:sldId id="317" r:id="rId30"/>
    <p:sldId id="318" r:id="rId31"/>
    <p:sldId id="319" r:id="rId32"/>
    <p:sldId id="320" r:id="rId33"/>
    <p:sldId id="321" r:id="rId34"/>
    <p:sldId id="322" r:id="rId35"/>
    <p:sldId id="323" r:id="rId36"/>
    <p:sldId id="324" r:id="rId37"/>
    <p:sldId id="325" r:id="rId38"/>
    <p:sldId id="326" r:id="rId39"/>
    <p:sldId id="327"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0B9C5E9-997B-4136-8E4A-5100867F4691}">
          <p14:sldIdLst>
            <p14:sldId id="256"/>
            <p14:sldId id="329"/>
          </p14:sldIdLst>
        </p14:section>
        <p14:section name="Summary Section" id="{3EADFDC0-124A-40FC-8690-78A6348075FA}">
          <p14:sldIdLst>
            <p14:sldId id="330"/>
          </p14:sldIdLst>
        </p14:section>
        <p14:section name="INTRODUCTION " id="{6FF2D994-8C48-4DEB-924F-C52552DE7100}">
          <p14:sldIdLst>
            <p14:sldId id="293"/>
            <p14:sldId id="259"/>
          </p14:sldIdLst>
        </p14:section>
        <p14:section name="PREPROCESSING OF RAW DATA " id="{611A82B1-37C6-4326-933A-5CCC748D4AC4}">
          <p14:sldIdLst>
            <p14:sldId id="294"/>
          </p14:sldIdLst>
        </p14:section>
        <p14:section name="Loading the dataset: " id="{2E2811FE-D480-4FB0-BD2F-C27FE61F568D}">
          <p14:sldIdLst>
            <p14:sldId id="295"/>
          </p14:sldIdLst>
        </p14:section>
        <p14:section name="Dropping the columns which are not considered for the analysis" id="{A6790421-965F-4832-B529-43C12ED6436C}">
          <p14:sldIdLst>
            <p14:sldId id="296"/>
          </p14:sldIdLst>
        </p14:section>
        <p14:section name="Categorizing the attributes" id="{FE8458A9-03FF-4FF2-9995-C457BE735E5E}">
          <p14:sldIdLst>
            <p14:sldId id="298"/>
          </p14:sldIdLst>
        </p14:section>
        <p14:section name="CREATION OF CATEGORICAL DATSETS FOR EACH ATTRIBUTE FOR PREPROCESSING THE TEXT DATA " id="{8C0B0F3D-DDC9-4549-95DA-A3F9DFB18272}">
          <p14:sldIdLst>
            <p14:sldId id="299"/>
          </p14:sldIdLst>
        </p14:section>
        <p14:section name="THE PREPROCESSING TEXT DATA INVOVLES THE REMOVAL OF STOP WORDS AND TOKENIZATION,LEMMETIZATION" id="{F18C6307-92D6-4212-B9CD-6056AD7FC044}">
          <p14:sldIdLst>
            <p14:sldId id="300"/>
          </p14:sldIdLst>
        </p14:section>
        <p14:section name="TRAINING THE MODEL WITH LDA" id="{3964236D-AC82-4122-80B5-AC160410D36A}">
          <p14:sldIdLst>
            <p14:sldId id="301"/>
            <p14:sldId id="267"/>
          </p14:sldIdLst>
        </p14:section>
        <p14:section name="VISUALIZATION :BUSINESS ANALYST" id="{BE4AF7E5-1C24-4428-BD0A-A46D80105CAC}">
          <p14:sldIdLst>
            <p14:sldId id="302"/>
            <p14:sldId id="303"/>
            <p14:sldId id="304"/>
            <p14:sldId id="305"/>
            <p14:sldId id="306"/>
          </p14:sldIdLst>
        </p14:section>
        <p14:section name="VISUALIZATION : CLOUD " id="{FE99F90D-AEB3-4E3E-B8CD-A69EAA05C76E}">
          <p14:sldIdLst>
            <p14:sldId id="307"/>
            <p14:sldId id="308"/>
            <p14:sldId id="309"/>
            <p14:sldId id="310"/>
            <p14:sldId id="311"/>
          </p14:sldIdLst>
        </p14:section>
        <p14:section name="VISUALIZATION : HR" id="{59E4CB91-A331-4F5E-82DA-FF010F5E9320}">
          <p14:sldIdLst>
            <p14:sldId id="312"/>
            <p14:sldId id="313"/>
            <p14:sldId id="314"/>
            <p14:sldId id="315"/>
            <p14:sldId id="316"/>
          </p14:sldIdLst>
        </p14:section>
        <p14:section name="VISUALIZATION : SOFTWARE DEVELOPER" id="{DB882882-208D-4582-9306-A436B08B48F5}">
          <p14:sldIdLst>
            <p14:sldId id="317"/>
            <p14:sldId id="318"/>
            <p14:sldId id="319"/>
            <p14:sldId id="320"/>
            <p14:sldId id="321"/>
          </p14:sldIdLst>
        </p14:section>
        <p14:section name="VISUALIZATION : UI / UX " id="{7B3EA4CA-E47F-49D7-8337-57E583BF0664}">
          <p14:sldIdLst>
            <p14:sldId id="322"/>
            <p14:sldId id="323"/>
            <p14:sldId id="324"/>
            <p14:sldId id="325"/>
            <p14:sldId id="326"/>
            <p14:sldId id="32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033" autoAdjust="0"/>
  </p:normalViewPr>
  <p:slideViewPr>
    <p:cSldViewPr snapToGrid="0">
      <p:cViewPr varScale="1">
        <p:scale>
          <a:sx n="78" d="100"/>
          <a:sy n="78" d="100"/>
        </p:scale>
        <p:origin x="878" y="72"/>
      </p:cViewPr>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Lst>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_rels/viewProps.xml.rels><?xml version="1.0" encoding="UTF-8" standalone="yes"?>
<Relationships xmlns="http://schemas.openxmlformats.org/package/2006/relationships"><Relationship Id="rId13" Type="http://schemas.openxmlformats.org/officeDocument/2006/relationships/slide" Target="slides/slide15.xml"/><Relationship Id="rId18" Type="http://schemas.openxmlformats.org/officeDocument/2006/relationships/slide" Target="slides/slide20.xml"/><Relationship Id="rId26" Type="http://schemas.openxmlformats.org/officeDocument/2006/relationships/slide" Target="slides/slide28.xml"/><Relationship Id="rId21" Type="http://schemas.openxmlformats.org/officeDocument/2006/relationships/slide" Target="slides/slide23.xml"/><Relationship Id="rId34" Type="http://schemas.openxmlformats.org/officeDocument/2006/relationships/slide" Target="slides/slide36.xml"/><Relationship Id="rId7" Type="http://schemas.openxmlformats.org/officeDocument/2006/relationships/slide" Target="slides/slide9.xml"/><Relationship Id="rId12" Type="http://schemas.openxmlformats.org/officeDocument/2006/relationships/slide" Target="slides/slide14.xml"/><Relationship Id="rId17" Type="http://schemas.openxmlformats.org/officeDocument/2006/relationships/slide" Target="slides/slide19.xml"/><Relationship Id="rId25" Type="http://schemas.openxmlformats.org/officeDocument/2006/relationships/slide" Target="slides/slide27.xml"/><Relationship Id="rId33" Type="http://schemas.openxmlformats.org/officeDocument/2006/relationships/slide" Target="slides/slide35.xml"/><Relationship Id="rId2" Type="http://schemas.openxmlformats.org/officeDocument/2006/relationships/slide" Target="slides/slide4.xml"/><Relationship Id="rId16" Type="http://schemas.openxmlformats.org/officeDocument/2006/relationships/slide" Target="slides/slide18.xml"/><Relationship Id="rId20" Type="http://schemas.openxmlformats.org/officeDocument/2006/relationships/slide" Target="slides/slide22.xml"/><Relationship Id="rId29" Type="http://schemas.openxmlformats.org/officeDocument/2006/relationships/slide" Target="slides/slide31.xml"/><Relationship Id="rId1" Type="http://schemas.openxmlformats.org/officeDocument/2006/relationships/slide" Target="slides/slide1.xml"/><Relationship Id="rId6" Type="http://schemas.openxmlformats.org/officeDocument/2006/relationships/slide" Target="slides/slide8.xml"/><Relationship Id="rId11" Type="http://schemas.openxmlformats.org/officeDocument/2006/relationships/slide" Target="slides/slide13.xml"/><Relationship Id="rId24" Type="http://schemas.openxmlformats.org/officeDocument/2006/relationships/slide" Target="slides/slide26.xml"/><Relationship Id="rId32" Type="http://schemas.openxmlformats.org/officeDocument/2006/relationships/slide" Target="slides/slide34.xml"/><Relationship Id="rId37" Type="http://schemas.openxmlformats.org/officeDocument/2006/relationships/slide" Target="slides/slide39.xml"/><Relationship Id="rId5" Type="http://schemas.openxmlformats.org/officeDocument/2006/relationships/slide" Target="slides/slide7.xml"/><Relationship Id="rId15" Type="http://schemas.openxmlformats.org/officeDocument/2006/relationships/slide" Target="slides/slide17.xml"/><Relationship Id="rId23" Type="http://schemas.openxmlformats.org/officeDocument/2006/relationships/slide" Target="slides/slide25.xml"/><Relationship Id="rId28" Type="http://schemas.openxmlformats.org/officeDocument/2006/relationships/slide" Target="slides/slide30.xml"/><Relationship Id="rId36" Type="http://schemas.openxmlformats.org/officeDocument/2006/relationships/slide" Target="slides/slide38.xml"/><Relationship Id="rId10" Type="http://schemas.openxmlformats.org/officeDocument/2006/relationships/slide" Target="slides/slide12.xml"/><Relationship Id="rId19" Type="http://schemas.openxmlformats.org/officeDocument/2006/relationships/slide" Target="slides/slide21.xml"/><Relationship Id="rId31" Type="http://schemas.openxmlformats.org/officeDocument/2006/relationships/slide" Target="slides/slide33.xml"/><Relationship Id="rId4" Type="http://schemas.openxmlformats.org/officeDocument/2006/relationships/slide" Target="slides/slide6.xml"/><Relationship Id="rId9" Type="http://schemas.openxmlformats.org/officeDocument/2006/relationships/slide" Target="slides/slide11.xml"/><Relationship Id="rId14" Type="http://schemas.openxmlformats.org/officeDocument/2006/relationships/slide" Target="slides/slide16.xml"/><Relationship Id="rId22" Type="http://schemas.openxmlformats.org/officeDocument/2006/relationships/slide" Target="slides/slide24.xml"/><Relationship Id="rId27" Type="http://schemas.openxmlformats.org/officeDocument/2006/relationships/slide" Target="slides/slide29.xml"/><Relationship Id="rId30" Type="http://schemas.openxmlformats.org/officeDocument/2006/relationships/slide" Target="slides/slide32.xml"/><Relationship Id="rId35" Type="http://schemas.openxmlformats.org/officeDocument/2006/relationships/slide" Target="slides/slide37.xml"/><Relationship Id="rId8" Type="http://schemas.openxmlformats.org/officeDocument/2006/relationships/slide" Target="slides/slide10.xml"/><Relationship Id="rId3"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6/6/2025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287278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6/6/2025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911958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6/6/2025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503296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smtClean="0"/>
              <a:t>6/6/2025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864426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6/6/2025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428122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smtClean="0"/>
              <a:t>6/6/2025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578605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smtClean="0"/>
              <a:t>6/6/2025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871376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6/6/2025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206216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6/6/2025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832689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smtClean="0"/>
              <a:t>6/6/2025</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726627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smtClean="0"/>
              <a:t>6/6/2025</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76580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smtClean="0"/>
              <a:t>6/6/2025</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82722209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slide" Target="slide8.xml"/><Relationship Id="rId26" Type="http://schemas.openxmlformats.org/officeDocument/2006/relationships/slide" Target="slide29.xml"/><Relationship Id="rId3" Type="http://schemas.openxmlformats.org/officeDocument/2006/relationships/image" Target="../media/image3.png"/><Relationship Id="rId21" Type="http://schemas.openxmlformats.org/officeDocument/2006/relationships/slide" Target="slide11.xml"/><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slide" Target="slide7.xml"/><Relationship Id="rId25" Type="http://schemas.openxmlformats.org/officeDocument/2006/relationships/slide" Target="slide24.xml"/><Relationship Id="rId2" Type="http://schemas.openxmlformats.org/officeDocument/2006/relationships/image" Target="../media/image2.png"/><Relationship Id="rId16" Type="http://schemas.openxmlformats.org/officeDocument/2006/relationships/slide" Target="slide6.xml"/><Relationship Id="rId20" Type="http://schemas.openxmlformats.org/officeDocument/2006/relationships/slide" Target="slide10.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24" Type="http://schemas.openxmlformats.org/officeDocument/2006/relationships/slide" Target="slide19.xml"/><Relationship Id="rId5" Type="http://schemas.openxmlformats.org/officeDocument/2006/relationships/image" Target="../media/image5.png"/><Relationship Id="rId15" Type="http://schemas.openxmlformats.org/officeDocument/2006/relationships/slide" Target="slide4.xml"/><Relationship Id="rId23" Type="http://schemas.openxmlformats.org/officeDocument/2006/relationships/slide" Target="slide14.xml"/><Relationship Id="rId10" Type="http://schemas.openxmlformats.org/officeDocument/2006/relationships/image" Target="../media/image10.png"/><Relationship Id="rId19" Type="http://schemas.openxmlformats.org/officeDocument/2006/relationships/slide" Target="slide9.xml"/><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slide" Target="slide12.xml"/><Relationship Id="rId27" Type="http://schemas.openxmlformats.org/officeDocument/2006/relationships/slide" Target="slide34.xml"/></Relationships>
</file>

<file path=ppt/slides/_rels/slide3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F1A4A860-97A0-EBA0-5E5F-9E86D1238151}"/>
              </a:ext>
            </a:extLst>
          </p:cNvPr>
          <p:cNvPicPr>
            <a:picLocks noChangeAspect="1"/>
          </p:cNvPicPr>
          <p:nvPr/>
        </p:nvPicPr>
        <p:blipFill rotWithShape="1">
          <a:blip r:embed="rId2"/>
          <a:srcRect l="31625" r="17543"/>
          <a:stretch/>
        </p:blipFill>
        <p:spPr>
          <a:xfrm>
            <a:off x="20" y="-7629"/>
            <a:ext cx="6095979" cy="6865629"/>
          </a:xfrm>
          <a:prstGeom prst="rect">
            <a:avLst/>
          </a:prstGeom>
        </p:spPr>
      </p:pic>
      <p:sp>
        <p:nvSpPr>
          <p:cNvPr id="2" name="Title 1">
            <a:extLst>
              <a:ext uri="{FF2B5EF4-FFF2-40B4-BE49-F238E27FC236}">
                <a16:creationId xmlns:a16="http://schemas.microsoft.com/office/drawing/2014/main" id="{78F10387-E289-3C07-03BD-2E3890263F55}"/>
              </a:ext>
            </a:extLst>
          </p:cNvPr>
          <p:cNvSpPr>
            <a:spLocks noGrp="1"/>
          </p:cNvSpPr>
          <p:nvPr>
            <p:ph type="ctrTitle"/>
          </p:nvPr>
        </p:nvSpPr>
        <p:spPr>
          <a:solidFill>
            <a:schemeClr val="bg1">
              <a:alpha val="60000"/>
            </a:schemeClr>
          </a:solidFill>
          <a:ln w="38100" cap="sq">
            <a:solidFill>
              <a:schemeClr val="tx1"/>
            </a:solidFill>
            <a:miter lim="800000"/>
          </a:ln>
        </p:spPr>
        <p:txBody>
          <a:bodyPr vert="horz" lIns="274320" tIns="182880" rIns="274320" bIns="182880" rtlCol="0" anchor="ctr" anchorCtr="1">
            <a:normAutofit/>
          </a:bodyPr>
          <a:lstStyle/>
          <a:p>
            <a:r>
              <a:rPr lang="en-US" dirty="0">
                <a:solidFill>
                  <a:schemeClr val="tx1"/>
                </a:solidFill>
              </a:rPr>
              <a:t>Unsupervised learning</a:t>
            </a:r>
            <a:br>
              <a:rPr lang="en-US" dirty="0">
                <a:solidFill>
                  <a:schemeClr val="tx1"/>
                </a:solidFill>
              </a:rPr>
            </a:br>
            <a:endParaRPr lang="en-US" dirty="0">
              <a:solidFill>
                <a:schemeClr val="tx1"/>
              </a:solidFill>
            </a:endParaRPr>
          </a:p>
        </p:txBody>
      </p:sp>
      <p:sp>
        <p:nvSpPr>
          <p:cNvPr id="5" name="TextBox 4">
            <a:extLst>
              <a:ext uri="{FF2B5EF4-FFF2-40B4-BE49-F238E27FC236}">
                <a16:creationId xmlns:a16="http://schemas.microsoft.com/office/drawing/2014/main" id="{2143B57E-DE95-FE21-9D54-91C006A03451}"/>
              </a:ext>
            </a:extLst>
          </p:cNvPr>
          <p:cNvSpPr txBox="1"/>
          <p:nvPr/>
        </p:nvSpPr>
        <p:spPr>
          <a:xfrm>
            <a:off x="2478884" y="3412717"/>
            <a:ext cx="6801612" cy="1239894"/>
          </a:xfrm>
          <a:prstGeom prst="rect">
            <a:avLst/>
          </a:prstGeom>
        </p:spPr>
        <p:txBody>
          <a:bodyPr vert="horz" lIns="91440" tIns="45720" rIns="91440" bIns="45720" rtlCol="0">
            <a:normAutofit/>
          </a:bodyPr>
          <a:lstStyle/>
          <a:p>
            <a:pPr algn="ctr" defTabSz="914400">
              <a:spcBef>
                <a:spcPts val="1000"/>
              </a:spcBef>
              <a:spcAft>
                <a:spcPts val="600"/>
              </a:spcAft>
              <a:buClr>
                <a:schemeClr val="accent2"/>
              </a:buClr>
            </a:pPr>
            <a:r>
              <a:rPr lang="en-US" sz="2000" dirty="0">
                <a:solidFill>
                  <a:schemeClr val="tx1">
                    <a:lumMod val="85000"/>
                    <a:lumOff val="15000"/>
                  </a:schemeClr>
                </a:solidFill>
              </a:rPr>
              <a:t>Topic modelling with LDA</a:t>
            </a:r>
          </a:p>
        </p:txBody>
      </p:sp>
      <p:sp>
        <p:nvSpPr>
          <p:cNvPr id="3" name="Subtitle 2">
            <a:extLst>
              <a:ext uri="{FF2B5EF4-FFF2-40B4-BE49-F238E27FC236}">
                <a16:creationId xmlns:a16="http://schemas.microsoft.com/office/drawing/2014/main" id="{C73114F3-B7BB-1AE8-4ED9-AA56A4D9BC6B}"/>
              </a:ext>
            </a:extLst>
          </p:cNvPr>
          <p:cNvSpPr>
            <a:spLocks/>
          </p:cNvSpPr>
          <p:nvPr/>
        </p:nvSpPr>
        <p:spPr>
          <a:xfrm>
            <a:off x="9081235" y="4301770"/>
            <a:ext cx="2510997" cy="2287124"/>
          </a:xfrm>
          <a:prstGeom prst="rect">
            <a:avLst/>
          </a:prstGeom>
        </p:spPr>
        <p:txBody>
          <a:bodyPr>
            <a:normAutofit/>
          </a:bodyPr>
          <a:lstStyle/>
          <a:p>
            <a:pPr defTabSz="320040">
              <a:lnSpc>
                <a:spcPct val="90000"/>
              </a:lnSpc>
              <a:spcAft>
                <a:spcPts val="600"/>
              </a:spcAft>
            </a:pPr>
            <a:endParaRPr lang="en-IN" kern="1200" dirty="0">
              <a:solidFill>
                <a:schemeClr val="tx1"/>
              </a:solidFill>
              <a:latin typeface="Times New Roman" panose="02020603050405020304" pitchFamily="18" charset="0"/>
              <a:cs typeface="Times New Roman" panose="02020603050405020304" pitchFamily="18" charset="0"/>
            </a:endParaRPr>
          </a:p>
          <a:p>
            <a:pPr defTabSz="320040">
              <a:lnSpc>
                <a:spcPct val="90000"/>
              </a:lnSpc>
              <a:spcAft>
                <a:spcPts val="600"/>
              </a:spcAft>
            </a:pPr>
            <a:r>
              <a:rPr lang="en-US" kern="1200" dirty="0">
                <a:solidFill>
                  <a:schemeClr val="tx1"/>
                </a:solidFill>
                <a:latin typeface="Times New Roman" panose="02020603050405020304" pitchFamily="18" charset="0"/>
                <a:cs typeface="Times New Roman" panose="02020603050405020304" pitchFamily="18" charset="0"/>
              </a:rPr>
              <a:t>By</a:t>
            </a:r>
          </a:p>
          <a:p>
            <a:pPr marL="285750" indent="-285750" defTabSz="320040">
              <a:lnSpc>
                <a:spcPct val="90000"/>
              </a:lnSpc>
              <a:spcAft>
                <a:spcPts val="600"/>
              </a:spcAft>
              <a:buFont typeface="Arial" panose="020B0604020202020204" pitchFamily="34" charset="0"/>
              <a:buChar char="•"/>
            </a:pPr>
            <a:r>
              <a:rPr lang="en-US" kern="1200" dirty="0">
                <a:solidFill>
                  <a:schemeClr val="tx1"/>
                </a:solidFill>
                <a:latin typeface="Times New Roman" panose="02020603050405020304" pitchFamily="18" charset="0"/>
                <a:cs typeface="Times New Roman" panose="02020603050405020304" pitchFamily="18" charset="0"/>
              </a:rPr>
              <a:t>Naveen Reddy Bokka</a:t>
            </a:r>
          </a:p>
        </p:txBody>
      </p:sp>
    </p:spTree>
    <p:extLst>
      <p:ext uri="{BB962C8B-B14F-4D97-AF65-F5344CB8AC3E}">
        <p14:creationId xmlns:p14="http://schemas.microsoft.com/office/powerpoint/2010/main" val="1912080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D8F50-2D72-69DB-28B2-DC8D6CEDD7B5}"/>
              </a:ext>
            </a:extLst>
          </p:cNvPr>
          <p:cNvSpPr>
            <a:spLocks noGrp="1"/>
          </p:cNvSpPr>
          <p:nvPr>
            <p:ph type="title"/>
          </p:nvPr>
        </p:nvSpPr>
        <p:spPr>
          <a:xfrm>
            <a:off x="2231136" y="501445"/>
            <a:ext cx="7729728" cy="1976284"/>
          </a:xfrm>
        </p:spPr>
        <p:txBody>
          <a:bodyPr>
            <a:normAutofit/>
          </a:bodyPr>
          <a:lstStyle/>
          <a:p>
            <a:r>
              <a:rPr lang="en-IN" dirty="0">
                <a:latin typeface="Times New Roman" panose="02020603050405020304" pitchFamily="18" charset="0"/>
                <a:cs typeface="Times New Roman" panose="02020603050405020304" pitchFamily="18" charset="0"/>
              </a:rPr>
              <a:t>CREATION OF CATEGORICAL DATSETS FOR EACH ATTRIBUTE FOR PREPROCESSING THE TEXT DATA </a:t>
            </a:r>
            <a:endParaRPr lang="en-IN" dirty="0"/>
          </a:p>
        </p:txBody>
      </p:sp>
      <p:pic>
        <p:nvPicPr>
          <p:cNvPr id="10" name="Content Placeholder 9">
            <a:extLst>
              <a:ext uri="{FF2B5EF4-FFF2-40B4-BE49-F238E27FC236}">
                <a16:creationId xmlns:a16="http://schemas.microsoft.com/office/drawing/2014/main" id="{21AA054D-BB01-4A9F-C20B-CBFCCC2676DE}"/>
              </a:ext>
            </a:extLst>
          </p:cNvPr>
          <p:cNvPicPr>
            <a:picLocks noGrp="1" noChangeAspect="1"/>
          </p:cNvPicPr>
          <p:nvPr>
            <p:ph idx="1"/>
          </p:nvPr>
        </p:nvPicPr>
        <p:blipFill>
          <a:blip r:embed="rId2"/>
          <a:stretch>
            <a:fillRect/>
          </a:stretch>
        </p:blipFill>
        <p:spPr>
          <a:xfrm>
            <a:off x="3596424" y="2657660"/>
            <a:ext cx="4999153" cy="3063505"/>
          </a:xfrm>
        </p:spPr>
      </p:pic>
    </p:spTree>
    <p:extLst>
      <p:ext uri="{BB962C8B-B14F-4D97-AF65-F5344CB8AC3E}">
        <p14:creationId xmlns:p14="http://schemas.microsoft.com/office/powerpoint/2010/main" val="3269597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31BCF-B1C4-9BEA-3545-7B8F0E743923}"/>
              </a:ext>
            </a:extLst>
          </p:cNvPr>
          <p:cNvSpPr>
            <a:spLocks noGrp="1"/>
          </p:cNvSpPr>
          <p:nvPr>
            <p:ph type="title"/>
          </p:nvPr>
        </p:nvSpPr>
        <p:spPr>
          <a:xfrm>
            <a:off x="2231136" y="994188"/>
            <a:ext cx="7729728" cy="1188720"/>
          </a:xfrm>
        </p:spPr>
        <p:txBody>
          <a:bodyPr>
            <a:normAutofit fontScale="90000"/>
          </a:bodyPr>
          <a:lstStyle/>
          <a:p>
            <a:r>
              <a:rPr lang="en-IN" dirty="0">
                <a:latin typeface="Times New Roman" panose="02020603050405020304" pitchFamily="18" charset="0"/>
                <a:cs typeface="Times New Roman" panose="02020603050405020304" pitchFamily="18" charset="0"/>
              </a:rPr>
              <a:t>THE PREPROCESSING TEXT DATA INVOVLES THE REMOVAL OF STOP WORDS AND TOKENIZATION,LEMMETIZATION</a:t>
            </a:r>
            <a:endParaRPr lang="en-IN" dirty="0"/>
          </a:p>
        </p:txBody>
      </p:sp>
      <p:pic>
        <p:nvPicPr>
          <p:cNvPr id="5" name="Content Placeholder 4">
            <a:extLst>
              <a:ext uri="{FF2B5EF4-FFF2-40B4-BE49-F238E27FC236}">
                <a16:creationId xmlns:a16="http://schemas.microsoft.com/office/drawing/2014/main" id="{13410625-0F2F-498A-E86E-FA2162EAB6F7}"/>
              </a:ext>
            </a:extLst>
          </p:cNvPr>
          <p:cNvPicPr>
            <a:picLocks noGrp="1" noChangeAspect="1"/>
          </p:cNvPicPr>
          <p:nvPr>
            <p:ph sz="half" idx="1"/>
          </p:nvPr>
        </p:nvPicPr>
        <p:blipFill>
          <a:blip r:embed="rId2"/>
          <a:stretch>
            <a:fillRect/>
          </a:stretch>
        </p:blipFill>
        <p:spPr>
          <a:xfrm>
            <a:off x="1581150" y="2822773"/>
            <a:ext cx="4271963" cy="2733278"/>
          </a:xfrm>
          <a:prstGeom prst="rect">
            <a:avLst/>
          </a:prstGeom>
        </p:spPr>
      </p:pic>
      <p:pic>
        <p:nvPicPr>
          <p:cNvPr id="6" name="Content Placeholder 5">
            <a:extLst>
              <a:ext uri="{FF2B5EF4-FFF2-40B4-BE49-F238E27FC236}">
                <a16:creationId xmlns:a16="http://schemas.microsoft.com/office/drawing/2014/main" id="{4A874B48-0619-F0CD-FA68-AA0E3B2D37D1}"/>
              </a:ext>
            </a:extLst>
          </p:cNvPr>
          <p:cNvPicPr>
            <a:picLocks noGrp="1" noChangeAspect="1"/>
          </p:cNvPicPr>
          <p:nvPr>
            <p:ph sz="half" idx="2"/>
          </p:nvPr>
        </p:nvPicPr>
        <p:blipFill>
          <a:blip r:embed="rId3"/>
          <a:stretch>
            <a:fillRect/>
          </a:stretch>
        </p:blipFill>
        <p:spPr>
          <a:xfrm>
            <a:off x="6338888" y="2822773"/>
            <a:ext cx="4270375" cy="2733279"/>
          </a:xfrm>
          <a:prstGeom prst="rect">
            <a:avLst/>
          </a:prstGeom>
        </p:spPr>
      </p:pic>
    </p:spTree>
    <p:extLst>
      <p:ext uri="{BB962C8B-B14F-4D97-AF65-F5344CB8AC3E}">
        <p14:creationId xmlns:p14="http://schemas.microsoft.com/office/powerpoint/2010/main" val="1185503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BA6E3-36FF-AD08-F06B-F8F88BE22CD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TRAINING THE MODEL WITH LDA</a:t>
            </a:r>
            <a:endParaRPr lang="en-IN" dirty="0"/>
          </a:p>
        </p:txBody>
      </p:sp>
      <p:sp>
        <p:nvSpPr>
          <p:cNvPr id="5" name="TextBox 4">
            <a:extLst>
              <a:ext uri="{FF2B5EF4-FFF2-40B4-BE49-F238E27FC236}">
                <a16:creationId xmlns:a16="http://schemas.microsoft.com/office/drawing/2014/main" id="{DFC20280-C3FE-CC8F-E8FB-B22BF2C71C07}"/>
              </a:ext>
            </a:extLst>
          </p:cNvPr>
          <p:cNvSpPr txBox="1"/>
          <p:nvPr/>
        </p:nvSpPr>
        <p:spPr>
          <a:xfrm>
            <a:off x="2231135" y="2311031"/>
            <a:ext cx="7729727" cy="646331"/>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The bigrams and trigrams (these are sequence of adjacent elements) and dictionaries are created.</a:t>
            </a:r>
          </a:p>
        </p:txBody>
      </p:sp>
      <p:pic>
        <p:nvPicPr>
          <p:cNvPr id="6" name="Content Placeholder 5">
            <a:extLst>
              <a:ext uri="{FF2B5EF4-FFF2-40B4-BE49-F238E27FC236}">
                <a16:creationId xmlns:a16="http://schemas.microsoft.com/office/drawing/2014/main" id="{6F1EDFE4-1FEA-E057-8087-BE1A72375849}"/>
              </a:ext>
            </a:extLst>
          </p:cNvPr>
          <p:cNvPicPr>
            <a:picLocks noGrp="1" noChangeAspect="1"/>
          </p:cNvPicPr>
          <p:nvPr>
            <p:ph idx="1"/>
          </p:nvPr>
        </p:nvPicPr>
        <p:blipFill>
          <a:blip r:embed="rId2"/>
          <a:stretch>
            <a:fillRect/>
          </a:stretch>
        </p:blipFill>
        <p:spPr>
          <a:xfrm>
            <a:off x="2950462" y="3114981"/>
            <a:ext cx="5779801" cy="3101975"/>
          </a:xfrm>
          <a:prstGeom prst="rect">
            <a:avLst/>
          </a:prstGeom>
        </p:spPr>
      </p:pic>
    </p:spTree>
    <p:extLst>
      <p:ext uri="{BB962C8B-B14F-4D97-AF65-F5344CB8AC3E}">
        <p14:creationId xmlns:p14="http://schemas.microsoft.com/office/powerpoint/2010/main" val="1217904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CA1C3C6-304F-D057-EEA8-8CECFFF768B5}"/>
              </a:ext>
            </a:extLst>
          </p:cNvPr>
          <p:cNvPicPr>
            <a:picLocks noChangeAspect="1"/>
          </p:cNvPicPr>
          <p:nvPr/>
        </p:nvPicPr>
        <p:blipFill>
          <a:blip r:embed="rId2"/>
          <a:stretch>
            <a:fillRect/>
          </a:stretch>
        </p:blipFill>
        <p:spPr>
          <a:xfrm>
            <a:off x="3040115" y="2007747"/>
            <a:ext cx="6111770" cy="2842506"/>
          </a:xfrm>
          <a:prstGeom prst="rect">
            <a:avLst/>
          </a:prstGeom>
        </p:spPr>
      </p:pic>
    </p:spTree>
    <p:extLst>
      <p:ext uri="{BB962C8B-B14F-4D97-AF65-F5344CB8AC3E}">
        <p14:creationId xmlns:p14="http://schemas.microsoft.com/office/powerpoint/2010/main" val="3763116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A9765-8764-1B9B-C5D4-EAC04BB676A7}"/>
              </a:ext>
            </a:extLst>
          </p:cNvPr>
          <p:cNvSpPr>
            <a:spLocks noGrp="1"/>
          </p:cNvSpPr>
          <p:nvPr>
            <p:ph type="title"/>
          </p:nvPr>
        </p:nvSpPr>
        <p:spPr/>
        <p:txBody>
          <a:bodyPr>
            <a:normAutofit/>
          </a:bodyPr>
          <a:lstStyle/>
          <a:p>
            <a:r>
              <a:rPr lang="en-IN" dirty="0">
                <a:latin typeface="Times New Roman" panose="02020603050405020304" pitchFamily="18" charset="0"/>
                <a:cs typeface="Times New Roman" panose="02020603050405020304" pitchFamily="18" charset="0"/>
              </a:rPr>
              <a:t>VISUALIZATION :BUSINESS ANALYST</a:t>
            </a:r>
            <a:endParaRPr lang="en-IN" dirty="0"/>
          </a:p>
        </p:txBody>
      </p:sp>
      <p:pic>
        <p:nvPicPr>
          <p:cNvPr id="4" name="Content Placeholder 3">
            <a:extLst>
              <a:ext uri="{FF2B5EF4-FFF2-40B4-BE49-F238E27FC236}">
                <a16:creationId xmlns:a16="http://schemas.microsoft.com/office/drawing/2014/main" id="{FCA2D23E-5B28-0352-EEBE-6A672081FCDC}"/>
              </a:ext>
            </a:extLst>
          </p:cNvPr>
          <p:cNvPicPr>
            <a:picLocks noGrp="1" noChangeAspect="1"/>
          </p:cNvPicPr>
          <p:nvPr>
            <p:ph idx="1"/>
          </p:nvPr>
        </p:nvPicPr>
        <p:blipFill>
          <a:blip r:embed="rId2"/>
          <a:stretch>
            <a:fillRect/>
          </a:stretch>
        </p:blipFill>
        <p:spPr>
          <a:xfrm>
            <a:off x="4227897" y="2638425"/>
            <a:ext cx="3736207" cy="3101975"/>
          </a:xfrm>
          <a:prstGeom prst="rect">
            <a:avLst/>
          </a:prstGeom>
        </p:spPr>
      </p:pic>
    </p:spTree>
    <p:extLst>
      <p:ext uri="{BB962C8B-B14F-4D97-AF65-F5344CB8AC3E}">
        <p14:creationId xmlns:p14="http://schemas.microsoft.com/office/powerpoint/2010/main" val="995426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973EC-0A4F-F848-54CB-065D8688C51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BUSINESS ANALST :TOPIC I</a:t>
            </a:r>
            <a:endParaRPr lang="en-IN" dirty="0"/>
          </a:p>
        </p:txBody>
      </p:sp>
      <p:pic>
        <p:nvPicPr>
          <p:cNvPr id="4" name="Content Placeholder 3">
            <a:extLst>
              <a:ext uri="{FF2B5EF4-FFF2-40B4-BE49-F238E27FC236}">
                <a16:creationId xmlns:a16="http://schemas.microsoft.com/office/drawing/2014/main" id="{D89ACB9E-F0AF-1251-B34A-95F9723BB849}"/>
              </a:ext>
            </a:extLst>
          </p:cNvPr>
          <p:cNvPicPr>
            <a:picLocks noGrp="1" noChangeAspect="1"/>
          </p:cNvPicPr>
          <p:nvPr>
            <p:ph idx="1"/>
          </p:nvPr>
        </p:nvPicPr>
        <p:blipFill>
          <a:blip r:embed="rId2"/>
          <a:stretch>
            <a:fillRect/>
          </a:stretch>
        </p:blipFill>
        <p:spPr>
          <a:xfrm>
            <a:off x="2833497" y="2638425"/>
            <a:ext cx="6525006" cy="3101975"/>
          </a:xfrm>
          <a:prstGeom prst="rect">
            <a:avLst/>
          </a:prstGeom>
        </p:spPr>
      </p:pic>
    </p:spTree>
    <p:extLst>
      <p:ext uri="{BB962C8B-B14F-4D97-AF65-F5344CB8AC3E}">
        <p14:creationId xmlns:p14="http://schemas.microsoft.com/office/powerpoint/2010/main" val="1252239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B9EA3E-665C-44FD-B267-F42A176869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F0E16C-D401-40A0-3BF0-D5174A9D4951}"/>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BUSINESS ANALST :TOPIC II</a:t>
            </a:r>
            <a:br>
              <a:rPr lang="en-IN" dirty="0">
                <a:latin typeface="Times New Roman" panose="02020603050405020304" pitchFamily="18"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957108E4-B12D-C1E4-E612-F4AED0652356}"/>
              </a:ext>
            </a:extLst>
          </p:cNvPr>
          <p:cNvPicPr>
            <a:picLocks noGrp="1" noChangeAspect="1"/>
          </p:cNvPicPr>
          <p:nvPr>
            <p:ph idx="1"/>
          </p:nvPr>
        </p:nvPicPr>
        <p:blipFill rotWithShape="1">
          <a:blip r:embed="rId2"/>
          <a:srcRect t="6080" r="2572"/>
          <a:stretch/>
        </p:blipFill>
        <p:spPr>
          <a:xfrm>
            <a:off x="3090963" y="2567940"/>
            <a:ext cx="6167338" cy="2913380"/>
          </a:xfrm>
          <a:prstGeom prst="rect">
            <a:avLst/>
          </a:prstGeom>
        </p:spPr>
      </p:pic>
    </p:spTree>
    <p:extLst>
      <p:ext uri="{BB962C8B-B14F-4D97-AF65-F5344CB8AC3E}">
        <p14:creationId xmlns:p14="http://schemas.microsoft.com/office/powerpoint/2010/main" val="735806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1A7638-1CEC-FDD7-1F2E-A852EA0828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5C9EB7-8635-6F8B-D385-258BD837630B}"/>
              </a:ext>
            </a:extLst>
          </p:cNvPr>
          <p:cNvSpPr>
            <a:spLocks noGrp="1"/>
          </p:cNvSpPr>
          <p:nvPr>
            <p:ph type="title"/>
          </p:nvPr>
        </p:nvSpPr>
        <p:spPr/>
        <p:txBody>
          <a:bodyPr>
            <a:normAutofit/>
          </a:bodyPr>
          <a:lstStyle/>
          <a:p>
            <a:r>
              <a:rPr lang="en-IN" dirty="0">
                <a:latin typeface="Times New Roman" panose="02020603050405020304" pitchFamily="18" charset="0"/>
                <a:cs typeface="Times New Roman" panose="02020603050405020304" pitchFamily="18" charset="0"/>
              </a:rPr>
              <a:t>BUSINESS ANALST :TOPIC III</a:t>
            </a:r>
            <a:br>
              <a:rPr lang="en-IN" dirty="0">
                <a:latin typeface="Times New Roman" panose="02020603050405020304" pitchFamily="18"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571F27E9-AC71-A0EE-4D30-9F0D74ECFE9F}"/>
              </a:ext>
            </a:extLst>
          </p:cNvPr>
          <p:cNvPicPr>
            <a:picLocks noGrp="1" noChangeAspect="1"/>
          </p:cNvPicPr>
          <p:nvPr>
            <p:ph idx="1"/>
          </p:nvPr>
        </p:nvPicPr>
        <p:blipFill>
          <a:blip r:embed="rId2"/>
          <a:stretch>
            <a:fillRect/>
          </a:stretch>
        </p:blipFill>
        <p:spPr>
          <a:xfrm>
            <a:off x="3278648" y="2638425"/>
            <a:ext cx="5634704" cy="3101975"/>
          </a:xfrm>
          <a:prstGeom prst="rect">
            <a:avLst/>
          </a:prstGeom>
        </p:spPr>
      </p:pic>
    </p:spTree>
    <p:extLst>
      <p:ext uri="{BB962C8B-B14F-4D97-AF65-F5344CB8AC3E}">
        <p14:creationId xmlns:p14="http://schemas.microsoft.com/office/powerpoint/2010/main" val="4254849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D8AF34-CB0B-820D-C61A-D7D29B76B2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855A2F-8B3B-C5C2-E8D1-FB1504176B27}"/>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BUSINESS ANALST</a:t>
            </a:r>
            <a:endParaRPr lang="en-IN" dirty="0"/>
          </a:p>
        </p:txBody>
      </p:sp>
      <p:sp>
        <p:nvSpPr>
          <p:cNvPr id="3" name="Content Placeholder 2">
            <a:extLst>
              <a:ext uri="{FF2B5EF4-FFF2-40B4-BE49-F238E27FC236}">
                <a16:creationId xmlns:a16="http://schemas.microsoft.com/office/drawing/2014/main" id="{4FC8DEBF-459B-D0EC-1E95-4E07CE30A4CF}"/>
              </a:ext>
            </a:extLst>
          </p:cNvPr>
          <p:cNvSpPr>
            <a:spLocks noGrp="1"/>
          </p:cNvSpPr>
          <p:nvPr>
            <p:ph idx="1"/>
          </p:nvPr>
        </p:nvSpPr>
        <p:spPr>
          <a:xfrm>
            <a:off x="2260092" y="2638044"/>
            <a:ext cx="7729728" cy="3101983"/>
          </a:xfrm>
        </p:spPr>
        <p:txBody>
          <a:bodyPr>
            <a:normAutofit/>
          </a:bodyPr>
          <a:lstStyle/>
          <a:p>
            <a:pPr marL="0" indent="0">
              <a:buNone/>
            </a:pP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Inference 1:the business analyst is been not only recruited based on their technical skills like python ,</a:t>
            </a:r>
            <a:r>
              <a:rPr lang="en-IN" dirty="0" err="1">
                <a:latin typeface="Times New Roman" panose="02020603050405020304" pitchFamily="18" charset="0"/>
                <a:cs typeface="Times New Roman" panose="02020603050405020304" pitchFamily="18" charset="0"/>
              </a:rPr>
              <a:t>sql</a:t>
            </a:r>
            <a:r>
              <a:rPr lang="en-IN" dirty="0">
                <a:latin typeface="Times New Roman" panose="02020603050405020304" pitchFamily="18" charset="0"/>
                <a:cs typeface="Times New Roman" panose="02020603050405020304" pitchFamily="18" charset="0"/>
              </a:rPr>
              <a:t> and management skills but also considering some more </a:t>
            </a:r>
            <a:r>
              <a:rPr lang="en-IN" dirty="0" err="1">
                <a:latin typeface="Times New Roman" panose="02020603050405020304" pitchFamily="18" charset="0"/>
                <a:cs typeface="Times New Roman" panose="02020603050405020304" pitchFamily="18" charset="0"/>
              </a:rPr>
              <a:t>crucials</a:t>
            </a:r>
            <a:r>
              <a:rPr lang="en-IN" dirty="0">
                <a:latin typeface="Times New Roman" panose="02020603050405020304" pitchFamily="18" charset="0"/>
                <a:cs typeface="Times New Roman" panose="02020603050405020304" pitchFamily="18" charset="0"/>
              </a:rPr>
              <a:t> aspects like his knowledge on the domain business and client management.</a:t>
            </a:r>
          </a:p>
          <a:p>
            <a:r>
              <a:rPr lang="en-IN" dirty="0">
                <a:latin typeface="Times New Roman" panose="02020603050405020304" pitchFamily="18" charset="0"/>
                <a:cs typeface="Times New Roman" panose="02020603050405020304" pitchFamily="18" charset="0"/>
              </a:rPr>
              <a:t>Inference 2 :the most of the business analysts are recruited in the domain of health care.</a:t>
            </a:r>
          </a:p>
          <a:p>
            <a:endParaRPr lang="en-IN" dirty="0"/>
          </a:p>
        </p:txBody>
      </p:sp>
    </p:spTree>
    <p:extLst>
      <p:ext uri="{BB962C8B-B14F-4D97-AF65-F5344CB8AC3E}">
        <p14:creationId xmlns:p14="http://schemas.microsoft.com/office/powerpoint/2010/main" val="3857991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627CF5-53B5-7503-9066-500A3D7005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C22B92-96C6-2058-04A1-ADF70843CFE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VISUALIZATION : CLOUD</a:t>
            </a:r>
            <a:endParaRPr lang="en-IN" dirty="0"/>
          </a:p>
        </p:txBody>
      </p:sp>
      <p:pic>
        <p:nvPicPr>
          <p:cNvPr id="7" name="Content Placeholder 6" descr="A screenshot of a computer&#10;&#10;Description automatically generated">
            <a:extLst>
              <a:ext uri="{FF2B5EF4-FFF2-40B4-BE49-F238E27FC236}">
                <a16:creationId xmlns:a16="http://schemas.microsoft.com/office/drawing/2014/main" id="{5A19CDF0-F0F0-E60A-81F3-7862BCAF7205}"/>
              </a:ext>
            </a:extLst>
          </p:cNvPr>
          <p:cNvPicPr>
            <a:picLocks noGrp="1" noChangeAspect="1"/>
          </p:cNvPicPr>
          <p:nvPr>
            <p:ph idx="1"/>
          </p:nvPr>
        </p:nvPicPr>
        <p:blipFill>
          <a:blip r:embed="rId2"/>
          <a:stretch>
            <a:fillRect/>
          </a:stretch>
        </p:blipFill>
        <p:spPr>
          <a:xfrm>
            <a:off x="3081433" y="2638425"/>
            <a:ext cx="6029134" cy="3101975"/>
          </a:xfrm>
          <a:prstGeom prst="rect">
            <a:avLst/>
          </a:prstGeom>
        </p:spPr>
      </p:pic>
    </p:spTree>
    <p:extLst>
      <p:ext uri="{BB962C8B-B14F-4D97-AF65-F5344CB8AC3E}">
        <p14:creationId xmlns:p14="http://schemas.microsoft.com/office/powerpoint/2010/main" val="2295692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BCE91-FCAB-0D52-0DAF-1AF01ED156AE}"/>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1BAD97C3-05B3-24EE-3BB6-04A8BFF21AD8}"/>
              </a:ext>
            </a:extLst>
          </p:cNvPr>
          <p:cNvSpPr>
            <a:spLocks noGrp="1"/>
          </p:cNvSpPr>
          <p:nvPr>
            <p:ph sz="half" idx="1"/>
          </p:nvPr>
        </p:nvSpPr>
        <p:spPr/>
        <p:txBody>
          <a:bodyPr numCol="2">
            <a:normAutofit fontScale="55000" lnSpcReduction="20000"/>
          </a:bodyPr>
          <a:lstStyle/>
          <a:p>
            <a:pPr marL="285750" indent="-285750">
              <a:lnSpc>
                <a:spcPct val="107000"/>
              </a:lnSpc>
              <a:spcAft>
                <a:spcPts val="800"/>
              </a:spcAft>
              <a:buFont typeface="Arial" panose="020B0604020202020204" pitchFamily="34" charset="0"/>
              <a:buChar char="•"/>
            </a:pPr>
            <a:r>
              <a:rPr lang="en-IN" sz="1800" kern="0"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INTRODUCTION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1800" kern="0"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PREPROCESSING OF RAW DATA</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1800" kern="0"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Loading the dataset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1800" kern="0"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Categorizing the attributes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1800" kern="0"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TRAINING THE MODEL WITH LDA</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kern="0"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VISUALIZATION :BUSINESS ANALYST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1800" kern="0"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BUSINESS ANALST :TOPIC I</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1800" kern="0"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BUSINESS ANALST :TOPIC II</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1800" kern="0"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BUSINESS ANALST :TOPIC III</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1800" kern="0"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BUSINESS Analysis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1800" kern="0"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VISUALIZATION : CLOUD</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1800" kern="0"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CLOUD :TOPIC 1</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1800" kern="0"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CLOUD :TOPIC II</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1800" kern="0"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CLOUD :TOPIC III</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1600" kern="0"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VISUALIZATION : HR</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1600" kern="0"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HR :TOPIC I</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C4BCC671-982B-96AE-42CD-6A3A6E1F5329}"/>
              </a:ext>
            </a:extLst>
          </p:cNvPr>
          <p:cNvSpPr>
            <a:spLocks noGrp="1"/>
          </p:cNvSpPr>
          <p:nvPr>
            <p:ph sz="half" idx="2"/>
          </p:nvPr>
        </p:nvSpPr>
        <p:spPr/>
        <p:txBody>
          <a:bodyPr numCol="2">
            <a:normAutofit fontScale="55000" lnSpcReduction="20000"/>
          </a:bodyPr>
          <a:lstStyle/>
          <a:p>
            <a:pPr marL="285750" indent="-285750">
              <a:lnSpc>
                <a:spcPct val="107000"/>
              </a:lnSpc>
              <a:spcAft>
                <a:spcPts val="800"/>
              </a:spcAft>
              <a:buFont typeface="Arial" panose="020B0604020202020204" pitchFamily="34" charset="0"/>
              <a:buChar char="•"/>
            </a:pPr>
            <a:r>
              <a:rPr lang="en-IN" sz="1800" kern="0"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HR :TOPIC II</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1800" kern="0"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HR :TOPIC III</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1800" kern="0"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VISUALIZATION : SOFTWARE DEVELOPER</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1800" kern="0"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SOFTWARE DEVELOPER :TOPIC I</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1800" kern="0"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SOFTWARE DEVELOPER :TOPIC II</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1800" kern="0"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SOFTWARE DEVELOPER :TOPIC III</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1800" kern="0"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VISUALIZATION : UI / UX</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1800" kern="0"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UI / UX :TOPIC I</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1800" kern="0"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UI / UX :TOPIC II</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1800" kern="0"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UI / UX :TOPIC III</a:t>
            </a:r>
            <a:endParaRPr lang="en-IN" dirty="0"/>
          </a:p>
          <a:p>
            <a:endParaRPr lang="en-IN" dirty="0"/>
          </a:p>
        </p:txBody>
      </p:sp>
    </p:spTree>
    <p:extLst>
      <p:ext uri="{BB962C8B-B14F-4D97-AF65-F5344CB8AC3E}">
        <p14:creationId xmlns:p14="http://schemas.microsoft.com/office/powerpoint/2010/main" val="17210749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0FD6F3-DD09-C326-C06A-9B5121C0B9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924CB5-8DB5-8354-A920-059F77F31B0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CLOUD :TOPIC 1</a:t>
            </a:r>
            <a:endParaRPr lang="en-IN" dirty="0"/>
          </a:p>
        </p:txBody>
      </p:sp>
      <p:pic>
        <p:nvPicPr>
          <p:cNvPr id="5" name="Content Placeholder 4" descr="A screenshot of a computer&#10;&#10;Description automatically generated">
            <a:extLst>
              <a:ext uri="{FF2B5EF4-FFF2-40B4-BE49-F238E27FC236}">
                <a16:creationId xmlns:a16="http://schemas.microsoft.com/office/drawing/2014/main" id="{9F40E904-91ED-38DE-9BB6-E231A8B4BB28}"/>
              </a:ext>
            </a:extLst>
          </p:cNvPr>
          <p:cNvPicPr>
            <a:picLocks noGrp="1" noChangeAspect="1"/>
          </p:cNvPicPr>
          <p:nvPr>
            <p:ph idx="1"/>
          </p:nvPr>
        </p:nvPicPr>
        <p:blipFill>
          <a:blip r:embed="rId2"/>
          <a:stretch>
            <a:fillRect/>
          </a:stretch>
        </p:blipFill>
        <p:spPr>
          <a:xfrm>
            <a:off x="3121613" y="2638425"/>
            <a:ext cx="5948775" cy="3101975"/>
          </a:xfrm>
          <a:prstGeom prst="rect">
            <a:avLst/>
          </a:prstGeom>
        </p:spPr>
      </p:pic>
    </p:spTree>
    <p:extLst>
      <p:ext uri="{BB962C8B-B14F-4D97-AF65-F5344CB8AC3E}">
        <p14:creationId xmlns:p14="http://schemas.microsoft.com/office/powerpoint/2010/main" val="18441216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50EE88-49D6-8681-EAD1-7A2677DA09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6BB37A-5640-22D8-49F5-55CD899EF2C7}"/>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CLOUD :TOPIC II</a:t>
            </a:r>
            <a:endParaRPr lang="en-IN" dirty="0"/>
          </a:p>
        </p:txBody>
      </p:sp>
      <p:pic>
        <p:nvPicPr>
          <p:cNvPr id="4" name="Content Placeholder 3" descr="A screenshot of a computer&#10;&#10;Description automatically generated">
            <a:extLst>
              <a:ext uri="{FF2B5EF4-FFF2-40B4-BE49-F238E27FC236}">
                <a16:creationId xmlns:a16="http://schemas.microsoft.com/office/drawing/2014/main" id="{2CCBA228-33A7-8E7B-5F02-41689AE72028}"/>
              </a:ext>
            </a:extLst>
          </p:cNvPr>
          <p:cNvPicPr>
            <a:picLocks noGrp="1" noChangeAspect="1"/>
          </p:cNvPicPr>
          <p:nvPr>
            <p:ph idx="1"/>
          </p:nvPr>
        </p:nvPicPr>
        <p:blipFill>
          <a:blip r:embed="rId2"/>
          <a:stretch>
            <a:fillRect/>
          </a:stretch>
        </p:blipFill>
        <p:spPr>
          <a:xfrm>
            <a:off x="3086203" y="2638425"/>
            <a:ext cx="6019594" cy="3101975"/>
          </a:xfrm>
          <a:prstGeom prst="rect">
            <a:avLst/>
          </a:prstGeom>
        </p:spPr>
      </p:pic>
    </p:spTree>
    <p:extLst>
      <p:ext uri="{BB962C8B-B14F-4D97-AF65-F5344CB8AC3E}">
        <p14:creationId xmlns:p14="http://schemas.microsoft.com/office/powerpoint/2010/main" val="26513237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FB0A02-28B2-5776-C84D-778BC2EBA8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F77EDD-440E-08EB-E3B4-1057FF8E4E91}"/>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CLOUD :TOPIC III</a:t>
            </a:r>
            <a:endParaRPr lang="en-IN" dirty="0"/>
          </a:p>
        </p:txBody>
      </p:sp>
      <p:pic>
        <p:nvPicPr>
          <p:cNvPr id="4" name="Content Placeholder 3" descr="A screenshot of a computer&#10;&#10;Description automatically generated">
            <a:extLst>
              <a:ext uri="{FF2B5EF4-FFF2-40B4-BE49-F238E27FC236}">
                <a16:creationId xmlns:a16="http://schemas.microsoft.com/office/drawing/2014/main" id="{D2FC5DA3-537F-367F-9665-DEE7FACAF921}"/>
              </a:ext>
            </a:extLst>
          </p:cNvPr>
          <p:cNvPicPr>
            <a:picLocks noGrp="1" noChangeAspect="1"/>
          </p:cNvPicPr>
          <p:nvPr>
            <p:ph idx="1"/>
          </p:nvPr>
        </p:nvPicPr>
        <p:blipFill>
          <a:blip r:embed="rId2"/>
          <a:stretch>
            <a:fillRect/>
          </a:stretch>
        </p:blipFill>
        <p:spPr>
          <a:xfrm>
            <a:off x="3060239" y="2638425"/>
            <a:ext cx="6071523" cy="3101975"/>
          </a:xfrm>
          <a:prstGeom prst="rect">
            <a:avLst/>
          </a:prstGeom>
        </p:spPr>
      </p:pic>
    </p:spTree>
    <p:extLst>
      <p:ext uri="{BB962C8B-B14F-4D97-AF65-F5344CB8AC3E}">
        <p14:creationId xmlns:p14="http://schemas.microsoft.com/office/powerpoint/2010/main" val="6211854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32CCF7-00F6-0239-BAA2-A0B10B2709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CEDA5B-FA88-B39F-79D7-9D3439CE54A2}"/>
              </a:ext>
            </a:extLst>
          </p:cNvPr>
          <p:cNvSpPr>
            <a:spLocks noGrp="1"/>
          </p:cNvSpPr>
          <p:nvPr>
            <p:ph type="title"/>
          </p:nvPr>
        </p:nvSpPr>
        <p:spPr/>
        <p:txBody>
          <a:bodyPr/>
          <a:lstStyle/>
          <a:p>
            <a:r>
              <a:rPr lang="en-US" dirty="0"/>
              <a:t>Cloud</a:t>
            </a:r>
            <a:endParaRPr lang="en-IN" dirty="0"/>
          </a:p>
        </p:txBody>
      </p:sp>
      <p:sp>
        <p:nvSpPr>
          <p:cNvPr id="3" name="Content Placeholder 2">
            <a:extLst>
              <a:ext uri="{FF2B5EF4-FFF2-40B4-BE49-F238E27FC236}">
                <a16:creationId xmlns:a16="http://schemas.microsoft.com/office/drawing/2014/main" id="{514CD217-3CBB-629E-0D67-D2AC2001B7A6}"/>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Inference 1 </a:t>
            </a:r>
            <a:r>
              <a:rPr lang="en-US" dirty="0">
                <a:latin typeface="Times New Roman" panose="02020603050405020304" pitchFamily="18" charset="0"/>
                <a:cs typeface="Times New Roman" panose="02020603050405020304" pitchFamily="18" charset="0"/>
              </a:rPr>
              <a:t>:The topic 1 with 39.6 percent tokens is considered .the cloud domain engineers are recruited based on their core knowledge on data and cloud </a:t>
            </a:r>
          </a:p>
          <a:p>
            <a:r>
              <a:rPr lang="en-IN" dirty="0">
                <a:latin typeface="Times New Roman" panose="02020603050405020304" pitchFamily="18" charset="0"/>
                <a:cs typeface="Times New Roman" panose="02020603050405020304" pitchFamily="18" charset="0"/>
              </a:rPr>
              <a:t>Inference 2</a:t>
            </a:r>
            <a:r>
              <a:rPr lang="en-US" dirty="0">
                <a:latin typeface="Times New Roman" panose="02020603050405020304" pitchFamily="18" charset="0"/>
                <a:cs typeface="Times New Roman" panose="02020603050405020304" pitchFamily="18" charset="0"/>
              </a:rPr>
              <a:t> :Apart of the technical skills ,they are also recruited based on the analytical skills and team work and adaptability.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84209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8071F-E981-E612-7148-B156658048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38813E-245F-A701-C4CD-E832F43E14A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VISUALIZATION : HR</a:t>
            </a:r>
            <a:endParaRPr lang="en-IN" dirty="0"/>
          </a:p>
        </p:txBody>
      </p:sp>
      <p:pic>
        <p:nvPicPr>
          <p:cNvPr id="4" name="Content Placeholder 3" descr="A screenshot of a graph&#10;&#10;Description automatically generated">
            <a:extLst>
              <a:ext uri="{FF2B5EF4-FFF2-40B4-BE49-F238E27FC236}">
                <a16:creationId xmlns:a16="http://schemas.microsoft.com/office/drawing/2014/main" id="{403E7095-1B87-44FC-D079-DF7E4C261AE3}"/>
              </a:ext>
            </a:extLst>
          </p:cNvPr>
          <p:cNvPicPr>
            <a:picLocks noGrp="1" noChangeAspect="1"/>
          </p:cNvPicPr>
          <p:nvPr>
            <p:ph idx="1"/>
          </p:nvPr>
        </p:nvPicPr>
        <p:blipFill>
          <a:blip r:embed="rId2"/>
          <a:stretch>
            <a:fillRect/>
          </a:stretch>
        </p:blipFill>
        <p:spPr>
          <a:xfrm>
            <a:off x="3067493" y="2638425"/>
            <a:ext cx="6057014" cy="3101975"/>
          </a:xfrm>
          <a:prstGeom prst="rect">
            <a:avLst/>
          </a:prstGeom>
        </p:spPr>
      </p:pic>
    </p:spTree>
    <p:extLst>
      <p:ext uri="{BB962C8B-B14F-4D97-AF65-F5344CB8AC3E}">
        <p14:creationId xmlns:p14="http://schemas.microsoft.com/office/powerpoint/2010/main" val="3849136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BCF689-9045-CD4D-E748-3FEC29FA8F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DF8811-0AEA-F17B-563B-B266CDD87386}"/>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HR :TOPIC I</a:t>
            </a:r>
            <a:br>
              <a:rPr lang="en-IN" dirty="0">
                <a:latin typeface="Times New Roman" panose="02020603050405020304" pitchFamily="18" charset="0"/>
                <a:cs typeface="Times New Roman" panose="02020603050405020304" pitchFamily="18" charset="0"/>
              </a:rPr>
            </a:br>
            <a:endParaRPr lang="en-IN" dirty="0"/>
          </a:p>
        </p:txBody>
      </p:sp>
      <p:pic>
        <p:nvPicPr>
          <p:cNvPr id="4" name="Content Placeholder 3" descr="A screenshot of a graph&#10;&#10;Description automatically generated">
            <a:extLst>
              <a:ext uri="{FF2B5EF4-FFF2-40B4-BE49-F238E27FC236}">
                <a16:creationId xmlns:a16="http://schemas.microsoft.com/office/drawing/2014/main" id="{A2CF6103-AAE7-0DEE-F491-62DE0C396A63}"/>
              </a:ext>
            </a:extLst>
          </p:cNvPr>
          <p:cNvPicPr>
            <a:picLocks noGrp="1" noChangeAspect="1"/>
          </p:cNvPicPr>
          <p:nvPr>
            <p:ph idx="1"/>
          </p:nvPr>
        </p:nvPicPr>
        <p:blipFill>
          <a:blip r:embed="rId2"/>
          <a:stretch>
            <a:fillRect/>
          </a:stretch>
        </p:blipFill>
        <p:spPr>
          <a:xfrm>
            <a:off x="3042940" y="2638425"/>
            <a:ext cx="6106121" cy="3101975"/>
          </a:xfrm>
          <a:prstGeom prst="rect">
            <a:avLst/>
          </a:prstGeom>
        </p:spPr>
      </p:pic>
    </p:spTree>
    <p:extLst>
      <p:ext uri="{BB962C8B-B14F-4D97-AF65-F5344CB8AC3E}">
        <p14:creationId xmlns:p14="http://schemas.microsoft.com/office/powerpoint/2010/main" val="35475516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89DEB1-5F86-8CF1-167E-FD48082B4C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6AC4D3-DE99-8200-16CC-8ABEA6D3E70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HR :TOPIC II</a:t>
            </a:r>
            <a:br>
              <a:rPr lang="en-IN" dirty="0">
                <a:latin typeface="Times New Roman" panose="02020603050405020304" pitchFamily="18" charset="0"/>
                <a:cs typeface="Times New Roman" panose="02020603050405020304" pitchFamily="18" charset="0"/>
              </a:rPr>
            </a:br>
            <a:endParaRPr lang="en-IN" dirty="0"/>
          </a:p>
        </p:txBody>
      </p:sp>
      <p:pic>
        <p:nvPicPr>
          <p:cNvPr id="4" name="Content Placeholder 3" descr="A screenshot of a graph&#10;&#10;Description automatically generated">
            <a:extLst>
              <a:ext uri="{FF2B5EF4-FFF2-40B4-BE49-F238E27FC236}">
                <a16:creationId xmlns:a16="http://schemas.microsoft.com/office/drawing/2014/main" id="{53EAFE7A-46BD-DCAA-BC21-C4AB021DDB37}"/>
              </a:ext>
            </a:extLst>
          </p:cNvPr>
          <p:cNvPicPr>
            <a:picLocks noGrp="1" noChangeAspect="1"/>
          </p:cNvPicPr>
          <p:nvPr>
            <p:ph idx="1"/>
          </p:nvPr>
        </p:nvPicPr>
        <p:blipFill>
          <a:blip r:embed="rId2"/>
          <a:stretch>
            <a:fillRect/>
          </a:stretch>
        </p:blipFill>
        <p:spPr>
          <a:xfrm>
            <a:off x="3086682" y="2638425"/>
            <a:ext cx="6018636" cy="3101975"/>
          </a:xfrm>
          <a:prstGeom prst="rect">
            <a:avLst/>
          </a:prstGeom>
        </p:spPr>
      </p:pic>
    </p:spTree>
    <p:extLst>
      <p:ext uri="{BB962C8B-B14F-4D97-AF65-F5344CB8AC3E}">
        <p14:creationId xmlns:p14="http://schemas.microsoft.com/office/powerpoint/2010/main" val="5216152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D2A0D3-F23C-A9EB-CAE6-6345CDC54F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CAA108-955C-4DDE-A05C-6826B6EFA50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HR :TOPIC III</a:t>
            </a:r>
            <a:br>
              <a:rPr lang="en-IN" dirty="0">
                <a:latin typeface="Times New Roman" panose="02020603050405020304" pitchFamily="18" charset="0"/>
                <a:cs typeface="Times New Roman" panose="02020603050405020304" pitchFamily="18" charset="0"/>
              </a:rPr>
            </a:br>
            <a:endParaRPr lang="en-IN" dirty="0"/>
          </a:p>
        </p:txBody>
      </p:sp>
      <p:pic>
        <p:nvPicPr>
          <p:cNvPr id="4" name="Content Placeholder 3" descr="A screenshot of a graph&#10;&#10;Description automatically generated">
            <a:extLst>
              <a:ext uri="{FF2B5EF4-FFF2-40B4-BE49-F238E27FC236}">
                <a16:creationId xmlns:a16="http://schemas.microsoft.com/office/drawing/2014/main" id="{6CC95E5E-1383-9E2F-19BC-0EC121CA3585}"/>
              </a:ext>
            </a:extLst>
          </p:cNvPr>
          <p:cNvPicPr>
            <a:picLocks noGrp="1" noChangeAspect="1"/>
          </p:cNvPicPr>
          <p:nvPr>
            <p:ph idx="1"/>
          </p:nvPr>
        </p:nvPicPr>
        <p:blipFill>
          <a:blip r:embed="rId2"/>
          <a:stretch>
            <a:fillRect/>
          </a:stretch>
        </p:blipFill>
        <p:spPr>
          <a:xfrm>
            <a:off x="3063321" y="2638425"/>
            <a:ext cx="6065359" cy="3101975"/>
          </a:xfrm>
          <a:prstGeom prst="rect">
            <a:avLst/>
          </a:prstGeom>
        </p:spPr>
      </p:pic>
    </p:spTree>
    <p:extLst>
      <p:ext uri="{BB962C8B-B14F-4D97-AF65-F5344CB8AC3E}">
        <p14:creationId xmlns:p14="http://schemas.microsoft.com/office/powerpoint/2010/main" val="18151749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6D7F45-F5E5-F4E9-9E36-6CD300AAEF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59968D-88AF-294A-CC61-43BF097C58A7}"/>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hr</a:t>
            </a:r>
            <a:endParaRPr lang="en-IN" b="1" dirty="0"/>
          </a:p>
        </p:txBody>
      </p:sp>
      <p:sp>
        <p:nvSpPr>
          <p:cNvPr id="3" name="Content Placeholder 2">
            <a:extLst>
              <a:ext uri="{FF2B5EF4-FFF2-40B4-BE49-F238E27FC236}">
                <a16:creationId xmlns:a16="http://schemas.microsoft.com/office/drawing/2014/main" id="{2DBEA38E-DB31-1C73-5DFE-35A682966285}"/>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Inference I :The people in HR are being recruited based on the HR skills pivotally. They must have good management and leadership skills .They should have partially knowledge on every domain and able to assess the candidate .</a:t>
            </a:r>
          </a:p>
        </p:txBody>
      </p:sp>
    </p:spTree>
    <p:extLst>
      <p:ext uri="{BB962C8B-B14F-4D97-AF65-F5344CB8AC3E}">
        <p14:creationId xmlns:p14="http://schemas.microsoft.com/office/powerpoint/2010/main" val="38493134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E97EEF-D785-F8E4-129D-9A1E9F3C9E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019841-F6D7-5B4A-00D8-1687C915F9C0}"/>
              </a:ext>
            </a:extLst>
          </p:cNvPr>
          <p:cNvSpPr>
            <a:spLocks noGrp="1"/>
          </p:cNvSpPr>
          <p:nvPr>
            <p:ph type="title"/>
          </p:nvPr>
        </p:nvSpPr>
        <p:spPr/>
        <p:txBody>
          <a:bodyPr>
            <a:normAutofit/>
          </a:bodyPr>
          <a:lstStyle/>
          <a:p>
            <a:r>
              <a:rPr lang="en-IN" dirty="0">
                <a:latin typeface="Times New Roman" panose="02020603050405020304" pitchFamily="18" charset="0"/>
                <a:cs typeface="Times New Roman" panose="02020603050405020304" pitchFamily="18" charset="0"/>
              </a:rPr>
              <a:t>VISUALIZATION : SOFTWARE DEVELOPER</a:t>
            </a:r>
            <a:endParaRPr lang="en-IN" dirty="0"/>
          </a:p>
        </p:txBody>
      </p:sp>
      <p:pic>
        <p:nvPicPr>
          <p:cNvPr id="4" name="Content Placeholder 3" descr="A screenshot of a computer&#10;&#10;Description automatically generated">
            <a:extLst>
              <a:ext uri="{FF2B5EF4-FFF2-40B4-BE49-F238E27FC236}">
                <a16:creationId xmlns:a16="http://schemas.microsoft.com/office/drawing/2014/main" id="{4C04F467-D617-9F31-3DC6-F87BB9477621}"/>
              </a:ext>
            </a:extLst>
          </p:cNvPr>
          <p:cNvPicPr>
            <a:picLocks noGrp="1" noChangeAspect="1"/>
          </p:cNvPicPr>
          <p:nvPr>
            <p:ph idx="1"/>
          </p:nvPr>
        </p:nvPicPr>
        <p:blipFill>
          <a:blip r:embed="rId2"/>
          <a:stretch>
            <a:fillRect/>
          </a:stretch>
        </p:blipFill>
        <p:spPr>
          <a:xfrm>
            <a:off x="3180385" y="2638425"/>
            <a:ext cx="5831231" cy="3101975"/>
          </a:xfrm>
          <a:prstGeom prst="rect">
            <a:avLst/>
          </a:prstGeom>
        </p:spPr>
      </p:pic>
    </p:spTree>
    <p:extLst>
      <p:ext uri="{BB962C8B-B14F-4D97-AF65-F5344CB8AC3E}">
        <p14:creationId xmlns:p14="http://schemas.microsoft.com/office/powerpoint/2010/main" val="3383572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6CA66-7080-0FB1-DD84-9A83470B4DB6}"/>
              </a:ext>
            </a:extLst>
          </p:cNvPr>
          <p:cNvSpPr>
            <a:spLocks noGrp="1"/>
          </p:cNvSpPr>
          <p:nvPr>
            <p:ph type="title"/>
          </p:nvPr>
        </p:nvSpPr>
        <p:spPr/>
        <p:txBody>
          <a:bodyPr/>
          <a:lstStyle/>
          <a:p>
            <a:r>
              <a:rPr lang="en-IN" dirty="0"/>
              <a:t>contents</a:t>
            </a:r>
          </a:p>
        </p:txBody>
      </p:sp>
      <mc:AlternateContent xmlns:mc="http://schemas.openxmlformats.org/markup-compatibility/2006">
        <mc:Choice xmlns:psuz="http://schemas.microsoft.com/office/powerpoint/2016/summaryzoom" Requires="psuz">
          <p:graphicFrame>
            <p:nvGraphicFramePr>
              <p:cNvPr id="5" name="Summary Zoom 4">
                <a:extLst>
                  <a:ext uri="{FF2B5EF4-FFF2-40B4-BE49-F238E27FC236}">
                    <a16:creationId xmlns:a16="http://schemas.microsoft.com/office/drawing/2014/main" id="{562DFBA7-90B6-7655-FCDE-22C872186DFD}"/>
                  </a:ext>
                </a:extLst>
              </p:cNvPr>
              <p:cNvGraphicFramePr>
                <a:graphicFrameLocks noChangeAspect="1"/>
              </p:cNvGraphicFramePr>
              <p:nvPr>
                <p:extLst>
                  <p:ext uri="{D42A27DB-BD31-4B8C-83A1-F6EECF244321}">
                    <p14:modId xmlns:p14="http://schemas.microsoft.com/office/powerpoint/2010/main" val="1428313019"/>
                  </p:ext>
                </p:extLst>
              </p:nvPr>
            </p:nvGraphicFramePr>
            <p:xfrm>
              <a:off x="2230438" y="2638425"/>
              <a:ext cx="7731125" cy="3101975"/>
            </p:xfrm>
            <a:graphic>
              <a:graphicData uri="http://schemas.microsoft.com/office/powerpoint/2016/summaryzoom">
                <psuz:summaryZm>
                  <psuz:summaryZmObj sectionId="{6FF2D994-8C48-4DEB-924F-C52552DE7100}">
                    <psuz:zmPr id="{5F8A20D6-7D1E-4923-8450-282F5D43502E}" transitionDur="1000">
                      <p166:blipFill xmlns:p166="http://schemas.microsoft.com/office/powerpoint/2016/6/main">
                        <a:blip r:embed="rId2"/>
                        <a:stretch>
                          <a:fillRect/>
                        </a:stretch>
                      </p166:blipFill>
                      <p166:spPr xmlns:p166="http://schemas.microsoft.com/office/powerpoint/2016/6/main">
                        <a:xfrm>
                          <a:off x="282185" y="324638"/>
                          <a:ext cx="1391603" cy="782776"/>
                        </a:xfrm>
                        <a:prstGeom prst="rect">
                          <a:avLst/>
                        </a:prstGeom>
                        <a:ln w="3175">
                          <a:solidFill>
                            <a:prstClr val="ltGray"/>
                          </a:solidFill>
                        </a:ln>
                      </p166:spPr>
                    </psuz:zmPr>
                  </psuz:summaryZmObj>
                  <psuz:summaryZmObj sectionId="{611A82B1-37C6-4326-933A-5CCC748D4AC4}">
                    <psuz:zmPr id="{05A7060B-6791-4C84-8B84-5C693F595B6B}" transitionDur="1000">
                      <p166:blipFill xmlns:p166="http://schemas.microsoft.com/office/powerpoint/2016/6/main">
                        <a:blip r:embed="rId3"/>
                        <a:stretch>
                          <a:fillRect/>
                        </a:stretch>
                      </p166:blipFill>
                      <p166:spPr xmlns:p166="http://schemas.microsoft.com/office/powerpoint/2016/6/main">
                        <a:xfrm>
                          <a:off x="1725973" y="324638"/>
                          <a:ext cx="1391603" cy="782776"/>
                        </a:xfrm>
                        <a:prstGeom prst="rect">
                          <a:avLst/>
                        </a:prstGeom>
                        <a:ln w="3175">
                          <a:solidFill>
                            <a:prstClr val="ltGray"/>
                          </a:solidFill>
                        </a:ln>
                      </p166:spPr>
                    </psuz:zmPr>
                  </psuz:summaryZmObj>
                  <psuz:summaryZmObj sectionId="{2E2811FE-D480-4FB0-BD2F-C27FE61F568D}">
                    <psuz:zmPr id="{C3BA26A6-D32A-48D7-AEEA-28178B7643ED}" transitionDur="1000">
                      <p166:blipFill xmlns:p166="http://schemas.microsoft.com/office/powerpoint/2016/6/main">
                        <a:blip r:embed="rId4"/>
                        <a:stretch>
                          <a:fillRect/>
                        </a:stretch>
                      </p166:blipFill>
                      <p166:spPr xmlns:p166="http://schemas.microsoft.com/office/powerpoint/2016/6/main">
                        <a:xfrm>
                          <a:off x="3169761" y="324638"/>
                          <a:ext cx="1391603" cy="782776"/>
                        </a:xfrm>
                        <a:prstGeom prst="rect">
                          <a:avLst/>
                        </a:prstGeom>
                        <a:ln w="3175">
                          <a:solidFill>
                            <a:prstClr val="ltGray"/>
                          </a:solidFill>
                        </a:ln>
                      </p166:spPr>
                    </psuz:zmPr>
                  </psuz:summaryZmObj>
                  <psuz:summaryZmObj sectionId="{A6790421-965F-4832-B529-43C12ED6436C}">
                    <psuz:zmPr id="{18C9CE52-190E-42A5-8BC3-0AA7CC6FC395}" transitionDur="1000">
                      <p166:blipFill xmlns:p166="http://schemas.microsoft.com/office/powerpoint/2016/6/main">
                        <a:blip r:embed="rId5"/>
                        <a:stretch>
                          <a:fillRect/>
                        </a:stretch>
                      </p166:blipFill>
                      <p166:spPr xmlns:p166="http://schemas.microsoft.com/office/powerpoint/2016/6/main">
                        <a:xfrm>
                          <a:off x="4613549" y="324638"/>
                          <a:ext cx="1391603" cy="782776"/>
                        </a:xfrm>
                        <a:prstGeom prst="rect">
                          <a:avLst/>
                        </a:prstGeom>
                        <a:ln w="3175">
                          <a:solidFill>
                            <a:prstClr val="ltGray"/>
                          </a:solidFill>
                        </a:ln>
                      </p166:spPr>
                    </psuz:zmPr>
                  </psuz:summaryZmObj>
                  <psuz:summaryZmObj sectionId="{FE8458A9-03FF-4FF2-9995-C457BE735E5E}">
                    <psuz:zmPr id="{62731199-1BFC-45AB-A4F0-3E2F06B714D8}" transitionDur="1000">
                      <p166:blipFill xmlns:p166="http://schemas.microsoft.com/office/powerpoint/2016/6/main">
                        <a:blip r:embed="rId6"/>
                        <a:stretch>
                          <a:fillRect/>
                        </a:stretch>
                      </p166:blipFill>
                      <p166:spPr xmlns:p166="http://schemas.microsoft.com/office/powerpoint/2016/6/main">
                        <a:xfrm>
                          <a:off x="6057337" y="324638"/>
                          <a:ext cx="1391603" cy="782776"/>
                        </a:xfrm>
                        <a:prstGeom prst="rect">
                          <a:avLst/>
                        </a:prstGeom>
                        <a:ln w="3175">
                          <a:solidFill>
                            <a:prstClr val="ltGray"/>
                          </a:solidFill>
                        </a:ln>
                      </p166:spPr>
                    </psuz:zmPr>
                  </psuz:summaryZmObj>
                  <psuz:summaryZmObj sectionId="{8C0B0F3D-DDC9-4549-95DA-A3F9DFB18272}">
                    <psuz:zmPr id="{50CD24BD-A827-47FD-8ACC-6E9B356D4E93}" transitionDur="1000">
                      <p166:blipFill xmlns:p166="http://schemas.microsoft.com/office/powerpoint/2016/6/main">
                        <a:blip r:embed="rId7"/>
                        <a:stretch>
                          <a:fillRect/>
                        </a:stretch>
                      </p166:blipFill>
                      <p166:spPr xmlns:p166="http://schemas.microsoft.com/office/powerpoint/2016/6/main">
                        <a:xfrm>
                          <a:off x="282185" y="1159599"/>
                          <a:ext cx="1391603" cy="782776"/>
                        </a:xfrm>
                        <a:prstGeom prst="rect">
                          <a:avLst/>
                        </a:prstGeom>
                        <a:ln w="3175">
                          <a:solidFill>
                            <a:prstClr val="ltGray"/>
                          </a:solidFill>
                        </a:ln>
                      </p166:spPr>
                    </psuz:zmPr>
                  </psuz:summaryZmObj>
                  <psuz:summaryZmObj sectionId="{F18C6307-92D6-4212-B9CD-6056AD7FC044}">
                    <psuz:zmPr id="{6ECF7F32-8E52-40BC-9E0A-FE0B67687144}" transitionDur="1000">
                      <p166:blipFill xmlns:p166="http://schemas.microsoft.com/office/powerpoint/2016/6/main">
                        <a:blip r:embed="rId8"/>
                        <a:stretch>
                          <a:fillRect/>
                        </a:stretch>
                      </p166:blipFill>
                      <p166:spPr xmlns:p166="http://schemas.microsoft.com/office/powerpoint/2016/6/main">
                        <a:xfrm>
                          <a:off x="1725973" y="1159599"/>
                          <a:ext cx="1391603" cy="782776"/>
                        </a:xfrm>
                        <a:prstGeom prst="rect">
                          <a:avLst/>
                        </a:prstGeom>
                        <a:ln w="3175">
                          <a:solidFill>
                            <a:prstClr val="ltGray"/>
                          </a:solidFill>
                        </a:ln>
                      </p166:spPr>
                    </psuz:zmPr>
                  </psuz:summaryZmObj>
                  <psuz:summaryZmObj sectionId="{3964236D-AC82-4122-80B5-AC160410D36A}">
                    <psuz:zmPr id="{0CB12199-A55E-4871-8058-70BB56A4255C}" transitionDur="1000">
                      <p166:blipFill xmlns:p166="http://schemas.microsoft.com/office/powerpoint/2016/6/main">
                        <a:blip r:embed="rId9"/>
                        <a:stretch>
                          <a:fillRect/>
                        </a:stretch>
                      </p166:blipFill>
                      <p166:spPr xmlns:p166="http://schemas.microsoft.com/office/powerpoint/2016/6/main">
                        <a:xfrm>
                          <a:off x="3169761" y="1159599"/>
                          <a:ext cx="1391603" cy="782776"/>
                        </a:xfrm>
                        <a:prstGeom prst="rect">
                          <a:avLst/>
                        </a:prstGeom>
                        <a:ln w="3175">
                          <a:solidFill>
                            <a:prstClr val="ltGray"/>
                          </a:solidFill>
                        </a:ln>
                      </p166:spPr>
                    </psuz:zmPr>
                  </psuz:summaryZmObj>
                  <psuz:summaryZmObj sectionId="{BE4AF7E5-1C24-4428-BD0A-A46D80105CAC}">
                    <psuz:zmPr id="{586F32B8-3C35-4313-8E9F-F9BA56EA00E2}" transitionDur="1000">
                      <p166:blipFill xmlns:p166="http://schemas.microsoft.com/office/powerpoint/2016/6/main">
                        <a:blip r:embed="rId10"/>
                        <a:stretch>
                          <a:fillRect/>
                        </a:stretch>
                      </p166:blipFill>
                      <p166:spPr xmlns:p166="http://schemas.microsoft.com/office/powerpoint/2016/6/main">
                        <a:xfrm>
                          <a:off x="4613549" y="1159599"/>
                          <a:ext cx="1391603" cy="782776"/>
                        </a:xfrm>
                        <a:prstGeom prst="rect">
                          <a:avLst/>
                        </a:prstGeom>
                        <a:ln w="3175">
                          <a:solidFill>
                            <a:prstClr val="ltGray"/>
                          </a:solidFill>
                        </a:ln>
                      </p166:spPr>
                    </psuz:zmPr>
                  </psuz:summaryZmObj>
                  <psuz:summaryZmObj sectionId="{FE99F90D-AEB3-4E3E-B8CD-A69EAA05C76E}">
                    <psuz:zmPr id="{ABE5B845-D649-4E6B-85E4-A77994186BD7}" transitionDur="1000">
                      <p166:blipFill xmlns:p166="http://schemas.microsoft.com/office/powerpoint/2016/6/main">
                        <a:blip r:embed="rId11"/>
                        <a:stretch>
                          <a:fillRect/>
                        </a:stretch>
                      </p166:blipFill>
                      <p166:spPr xmlns:p166="http://schemas.microsoft.com/office/powerpoint/2016/6/main">
                        <a:xfrm>
                          <a:off x="6057337" y="1159599"/>
                          <a:ext cx="1391603" cy="782776"/>
                        </a:xfrm>
                        <a:prstGeom prst="rect">
                          <a:avLst/>
                        </a:prstGeom>
                        <a:ln w="3175">
                          <a:solidFill>
                            <a:prstClr val="ltGray"/>
                          </a:solidFill>
                        </a:ln>
                      </p166:spPr>
                    </psuz:zmPr>
                  </psuz:summaryZmObj>
                  <psuz:summaryZmObj sectionId="{59E4CB91-A331-4F5E-82DA-FF010F5E9320}">
                    <psuz:zmPr id="{E255D213-40A7-4FC9-9E39-B652100758AC}" transitionDur="1000">
                      <p166:blipFill xmlns:p166="http://schemas.microsoft.com/office/powerpoint/2016/6/main">
                        <a:blip r:embed="rId12"/>
                        <a:stretch>
                          <a:fillRect/>
                        </a:stretch>
                      </p166:blipFill>
                      <p166:spPr xmlns:p166="http://schemas.microsoft.com/office/powerpoint/2016/6/main">
                        <a:xfrm>
                          <a:off x="282185" y="1994560"/>
                          <a:ext cx="1391603" cy="782776"/>
                        </a:xfrm>
                        <a:prstGeom prst="rect">
                          <a:avLst/>
                        </a:prstGeom>
                        <a:ln w="3175">
                          <a:solidFill>
                            <a:prstClr val="ltGray"/>
                          </a:solidFill>
                        </a:ln>
                      </p166:spPr>
                    </psuz:zmPr>
                  </psuz:summaryZmObj>
                  <psuz:summaryZmObj sectionId="{DB882882-208D-4582-9306-A436B08B48F5}">
                    <psuz:zmPr id="{201D3C58-2360-4D96-BF61-B9415A350CB9}" transitionDur="1000">
                      <p166:blipFill xmlns:p166="http://schemas.microsoft.com/office/powerpoint/2016/6/main">
                        <a:blip r:embed="rId13"/>
                        <a:stretch>
                          <a:fillRect/>
                        </a:stretch>
                      </p166:blipFill>
                      <p166:spPr xmlns:p166="http://schemas.microsoft.com/office/powerpoint/2016/6/main">
                        <a:xfrm>
                          <a:off x="1725973" y="1994560"/>
                          <a:ext cx="1391603" cy="782776"/>
                        </a:xfrm>
                        <a:prstGeom prst="rect">
                          <a:avLst/>
                        </a:prstGeom>
                        <a:ln w="3175">
                          <a:solidFill>
                            <a:prstClr val="ltGray"/>
                          </a:solidFill>
                        </a:ln>
                      </p166:spPr>
                    </psuz:zmPr>
                  </psuz:summaryZmObj>
                  <psuz:summaryZmObj sectionId="{7B3EA4CA-E47F-49D7-8337-57E583BF0664}">
                    <psuz:zmPr id="{461FE63D-7B38-4D8C-8E6C-AABC06DF9862}" transitionDur="1000">
                      <p166:blipFill xmlns:p166="http://schemas.microsoft.com/office/powerpoint/2016/6/main">
                        <a:blip r:embed="rId14"/>
                        <a:stretch>
                          <a:fillRect/>
                        </a:stretch>
                      </p166:blipFill>
                      <p166:spPr xmlns:p166="http://schemas.microsoft.com/office/powerpoint/2016/6/main">
                        <a:xfrm>
                          <a:off x="3169761" y="1994560"/>
                          <a:ext cx="1391603" cy="782776"/>
                        </a:xfrm>
                        <a:prstGeom prst="rect">
                          <a:avLst/>
                        </a:prstGeom>
                        <a:ln w="3175">
                          <a:solidFill>
                            <a:prstClr val="ltGray"/>
                          </a:solidFill>
                        </a:ln>
                      </p166:spPr>
                    </psuz:zmPr>
                  </psuz:summaryZmObj>
                  <psuz:gridLayout/>
                </psuz:summaryZm>
              </a:graphicData>
            </a:graphic>
          </p:graphicFrame>
        </mc:Choice>
        <mc:Fallback>
          <p:grpSp>
            <p:nvGrpSpPr>
              <p:cNvPr id="5" name="Summary Zoom 4">
                <a:extLst>
                  <a:ext uri="{FF2B5EF4-FFF2-40B4-BE49-F238E27FC236}">
                    <a16:creationId xmlns:a16="http://schemas.microsoft.com/office/drawing/2014/main" id="{562DFBA7-90B6-7655-FCDE-22C872186DFD}"/>
                  </a:ext>
                </a:extLst>
              </p:cNvPr>
              <p:cNvGrpSpPr>
                <a:grpSpLocks noGrp="1" noUngrp="1" noRot="1" noChangeAspect="1" noMove="1" noResize="1"/>
              </p:cNvGrpSpPr>
              <p:nvPr/>
            </p:nvGrpSpPr>
            <p:grpSpPr>
              <a:xfrm>
                <a:off x="2230438" y="2638425"/>
                <a:ext cx="7731125" cy="3101975"/>
                <a:chOff x="2230438" y="2638425"/>
                <a:chExt cx="7731125" cy="3101975"/>
              </a:xfrm>
            </p:grpSpPr>
            <p:pic>
              <p:nvPicPr>
                <p:cNvPr id="3" name="Picture 3">
                  <a:hlinkClick r:id="rId15"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2512623" y="2963063"/>
                  <a:ext cx="1391603" cy="782776"/>
                </a:xfrm>
                <a:prstGeom prst="rect">
                  <a:avLst/>
                </a:prstGeom>
                <a:ln w="3175">
                  <a:solidFill>
                    <a:prstClr val="ltGray"/>
                  </a:solidFill>
                </a:ln>
              </p:spPr>
            </p:pic>
            <p:pic>
              <p:nvPicPr>
                <p:cNvPr id="4" name="Picture 4">
                  <a:hlinkClick r:id="rId16"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3956411" y="2963063"/>
                  <a:ext cx="1391603" cy="782776"/>
                </a:xfrm>
                <a:prstGeom prst="rect">
                  <a:avLst/>
                </a:prstGeom>
                <a:ln w="3175">
                  <a:solidFill>
                    <a:prstClr val="ltGray"/>
                  </a:solidFill>
                </a:ln>
              </p:spPr>
            </p:pic>
            <p:pic>
              <p:nvPicPr>
                <p:cNvPr id="6" name="Picture 6">
                  <a:hlinkClick r:id="rId17"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5400199" y="2963063"/>
                  <a:ext cx="1391603" cy="782776"/>
                </a:xfrm>
                <a:prstGeom prst="rect">
                  <a:avLst/>
                </a:prstGeom>
                <a:ln w="3175">
                  <a:solidFill>
                    <a:prstClr val="ltGray"/>
                  </a:solidFill>
                </a:ln>
              </p:spPr>
            </p:pic>
            <p:pic>
              <p:nvPicPr>
                <p:cNvPr id="7" name="Picture 7">
                  <a:hlinkClick r:id="rId18"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6843987" y="2963063"/>
                  <a:ext cx="1391603" cy="782776"/>
                </a:xfrm>
                <a:prstGeom prst="rect">
                  <a:avLst/>
                </a:prstGeom>
                <a:ln w="3175">
                  <a:solidFill>
                    <a:prstClr val="ltGray"/>
                  </a:solidFill>
                </a:ln>
              </p:spPr>
            </p:pic>
            <p:pic>
              <p:nvPicPr>
                <p:cNvPr id="8" name="Picture 8">
                  <a:hlinkClick r:id="rId19" action="ppaction://hlinksldjump"/>
                </p:cNvPr>
                <p:cNvPicPr>
                  <a:picLocks noSelect="1" noRot="1" noChangeAspect="1" noMove="1" noResize="1" noEditPoints="1" noAdjustHandles="1" noChangeArrowheads="1" noChangeShapeType="1"/>
                </p:cNvPicPr>
                <p:nvPr/>
              </p:nvPicPr>
              <p:blipFill>
                <a:blip r:embed="rId6"/>
                <a:stretch>
                  <a:fillRect/>
                </a:stretch>
              </p:blipFill>
              <p:spPr>
                <a:xfrm>
                  <a:off x="8287775" y="2963063"/>
                  <a:ext cx="1391603" cy="782776"/>
                </a:xfrm>
                <a:prstGeom prst="rect">
                  <a:avLst/>
                </a:prstGeom>
                <a:ln w="3175">
                  <a:solidFill>
                    <a:prstClr val="ltGray"/>
                  </a:solidFill>
                </a:ln>
              </p:spPr>
            </p:pic>
            <p:pic>
              <p:nvPicPr>
                <p:cNvPr id="9" name="Picture 9">
                  <a:hlinkClick r:id="rId20" action="ppaction://hlinksldjump"/>
                </p:cNvPr>
                <p:cNvPicPr>
                  <a:picLocks noSelect="1" noRot="1" noChangeAspect="1" noMove="1" noResize="1" noEditPoints="1" noAdjustHandles="1" noChangeArrowheads="1" noChangeShapeType="1"/>
                </p:cNvPicPr>
                <p:nvPr/>
              </p:nvPicPr>
              <p:blipFill>
                <a:blip r:embed="rId7"/>
                <a:stretch>
                  <a:fillRect/>
                </a:stretch>
              </p:blipFill>
              <p:spPr>
                <a:xfrm>
                  <a:off x="2512623" y="3798024"/>
                  <a:ext cx="1391603" cy="782776"/>
                </a:xfrm>
                <a:prstGeom prst="rect">
                  <a:avLst/>
                </a:prstGeom>
                <a:ln w="3175">
                  <a:solidFill>
                    <a:prstClr val="ltGray"/>
                  </a:solidFill>
                </a:ln>
              </p:spPr>
            </p:pic>
            <p:pic>
              <p:nvPicPr>
                <p:cNvPr id="10" name="Picture 10">
                  <a:hlinkClick r:id="rId21" action="ppaction://hlinksldjump"/>
                </p:cNvPr>
                <p:cNvPicPr>
                  <a:picLocks noSelect="1" noRot="1" noChangeAspect="1" noMove="1" noResize="1" noEditPoints="1" noAdjustHandles="1" noChangeArrowheads="1" noChangeShapeType="1"/>
                </p:cNvPicPr>
                <p:nvPr/>
              </p:nvPicPr>
              <p:blipFill>
                <a:blip r:embed="rId8"/>
                <a:stretch>
                  <a:fillRect/>
                </a:stretch>
              </p:blipFill>
              <p:spPr>
                <a:xfrm>
                  <a:off x="3956411" y="3798024"/>
                  <a:ext cx="1391603" cy="782776"/>
                </a:xfrm>
                <a:prstGeom prst="rect">
                  <a:avLst/>
                </a:prstGeom>
                <a:ln w="3175">
                  <a:solidFill>
                    <a:prstClr val="ltGray"/>
                  </a:solidFill>
                </a:ln>
              </p:spPr>
            </p:pic>
            <p:pic>
              <p:nvPicPr>
                <p:cNvPr id="11" name="Picture 11">
                  <a:hlinkClick r:id="rId22" action="ppaction://hlinksldjump"/>
                </p:cNvPr>
                <p:cNvPicPr>
                  <a:picLocks noSelect="1" noRot="1" noChangeAspect="1" noMove="1" noResize="1" noEditPoints="1" noAdjustHandles="1" noChangeArrowheads="1" noChangeShapeType="1"/>
                </p:cNvPicPr>
                <p:nvPr/>
              </p:nvPicPr>
              <p:blipFill>
                <a:blip r:embed="rId9"/>
                <a:stretch>
                  <a:fillRect/>
                </a:stretch>
              </p:blipFill>
              <p:spPr>
                <a:xfrm>
                  <a:off x="5400199" y="3798024"/>
                  <a:ext cx="1391603" cy="782776"/>
                </a:xfrm>
                <a:prstGeom prst="rect">
                  <a:avLst/>
                </a:prstGeom>
                <a:ln w="3175">
                  <a:solidFill>
                    <a:prstClr val="ltGray"/>
                  </a:solidFill>
                </a:ln>
              </p:spPr>
            </p:pic>
            <p:pic>
              <p:nvPicPr>
                <p:cNvPr id="12" name="Picture 12">
                  <a:hlinkClick r:id="rId23" action="ppaction://hlinksldjump"/>
                </p:cNvPr>
                <p:cNvPicPr>
                  <a:picLocks noSelect="1" noRot="1" noChangeAspect="1" noMove="1" noResize="1" noEditPoints="1" noAdjustHandles="1" noChangeArrowheads="1" noChangeShapeType="1"/>
                </p:cNvPicPr>
                <p:nvPr/>
              </p:nvPicPr>
              <p:blipFill>
                <a:blip r:embed="rId10"/>
                <a:stretch>
                  <a:fillRect/>
                </a:stretch>
              </p:blipFill>
              <p:spPr>
                <a:xfrm>
                  <a:off x="6843987" y="3798024"/>
                  <a:ext cx="1391603" cy="782776"/>
                </a:xfrm>
                <a:prstGeom prst="rect">
                  <a:avLst/>
                </a:prstGeom>
                <a:ln w="3175">
                  <a:solidFill>
                    <a:prstClr val="ltGray"/>
                  </a:solidFill>
                </a:ln>
              </p:spPr>
            </p:pic>
            <p:pic>
              <p:nvPicPr>
                <p:cNvPr id="13" name="Picture 13">
                  <a:hlinkClick r:id="rId24" action="ppaction://hlinksldjump"/>
                </p:cNvPr>
                <p:cNvPicPr>
                  <a:picLocks noSelect="1" noRot="1" noChangeAspect="1" noMove="1" noResize="1" noEditPoints="1" noAdjustHandles="1" noChangeArrowheads="1" noChangeShapeType="1"/>
                </p:cNvPicPr>
                <p:nvPr/>
              </p:nvPicPr>
              <p:blipFill>
                <a:blip r:embed="rId11"/>
                <a:stretch>
                  <a:fillRect/>
                </a:stretch>
              </p:blipFill>
              <p:spPr>
                <a:xfrm>
                  <a:off x="8287775" y="3798024"/>
                  <a:ext cx="1391603" cy="782776"/>
                </a:xfrm>
                <a:prstGeom prst="rect">
                  <a:avLst/>
                </a:prstGeom>
                <a:ln w="3175">
                  <a:solidFill>
                    <a:prstClr val="ltGray"/>
                  </a:solidFill>
                </a:ln>
              </p:spPr>
            </p:pic>
            <p:pic>
              <p:nvPicPr>
                <p:cNvPr id="14" name="Picture 14">
                  <a:hlinkClick r:id="rId25" action="ppaction://hlinksldjump"/>
                </p:cNvPr>
                <p:cNvPicPr>
                  <a:picLocks noSelect="1" noRot="1" noChangeAspect="1" noMove="1" noResize="1" noEditPoints="1" noAdjustHandles="1" noChangeArrowheads="1" noChangeShapeType="1"/>
                </p:cNvPicPr>
                <p:nvPr/>
              </p:nvPicPr>
              <p:blipFill>
                <a:blip r:embed="rId12"/>
                <a:stretch>
                  <a:fillRect/>
                </a:stretch>
              </p:blipFill>
              <p:spPr>
                <a:xfrm>
                  <a:off x="2512623" y="4632985"/>
                  <a:ext cx="1391603" cy="782776"/>
                </a:xfrm>
                <a:prstGeom prst="rect">
                  <a:avLst/>
                </a:prstGeom>
                <a:ln w="3175">
                  <a:solidFill>
                    <a:prstClr val="ltGray"/>
                  </a:solidFill>
                </a:ln>
              </p:spPr>
            </p:pic>
            <p:pic>
              <p:nvPicPr>
                <p:cNvPr id="15" name="Picture 15">
                  <a:hlinkClick r:id="rId26" action="ppaction://hlinksldjump"/>
                </p:cNvPr>
                <p:cNvPicPr>
                  <a:picLocks noSelect="1" noRot="1" noChangeAspect="1" noMove="1" noResize="1" noEditPoints="1" noAdjustHandles="1" noChangeArrowheads="1" noChangeShapeType="1"/>
                </p:cNvPicPr>
                <p:nvPr/>
              </p:nvPicPr>
              <p:blipFill>
                <a:blip r:embed="rId13"/>
                <a:stretch>
                  <a:fillRect/>
                </a:stretch>
              </p:blipFill>
              <p:spPr>
                <a:xfrm>
                  <a:off x="3956411" y="4632985"/>
                  <a:ext cx="1391603" cy="782776"/>
                </a:xfrm>
                <a:prstGeom prst="rect">
                  <a:avLst/>
                </a:prstGeom>
                <a:ln w="3175">
                  <a:solidFill>
                    <a:prstClr val="ltGray"/>
                  </a:solidFill>
                </a:ln>
              </p:spPr>
            </p:pic>
            <p:pic>
              <p:nvPicPr>
                <p:cNvPr id="16" name="Picture 16">
                  <a:hlinkClick r:id="rId27" action="ppaction://hlinksldjump"/>
                </p:cNvPr>
                <p:cNvPicPr>
                  <a:picLocks noSelect="1" noRot="1" noChangeAspect="1" noMove="1" noResize="1" noEditPoints="1" noAdjustHandles="1" noChangeArrowheads="1" noChangeShapeType="1"/>
                </p:cNvPicPr>
                <p:nvPr/>
              </p:nvPicPr>
              <p:blipFill>
                <a:blip r:embed="rId14"/>
                <a:stretch>
                  <a:fillRect/>
                </a:stretch>
              </p:blipFill>
              <p:spPr>
                <a:xfrm>
                  <a:off x="5400199" y="4632985"/>
                  <a:ext cx="1391603" cy="782776"/>
                </a:xfrm>
                <a:prstGeom prst="rect">
                  <a:avLst/>
                </a:prstGeom>
                <a:ln w="3175">
                  <a:solidFill>
                    <a:prstClr val="ltGray"/>
                  </a:solidFill>
                </a:ln>
              </p:spPr>
            </p:pic>
          </p:grpSp>
        </mc:Fallback>
      </mc:AlternateContent>
    </p:spTree>
    <p:extLst>
      <p:ext uri="{BB962C8B-B14F-4D97-AF65-F5344CB8AC3E}">
        <p14:creationId xmlns:p14="http://schemas.microsoft.com/office/powerpoint/2010/main" val="10872382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704B19-004E-42D3-136F-3723830C7F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CF3F7C-A40F-5893-201A-A1BB8C5E2D18}"/>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SOFTWARE DEVELOPER :TOPIC I</a:t>
            </a:r>
            <a:endParaRPr lang="en-IN" dirty="0"/>
          </a:p>
        </p:txBody>
      </p:sp>
      <p:pic>
        <p:nvPicPr>
          <p:cNvPr id="4" name="Content Placeholder 3" descr="A screenshot of a graph&#10;&#10;Description automatically generated">
            <a:extLst>
              <a:ext uri="{FF2B5EF4-FFF2-40B4-BE49-F238E27FC236}">
                <a16:creationId xmlns:a16="http://schemas.microsoft.com/office/drawing/2014/main" id="{53701232-474B-A459-31A9-F7778E0C7DF4}"/>
              </a:ext>
            </a:extLst>
          </p:cNvPr>
          <p:cNvPicPr>
            <a:picLocks noGrp="1" noChangeAspect="1"/>
          </p:cNvPicPr>
          <p:nvPr>
            <p:ph idx="1"/>
          </p:nvPr>
        </p:nvPicPr>
        <p:blipFill>
          <a:blip r:embed="rId2"/>
          <a:stretch>
            <a:fillRect/>
          </a:stretch>
        </p:blipFill>
        <p:spPr>
          <a:xfrm>
            <a:off x="3180063" y="2638425"/>
            <a:ext cx="5831874" cy="3101975"/>
          </a:xfrm>
          <a:prstGeom prst="rect">
            <a:avLst/>
          </a:prstGeom>
        </p:spPr>
      </p:pic>
    </p:spTree>
    <p:extLst>
      <p:ext uri="{BB962C8B-B14F-4D97-AF65-F5344CB8AC3E}">
        <p14:creationId xmlns:p14="http://schemas.microsoft.com/office/powerpoint/2010/main" val="8667801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F0CAF1-BBC3-CFF8-D7C6-9CC0A53718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30F0A8-2F54-C92B-F59F-634D2AC1D3E8}"/>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SOFTWARE DEVELOPER :TOPIC II</a:t>
            </a:r>
            <a:br>
              <a:rPr lang="en-IN" dirty="0">
                <a:latin typeface="Times New Roman" panose="02020603050405020304" pitchFamily="18" charset="0"/>
                <a:cs typeface="Times New Roman" panose="02020603050405020304" pitchFamily="18" charset="0"/>
              </a:rPr>
            </a:br>
            <a:endParaRPr lang="en-IN" dirty="0"/>
          </a:p>
        </p:txBody>
      </p:sp>
      <p:pic>
        <p:nvPicPr>
          <p:cNvPr id="4" name="Content Placeholder 3" descr="A screenshot of a graph&#10;&#10;Description automatically generated">
            <a:extLst>
              <a:ext uri="{FF2B5EF4-FFF2-40B4-BE49-F238E27FC236}">
                <a16:creationId xmlns:a16="http://schemas.microsoft.com/office/drawing/2014/main" id="{DFF97FF3-C130-9E32-9E2B-05ED0C0DC8A9}"/>
              </a:ext>
            </a:extLst>
          </p:cNvPr>
          <p:cNvPicPr>
            <a:picLocks noGrp="1" noChangeAspect="1"/>
          </p:cNvPicPr>
          <p:nvPr>
            <p:ph idx="1"/>
          </p:nvPr>
        </p:nvPicPr>
        <p:blipFill>
          <a:blip r:embed="rId2"/>
          <a:stretch>
            <a:fillRect/>
          </a:stretch>
        </p:blipFill>
        <p:spPr>
          <a:xfrm>
            <a:off x="3135210" y="2638425"/>
            <a:ext cx="5921580" cy="3101975"/>
          </a:xfrm>
          <a:prstGeom prst="rect">
            <a:avLst/>
          </a:prstGeom>
        </p:spPr>
      </p:pic>
    </p:spTree>
    <p:extLst>
      <p:ext uri="{BB962C8B-B14F-4D97-AF65-F5344CB8AC3E}">
        <p14:creationId xmlns:p14="http://schemas.microsoft.com/office/powerpoint/2010/main" val="33463562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6854C8-B164-0D4D-2BEB-711E5D731A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9E7B56-603D-761D-864B-7D8693685BE8}"/>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SOFTWARE DEVELOPER :TOPIC III</a:t>
            </a:r>
            <a:endParaRPr lang="en-IN" dirty="0"/>
          </a:p>
        </p:txBody>
      </p:sp>
      <p:pic>
        <p:nvPicPr>
          <p:cNvPr id="4" name="Content Placeholder 3" descr="A screenshot of a graph&#10;&#10;Description automatically generated">
            <a:extLst>
              <a:ext uri="{FF2B5EF4-FFF2-40B4-BE49-F238E27FC236}">
                <a16:creationId xmlns:a16="http://schemas.microsoft.com/office/drawing/2014/main" id="{A1566173-2F66-6A06-27B1-97992E7EC150}"/>
              </a:ext>
            </a:extLst>
          </p:cNvPr>
          <p:cNvPicPr>
            <a:picLocks noGrp="1" noChangeAspect="1"/>
          </p:cNvPicPr>
          <p:nvPr>
            <p:ph idx="1"/>
          </p:nvPr>
        </p:nvPicPr>
        <p:blipFill>
          <a:blip r:embed="rId2"/>
          <a:stretch>
            <a:fillRect/>
          </a:stretch>
        </p:blipFill>
        <p:spPr>
          <a:xfrm>
            <a:off x="3132616" y="2638425"/>
            <a:ext cx="5926769" cy="3101975"/>
          </a:xfrm>
          <a:prstGeom prst="rect">
            <a:avLst/>
          </a:prstGeom>
        </p:spPr>
      </p:pic>
    </p:spTree>
    <p:extLst>
      <p:ext uri="{BB962C8B-B14F-4D97-AF65-F5344CB8AC3E}">
        <p14:creationId xmlns:p14="http://schemas.microsoft.com/office/powerpoint/2010/main" val="33264090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8C61C9-2D55-B02F-3D4B-81BEB70877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ED8928-F8B8-696C-3EC8-3AB402107EC3}"/>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SOFTWARE DEVELOPER</a:t>
            </a:r>
            <a:endParaRPr lang="en-IN" dirty="0"/>
          </a:p>
        </p:txBody>
      </p:sp>
      <p:sp>
        <p:nvSpPr>
          <p:cNvPr id="3" name="Content Placeholder 2">
            <a:extLst>
              <a:ext uri="{FF2B5EF4-FFF2-40B4-BE49-F238E27FC236}">
                <a16:creationId xmlns:a16="http://schemas.microsoft.com/office/drawing/2014/main" id="{ADF7247A-5DA9-3F98-5A4A-3536724FF590}"/>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Inference I : </a:t>
            </a:r>
            <a:r>
              <a:rPr lang="en-IN" sz="1600" dirty="0">
                <a:effectLst/>
                <a:latin typeface="Times New Roman" panose="02020603050405020304" pitchFamily="18" charset="0"/>
                <a:ea typeface="Aptos" panose="020B0004020202020204" pitchFamily="34" charset="0"/>
                <a:cs typeface="Times New Roman" panose="02020603050405020304" pitchFamily="18" charset="0"/>
              </a:rPr>
              <a:t>THE SOFTWARE DEVELOPER ARE BEING RECRUITED BASED ON THEIR SOFTWARE DEVELOPMENT SKILLS AND THEIR COLLABORATIVE WORK TOWARDS THE TASK MANAGEMENT.</a:t>
            </a:r>
            <a:endParaRPr lang="en-US" sz="16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Inference II: </a:t>
            </a:r>
            <a:r>
              <a:rPr lang="en-US" sz="1600" dirty="0">
                <a:effectLst/>
                <a:latin typeface="Times New Roman" panose="02020603050405020304" pitchFamily="18" charset="0"/>
                <a:ea typeface="Aptos" panose="020B0004020202020204" pitchFamily="34" charset="0"/>
                <a:cs typeface="Times New Roman" panose="02020603050405020304" pitchFamily="18" charset="0"/>
              </a:rPr>
              <a:t>MOST OF THE SOFTWARE DEVELOPERS ARE HIRED IN THE DOMAIN OF SOFTWARE FIELD.</a:t>
            </a:r>
            <a:endParaRPr lang="en-US" sz="16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059600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C4871E-010F-0F83-0461-57F7BC5D68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842DF7-4631-C36F-9D00-6218EE447D57}"/>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VISUALIZATION : UI / UX</a:t>
            </a:r>
            <a:br>
              <a:rPr lang="en-IN" dirty="0">
                <a:latin typeface="Times New Roman" panose="02020603050405020304" pitchFamily="18" charset="0"/>
                <a:cs typeface="Times New Roman" panose="02020603050405020304" pitchFamily="18" charset="0"/>
              </a:rPr>
            </a:br>
            <a:endParaRPr lang="en-IN" dirty="0"/>
          </a:p>
        </p:txBody>
      </p:sp>
      <p:pic>
        <p:nvPicPr>
          <p:cNvPr id="4" name="Content Placeholder 3" descr="A screenshot of a computer&#10;&#10;Description automatically generated">
            <a:extLst>
              <a:ext uri="{FF2B5EF4-FFF2-40B4-BE49-F238E27FC236}">
                <a16:creationId xmlns:a16="http://schemas.microsoft.com/office/drawing/2014/main" id="{D0265913-4B7F-7FA7-BE29-BE21BC70F7BC}"/>
              </a:ext>
            </a:extLst>
          </p:cNvPr>
          <p:cNvPicPr>
            <a:picLocks noGrp="1" noChangeAspect="1"/>
          </p:cNvPicPr>
          <p:nvPr>
            <p:ph idx="1"/>
          </p:nvPr>
        </p:nvPicPr>
        <p:blipFill>
          <a:blip r:embed="rId2"/>
          <a:stretch>
            <a:fillRect/>
          </a:stretch>
        </p:blipFill>
        <p:spPr>
          <a:xfrm>
            <a:off x="3083349" y="2638425"/>
            <a:ext cx="6025302" cy="3101975"/>
          </a:xfrm>
          <a:prstGeom prst="rect">
            <a:avLst/>
          </a:prstGeom>
        </p:spPr>
      </p:pic>
    </p:spTree>
    <p:extLst>
      <p:ext uri="{BB962C8B-B14F-4D97-AF65-F5344CB8AC3E}">
        <p14:creationId xmlns:p14="http://schemas.microsoft.com/office/powerpoint/2010/main" val="15313814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968A7D-089B-4198-9826-4D9AE6C360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59EBAB-791C-B90D-9288-F7D38487F0E6}"/>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UI / UX :TOPIC I</a:t>
            </a:r>
            <a:br>
              <a:rPr lang="en-IN" dirty="0">
                <a:latin typeface="Times New Roman" panose="02020603050405020304" pitchFamily="18" charset="0"/>
                <a:cs typeface="Times New Roman" panose="02020603050405020304" pitchFamily="18" charset="0"/>
              </a:rPr>
            </a:br>
            <a:endParaRPr lang="en-IN" dirty="0"/>
          </a:p>
        </p:txBody>
      </p:sp>
      <p:pic>
        <p:nvPicPr>
          <p:cNvPr id="4" name="Content Placeholder 3" descr="A screenshot of a graph&#10;&#10;Description automatically generated">
            <a:extLst>
              <a:ext uri="{FF2B5EF4-FFF2-40B4-BE49-F238E27FC236}">
                <a16:creationId xmlns:a16="http://schemas.microsoft.com/office/drawing/2014/main" id="{1A5E6F67-AE64-6B9D-6210-0B45D86F7939}"/>
              </a:ext>
            </a:extLst>
          </p:cNvPr>
          <p:cNvPicPr>
            <a:picLocks noGrp="1" noChangeAspect="1"/>
          </p:cNvPicPr>
          <p:nvPr>
            <p:ph idx="1"/>
          </p:nvPr>
        </p:nvPicPr>
        <p:blipFill>
          <a:blip r:embed="rId2"/>
          <a:stretch>
            <a:fillRect/>
          </a:stretch>
        </p:blipFill>
        <p:spPr>
          <a:xfrm>
            <a:off x="3122257" y="2638425"/>
            <a:ext cx="5947487" cy="3101975"/>
          </a:xfrm>
          <a:prstGeom prst="rect">
            <a:avLst/>
          </a:prstGeom>
        </p:spPr>
      </p:pic>
    </p:spTree>
    <p:extLst>
      <p:ext uri="{BB962C8B-B14F-4D97-AF65-F5344CB8AC3E}">
        <p14:creationId xmlns:p14="http://schemas.microsoft.com/office/powerpoint/2010/main" val="39339715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5E850E-CA98-D825-E299-49F73422D5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B8A768-C007-8335-237F-814029D6326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UI / UX :TOPIC II</a:t>
            </a:r>
            <a:br>
              <a:rPr lang="en-IN" dirty="0">
                <a:latin typeface="Times New Roman" panose="02020603050405020304" pitchFamily="18" charset="0"/>
                <a:cs typeface="Times New Roman" panose="02020603050405020304" pitchFamily="18" charset="0"/>
              </a:rPr>
            </a:br>
            <a:endParaRPr lang="en-IN" dirty="0"/>
          </a:p>
        </p:txBody>
      </p:sp>
      <p:pic>
        <p:nvPicPr>
          <p:cNvPr id="4" name="Content Placeholder 3" descr="A screenshot of a graph&#10;&#10;Description automatically generated">
            <a:extLst>
              <a:ext uri="{FF2B5EF4-FFF2-40B4-BE49-F238E27FC236}">
                <a16:creationId xmlns:a16="http://schemas.microsoft.com/office/drawing/2014/main" id="{D753D2A9-8ACA-2D00-8641-EA3346D51475}"/>
              </a:ext>
            </a:extLst>
          </p:cNvPr>
          <p:cNvPicPr>
            <a:picLocks noGrp="1" noChangeAspect="1"/>
          </p:cNvPicPr>
          <p:nvPr>
            <p:ph idx="1"/>
          </p:nvPr>
        </p:nvPicPr>
        <p:blipFill>
          <a:blip r:embed="rId2"/>
          <a:stretch>
            <a:fillRect/>
          </a:stretch>
        </p:blipFill>
        <p:spPr>
          <a:xfrm>
            <a:off x="3171680" y="2638425"/>
            <a:ext cx="5848640" cy="3101975"/>
          </a:xfrm>
          <a:prstGeom prst="rect">
            <a:avLst/>
          </a:prstGeom>
        </p:spPr>
      </p:pic>
    </p:spTree>
    <p:extLst>
      <p:ext uri="{BB962C8B-B14F-4D97-AF65-F5344CB8AC3E}">
        <p14:creationId xmlns:p14="http://schemas.microsoft.com/office/powerpoint/2010/main" val="12917590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40093A-8468-22BC-9876-6D1A0624A6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E6BBFE-3831-6309-20C7-98F21AF3D74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UI / UX :TOPIC III</a:t>
            </a:r>
            <a:br>
              <a:rPr lang="en-IN" dirty="0">
                <a:latin typeface="Times New Roman" panose="02020603050405020304" pitchFamily="18" charset="0"/>
                <a:cs typeface="Times New Roman" panose="02020603050405020304" pitchFamily="18" charset="0"/>
              </a:rPr>
            </a:br>
            <a:endParaRPr lang="en-IN" dirty="0"/>
          </a:p>
        </p:txBody>
      </p:sp>
      <p:pic>
        <p:nvPicPr>
          <p:cNvPr id="4" name="Content Placeholder 3" descr="A screenshot of a graph&#10;&#10;Description automatically generated">
            <a:extLst>
              <a:ext uri="{FF2B5EF4-FFF2-40B4-BE49-F238E27FC236}">
                <a16:creationId xmlns:a16="http://schemas.microsoft.com/office/drawing/2014/main" id="{8E21F4D5-DC10-5830-7C81-A2C0420F4EAE}"/>
              </a:ext>
            </a:extLst>
          </p:cNvPr>
          <p:cNvPicPr>
            <a:picLocks noGrp="1" noChangeAspect="1"/>
          </p:cNvPicPr>
          <p:nvPr>
            <p:ph idx="1"/>
          </p:nvPr>
        </p:nvPicPr>
        <p:blipFill>
          <a:blip r:embed="rId2"/>
          <a:stretch>
            <a:fillRect/>
          </a:stretch>
        </p:blipFill>
        <p:spPr>
          <a:xfrm>
            <a:off x="3163915" y="2638425"/>
            <a:ext cx="5864171" cy="3101975"/>
          </a:xfrm>
          <a:prstGeom prst="rect">
            <a:avLst/>
          </a:prstGeom>
        </p:spPr>
      </p:pic>
    </p:spTree>
    <p:extLst>
      <p:ext uri="{BB962C8B-B14F-4D97-AF65-F5344CB8AC3E}">
        <p14:creationId xmlns:p14="http://schemas.microsoft.com/office/powerpoint/2010/main" val="14864641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9D380C-AFC6-E59C-9B35-D5CD3F5146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C9A227-D05E-BEE7-4F16-70DC1C69F47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UI / UX</a:t>
            </a:r>
            <a:endParaRPr lang="en-IN" dirty="0"/>
          </a:p>
        </p:txBody>
      </p:sp>
      <p:sp>
        <p:nvSpPr>
          <p:cNvPr id="3" name="Content Placeholder 2">
            <a:extLst>
              <a:ext uri="{FF2B5EF4-FFF2-40B4-BE49-F238E27FC236}">
                <a16:creationId xmlns:a16="http://schemas.microsoft.com/office/drawing/2014/main" id="{984E0701-2840-860B-06B8-2475E63EB99D}"/>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Inference I : </a:t>
            </a:r>
            <a:r>
              <a:rPr lang="en-IN" sz="1600" dirty="0">
                <a:effectLst/>
                <a:latin typeface="Times New Roman" panose="02020603050405020304" pitchFamily="18" charset="0"/>
                <a:ea typeface="Aptos" panose="020B0004020202020204" pitchFamily="34" charset="0"/>
                <a:cs typeface="Times New Roman" panose="02020603050405020304" pitchFamily="18" charset="0"/>
              </a:rPr>
              <a:t>THE UI/UX DEVELOPERS ARE BEING RECRUITED BASED ON THEIR SKILL TOWARS DESIGNING AND PROVIDING AN EFFICIENT USER INTERFACE FOR THE CLIENT.</a:t>
            </a:r>
            <a:endParaRPr lang="en-US" sz="16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Inference II: </a:t>
            </a: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MOST OF THE UI</a:t>
            </a:r>
            <a:r>
              <a:rPr lang="en-IN" sz="1600" kern="100" dirty="0">
                <a:effectLst/>
                <a:latin typeface="Times New Roman" panose="02020603050405020304" pitchFamily="18" charset="0"/>
                <a:ea typeface="Aptos" panose="020B0004020202020204" pitchFamily="34" charset="0"/>
                <a:cs typeface="Times New Roman" panose="02020603050405020304" pitchFamily="18" charset="0"/>
              </a:rPr>
              <a:t>/UX </a:t>
            </a: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DEVELOPERS ARE HIRED IN THE DESIGNING SKILL.</a:t>
            </a:r>
          </a:p>
          <a:p>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42626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026" name="Picture 2" descr="Design of Grayscale Thank you Slide">
            <a:extLst>
              <a:ext uri="{FF2B5EF4-FFF2-40B4-BE49-F238E27FC236}">
                <a16:creationId xmlns:a16="http://schemas.microsoft.com/office/drawing/2014/main" id="{64C3F17A-F336-7DA4-D87F-E6B63B2CC3B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90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A2FE4-D274-AD2B-4D0A-93B766F42319}"/>
              </a:ext>
            </a:extLst>
          </p:cNvPr>
          <p:cNvSpPr>
            <a:spLocks noGrp="1"/>
          </p:cNvSpPr>
          <p:nvPr>
            <p:ph type="title"/>
          </p:nvPr>
        </p:nvSpPr>
        <p:spPr>
          <a:xfrm>
            <a:off x="2073820" y="138782"/>
            <a:ext cx="7729728" cy="1188720"/>
          </a:xfrm>
        </p:spPr>
        <p:txBody>
          <a:bodyPr/>
          <a:lstStyle/>
          <a:p>
            <a:r>
              <a:rPr lang="en-IN" dirty="0">
                <a:latin typeface="Times New Roman" panose="02020603050405020304" pitchFamily="18" charset="0"/>
                <a:cs typeface="Times New Roman" panose="02020603050405020304" pitchFamily="18" charset="0"/>
              </a:rPr>
              <a:t>INTRODUCTION</a:t>
            </a:r>
            <a:br>
              <a:rPr lang="en-IN"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FF1771D-D93B-E6AA-9F01-69D20218BF3C}"/>
              </a:ext>
            </a:extLst>
          </p:cNvPr>
          <p:cNvSpPr>
            <a:spLocks noGrp="1"/>
          </p:cNvSpPr>
          <p:nvPr>
            <p:ph idx="1"/>
          </p:nvPr>
        </p:nvSpPr>
        <p:spPr>
          <a:xfrm>
            <a:off x="2073819" y="1492587"/>
            <a:ext cx="9370929" cy="4490343"/>
          </a:xfrm>
        </p:spPr>
        <p:txBody>
          <a:bodyPr>
            <a:noAutofit/>
          </a:bodyPr>
          <a:lstStyle/>
          <a:p>
            <a:pPr marL="0" indent="0">
              <a:buNone/>
            </a:pPr>
            <a:r>
              <a:rPr lang="en-IN" dirty="0">
                <a:latin typeface="Times New Roman" panose="02020603050405020304" pitchFamily="18" charset="0"/>
                <a:cs typeface="Times New Roman" panose="02020603050405020304" pitchFamily="18" charset="0"/>
              </a:rPr>
              <a:t>TOPIC MODELLING:</a:t>
            </a:r>
          </a:p>
          <a:p>
            <a:pPr>
              <a:lnSpc>
                <a:spcPct val="120000"/>
              </a:lnSpc>
            </a:pPr>
            <a:r>
              <a:rPr lang="en-IN" dirty="0">
                <a:latin typeface="Times New Roman" panose="02020603050405020304" pitchFamily="18" charset="0"/>
                <a:cs typeface="Times New Roman" panose="02020603050405020304" pitchFamily="18" charset="0"/>
              </a:rPr>
              <a:t>Topic Modelling is a technique to extract the underlying topics from the large volumes of text.</a:t>
            </a:r>
          </a:p>
          <a:p>
            <a:pPr marL="0" indent="0">
              <a:buNone/>
            </a:pPr>
            <a:r>
              <a:rPr lang="en-IN" dirty="0">
                <a:latin typeface="Times New Roman" panose="02020603050405020304" pitchFamily="18" charset="0"/>
                <a:cs typeface="Times New Roman" panose="02020603050405020304" pitchFamily="18" charset="0"/>
              </a:rPr>
              <a:t>TYPES OF MODELS:</a:t>
            </a:r>
          </a:p>
          <a:p>
            <a:r>
              <a:rPr lang="en-IN" dirty="0">
                <a:latin typeface="Times New Roman" panose="02020603050405020304" pitchFamily="18" charset="0"/>
                <a:cs typeface="Times New Roman" panose="02020603050405020304" pitchFamily="18" charset="0"/>
              </a:rPr>
              <a:t>Latent Semantic Indexing(</a:t>
            </a:r>
            <a:r>
              <a:rPr lang="en-IN" dirty="0" err="1">
                <a:latin typeface="Times New Roman" panose="02020603050405020304" pitchFamily="18" charset="0"/>
                <a:cs typeface="Times New Roman" panose="02020603050405020304" pitchFamily="18" charset="0"/>
              </a:rPr>
              <a:t>lsi</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Latent Dirichlet Allocation(</a:t>
            </a:r>
            <a:r>
              <a:rPr lang="en-IN" dirty="0" err="1">
                <a:latin typeface="Times New Roman" panose="02020603050405020304" pitchFamily="18" charset="0"/>
                <a:cs typeface="Times New Roman" panose="02020603050405020304" pitchFamily="18" charset="0"/>
              </a:rPr>
              <a:t>lda</a:t>
            </a:r>
            <a:r>
              <a:rPr lang="en-IN" dirty="0">
                <a:latin typeface="Times New Roman" panose="02020603050405020304" pitchFamily="18" charset="0"/>
                <a:cs typeface="Times New Roman" panose="02020603050405020304" pitchFamily="18" charset="0"/>
              </a:rPr>
              <a:t>)</a:t>
            </a:r>
          </a:p>
          <a:p>
            <a:r>
              <a:rPr lang="en-IN" dirty="0" err="1">
                <a:latin typeface="Times New Roman" panose="02020603050405020304" pitchFamily="18" charset="0"/>
                <a:cs typeface="Times New Roman" panose="02020603050405020304" pitchFamily="18" charset="0"/>
              </a:rPr>
              <a:t>Probalisitc</a:t>
            </a:r>
            <a:r>
              <a:rPr lang="en-IN" dirty="0">
                <a:latin typeface="Times New Roman" panose="02020603050405020304" pitchFamily="18" charset="0"/>
                <a:cs typeface="Times New Roman" panose="02020603050405020304" pitchFamily="18" charset="0"/>
              </a:rPr>
              <a:t> Latent Semantic Indexing(</a:t>
            </a:r>
            <a:r>
              <a:rPr lang="en-IN" dirty="0" err="1">
                <a:latin typeface="Times New Roman" panose="02020603050405020304" pitchFamily="18" charset="0"/>
                <a:cs typeface="Times New Roman" panose="02020603050405020304" pitchFamily="18" charset="0"/>
              </a:rPr>
              <a:t>plsi</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DOCUMENT ANALYSIS:</a:t>
            </a:r>
          </a:p>
          <a:p>
            <a:r>
              <a:rPr lang="en-IN" dirty="0">
                <a:latin typeface="Times New Roman" panose="02020603050405020304" pitchFamily="18" charset="0"/>
                <a:cs typeface="Times New Roman" panose="02020603050405020304" pitchFamily="18" charset="0"/>
              </a:rPr>
              <a:t>The text data considered involves the information about attributes business analyst ,HR ,DATASCIENTIST ,CLOUD , UI/UX .</a:t>
            </a:r>
          </a:p>
          <a:p>
            <a:r>
              <a:rPr lang="en-IN" dirty="0">
                <a:latin typeface="Times New Roman" panose="02020603050405020304" pitchFamily="18" charset="0"/>
                <a:cs typeface="Times New Roman" panose="02020603050405020304" pitchFamily="18" charset="0"/>
              </a:rPr>
              <a:t> The analysis involves the examination and extraction of requirements of each attribute along with their domain</a:t>
            </a:r>
          </a:p>
          <a:p>
            <a:r>
              <a:rPr lang="en-IN" dirty="0">
                <a:latin typeface="Times New Roman" panose="02020603050405020304" pitchFamily="18" charset="0"/>
                <a:cs typeface="Times New Roman" panose="02020603050405020304" pitchFamily="18" charset="0"/>
              </a:rPr>
              <a:t> Skill in order to recruit the employees for companies .</a:t>
            </a:r>
          </a:p>
          <a:p>
            <a:r>
              <a:rPr lang="en-IN" dirty="0">
                <a:latin typeface="Times New Roman" panose="02020603050405020304" pitchFamily="18" charset="0"/>
                <a:cs typeface="Times New Roman" panose="02020603050405020304" pitchFamily="18" charset="0"/>
              </a:rPr>
              <a:t>The </a:t>
            </a:r>
            <a:r>
              <a:rPr lang="en-IN" dirty="0" err="1">
                <a:latin typeface="Times New Roman" panose="02020603050405020304" pitchFamily="18" charset="0"/>
                <a:cs typeface="Times New Roman" panose="02020603050405020304" pitchFamily="18" charset="0"/>
              </a:rPr>
              <a:t>lda</a:t>
            </a:r>
            <a:r>
              <a:rPr lang="en-IN" dirty="0">
                <a:latin typeface="Times New Roman" panose="02020603050405020304" pitchFamily="18" charset="0"/>
                <a:cs typeface="Times New Roman" panose="02020603050405020304" pitchFamily="18" charset="0"/>
              </a:rPr>
              <a:t> technique with genism library e applied to understand  interpret the textual data of each data.</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9004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5F7A9F-7D6B-2A63-83EC-CFBDDF5FCE9F}"/>
              </a:ext>
            </a:extLst>
          </p:cNvPr>
          <p:cNvSpPr txBox="1"/>
          <p:nvPr/>
        </p:nvSpPr>
        <p:spPr>
          <a:xfrm>
            <a:off x="864723" y="644789"/>
            <a:ext cx="10739186" cy="5078313"/>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OVERVIEW OF NATURAL LANGUAGE PROCESSING(NLP)  IN DOCUMENT ANALYSIS:</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Natural language processing(</a:t>
            </a:r>
            <a:r>
              <a:rPr lang="en-IN" dirty="0" err="1">
                <a:latin typeface="Times New Roman" panose="02020603050405020304" pitchFamily="18" charset="0"/>
                <a:cs typeface="Times New Roman" panose="02020603050405020304" pitchFamily="18" charset="0"/>
              </a:rPr>
              <a:t>nlp</a:t>
            </a:r>
            <a:r>
              <a:rPr lang="en-IN" dirty="0">
                <a:latin typeface="Times New Roman" panose="02020603050405020304" pitchFamily="18" charset="0"/>
                <a:cs typeface="Times New Roman" panose="02020603050405020304" pitchFamily="18" charset="0"/>
              </a:rPr>
              <a:t>) is a field of ai which focuses on communication human and machine languages .The </a:t>
            </a:r>
            <a:r>
              <a:rPr lang="en-IN" dirty="0" err="1">
                <a:latin typeface="Times New Roman" panose="02020603050405020304" pitchFamily="18" charset="0"/>
                <a:cs typeface="Times New Roman" panose="02020603050405020304" pitchFamily="18" charset="0"/>
              </a:rPr>
              <a:t>nlp</a:t>
            </a:r>
            <a:r>
              <a:rPr lang="en-IN" dirty="0">
                <a:latin typeface="Times New Roman" panose="02020603050405020304" pitchFamily="18" charset="0"/>
                <a:cs typeface="Times New Roman" panose="02020603050405020304" pitchFamily="18" charset="0"/>
              </a:rPr>
              <a:t> techniques are employed for preprocessing ,analysing , and extracting meaningful information from textual data in a document analysis. The tasks performed such as tokenization, lemmatization, topic modelling</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LET'S HAVE A GLANCE OF WHAT TOKENIZATION,LEMMETIZATION,STOPWARDS REMOVAL:</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TOKENIZATION: It is a process of splitting down the text in a document into individual components called tokens. Tokens can be data with phrases, meaningful words or elements.</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err="1">
                <a:latin typeface="Times New Roman" panose="02020603050405020304" pitchFamily="18" charset="0"/>
                <a:cs typeface="Times New Roman" panose="02020603050405020304" pitchFamily="18" charset="0"/>
              </a:rPr>
              <a:t>LEMMETIZATION:It</a:t>
            </a:r>
            <a:r>
              <a:rPr lang="en-IN" dirty="0">
                <a:latin typeface="Times New Roman" panose="02020603050405020304" pitchFamily="18" charset="0"/>
                <a:cs typeface="Times New Roman" panose="02020603050405020304" pitchFamily="18" charset="0"/>
              </a:rPr>
              <a:t> is the process of reduction of words into base form simply which give the same meaning which involves elimination of inflections and bring words into canonical form which makes a pivotal role in accurate analysis.</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STOPWARDS </a:t>
            </a:r>
            <a:r>
              <a:rPr lang="en-IN" dirty="0" err="1">
                <a:latin typeface="Times New Roman" panose="02020603050405020304" pitchFamily="18" charset="0"/>
                <a:cs typeface="Times New Roman" panose="02020603050405020304" pitchFamily="18" charset="0"/>
              </a:rPr>
              <a:t>REMOVAL:It</a:t>
            </a:r>
            <a:r>
              <a:rPr lang="en-IN" dirty="0">
                <a:latin typeface="Times New Roman" panose="02020603050405020304" pitchFamily="18" charset="0"/>
                <a:cs typeface="Times New Roman" panose="02020603050405020304" pitchFamily="18" charset="0"/>
              </a:rPr>
              <a:t> is the process of filtering out words which are insignificant and irrelevant(</a:t>
            </a:r>
            <a:r>
              <a:rPr lang="en-IN" dirty="0" err="1">
                <a:latin typeface="Times New Roman" panose="02020603050405020304" pitchFamily="18" charset="0"/>
                <a:cs typeface="Times New Roman" panose="02020603050405020304" pitchFamily="18" charset="0"/>
              </a:rPr>
              <a:t>eg</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and,the</a:t>
            </a:r>
            <a:r>
              <a:rPr lang="en-IN" dirty="0">
                <a:latin typeface="Times New Roman" panose="02020603050405020304" pitchFamily="18" charset="0"/>
                <a:cs typeface="Times New Roman" panose="02020603050405020304" pitchFamily="18" charset="0"/>
              </a:rPr>
              <a:t> ,is).</a:t>
            </a:r>
          </a:p>
        </p:txBody>
      </p:sp>
    </p:spTree>
    <p:extLst>
      <p:ext uri="{BB962C8B-B14F-4D97-AF65-F5344CB8AC3E}">
        <p14:creationId xmlns:p14="http://schemas.microsoft.com/office/powerpoint/2010/main" val="3897103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16BFC-C8E2-8162-D7C4-60CE7A0D60E6}"/>
              </a:ext>
            </a:extLst>
          </p:cNvPr>
          <p:cNvSpPr>
            <a:spLocks noGrp="1"/>
          </p:cNvSpPr>
          <p:nvPr>
            <p:ph type="title"/>
          </p:nvPr>
        </p:nvSpPr>
        <p:spPr>
          <a:xfrm>
            <a:off x="2152478" y="407128"/>
            <a:ext cx="7729728" cy="1188720"/>
          </a:xfrm>
        </p:spPr>
        <p:txBody>
          <a:bodyPr/>
          <a:lstStyle/>
          <a:p>
            <a:r>
              <a:rPr lang="en-IN" dirty="0">
                <a:latin typeface="Times New Roman" panose="02020603050405020304" pitchFamily="18" charset="0"/>
                <a:cs typeface="Times New Roman" panose="02020603050405020304" pitchFamily="18" charset="0"/>
              </a:rPr>
              <a:t>PREPROCESSING OF RAW DATA</a:t>
            </a:r>
            <a:br>
              <a:rPr lang="en-IN"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2E1BF43-6609-81D9-02EA-21DF281419EA}"/>
              </a:ext>
            </a:extLst>
          </p:cNvPr>
          <p:cNvSpPr>
            <a:spLocks noGrp="1"/>
          </p:cNvSpPr>
          <p:nvPr>
            <p:ph idx="1"/>
          </p:nvPr>
        </p:nvSpPr>
        <p:spPr>
          <a:xfrm>
            <a:off x="2212256" y="1712992"/>
            <a:ext cx="7729728" cy="754905"/>
          </a:xfrm>
        </p:spPr>
        <p:txBody>
          <a:bodyPr>
            <a:normAutofit fontScale="92500"/>
          </a:bodyPr>
          <a:lstStyle/>
          <a:p>
            <a:r>
              <a:rPr lang="en-IN" dirty="0">
                <a:latin typeface="Times New Roman" panose="02020603050405020304" pitchFamily="18" charset="0"/>
                <a:cs typeface="Times New Roman" panose="02020603050405020304" pitchFamily="18" charset="0"/>
              </a:rPr>
              <a:t>The preprocessing of raw data include importing some libraries  and drop the irrelevant columns ,rows with null values, creating dictionaries for each category</a:t>
            </a:r>
          </a:p>
          <a:p>
            <a:endParaRPr lang="en-IN" dirty="0"/>
          </a:p>
        </p:txBody>
      </p:sp>
      <p:pic>
        <p:nvPicPr>
          <p:cNvPr id="6" name="Picture 5">
            <a:extLst>
              <a:ext uri="{FF2B5EF4-FFF2-40B4-BE49-F238E27FC236}">
                <a16:creationId xmlns:a16="http://schemas.microsoft.com/office/drawing/2014/main" id="{937E0D63-897C-2CE2-0518-E3366C75F4A7}"/>
              </a:ext>
            </a:extLst>
          </p:cNvPr>
          <p:cNvPicPr>
            <a:picLocks noChangeAspect="1"/>
          </p:cNvPicPr>
          <p:nvPr/>
        </p:nvPicPr>
        <p:blipFill rotWithShape="1">
          <a:blip r:embed="rId2"/>
          <a:srcRect l="7351" r="7767" b="7217"/>
          <a:stretch/>
        </p:blipFill>
        <p:spPr>
          <a:xfrm>
            <a:off x="1863188" y="2854544"/>
            <a:ext cx="3687097" cy="2460598"/>
          </a:xfrm>
          <a:prstGeom prst="rect">
            <a:avLst/>
          </a:prstGeom>
        </p:spPr>
      </p:pic>
      <p:pic>
        <p:nvPicPr>
          <p:cNvPr id="8" name="Picture 7">
            <a:extLst>
              <a:ext uri="{FF2B5EF4-FFF2-40B4-BE49-F238E27FC236}">
                <a16:creationId xmlns:a16="http://schemas.microsoft.com/office/drawing/2014/main" id="{74E8D532-86D1-7FB2-08CF-DC32D5AE5D36}"/>
              </a:ext>
            </a:extLst>
          </p:cNvPr>
          <p:cNvPicPr>
            <a:picLocks noChangeAspect="1"/>
          </p:cNvPicPr>
          <p:nvPr/>
        </p:nvPicPr>
        <p:blipFill rotWithShape="1">
          <a:blip r:embed="rId3"/>
          <a:srcRect t="15622"/>
          <a:stretch/>
        </p:blipFill>
        <p:spPr>
          <a:xfrm>
            <a:off x="1863188" y="5477113"/>
            <a:ext cx="3444538" cy="443679"/>
          </a:xfrm>
          <a:prstGeom prst="rect">
            <a:avLst/>
          </a:prstGeom>
        </p:spPr>
      </p:pic>
      <p:sp>
        <p:nvSpPr>
          <p:cNvPr id="4" name="TextBox 3">
            <a:extLst>
              <a:ext uri="{FF2B5EF4-FFF2-40B4-BE49-F238E27FC236}">
                <a16:creationId xmlns:a16="http://schemas.microsoft.com/office/drawing/2014/main" id="{842FE630-4331-A7EC-B3AE-14DB9C465AB0}"/>
              </a:ext>
            </a:extLst>
          </p:cNvPr>
          <p:cNvSpPr txBox="1"/>
          <p:nvPr/>
        </p:nvSpPr>
        <p:spPr>
          <a:xfrm>
            <a:off x="1863188" y="2323240"/>
            <a:ext cx="3240506"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Libraries imported </a:t>
            </a:r>
          </a:p>
        </p:txBody>
      </p:sp>
      <p:sp>
        <p:nvSpPr>
          <p:cNvPr id="9" name="TextBox 8">
            <a:extLst>
              <a:ext uri="{FF2B5EF4-FFF2-40B4-BE49-F238E27FC236}">
                <a16:creationId xmlns:a16="http://schemas.microsoft.com/office/drawing/2014/main" id="{CFBA35DB-A8FB-4B9B-917F-12B96F00B41E}"/>
              </a:ext>
            </a:extLst>
          </p:cNvPr>
          <p:cNvSpPr txBox="1"/>
          <p:nvPr/>
        </p:nvSpPr>
        <p:spPr>
          <a:xfrm>
            <a:off x="5889521" y="2854544"/>
            <a:ext cx="5775158" cy="341632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Functioning of some libraries: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Pandas: Data analysis and loading datasets into </a:t>
            </a:r>
            <a:r>
              <a:rPr lang="en-IN" dirty="0" err="1">
                <a:latin typeface="Times New Roman" panose="02020603050405020304" pitchFamily="18" charset="0"/>
                <a:cs typeface="Times New Roman" panose="02020603050405020304" pitchFamily="18" charset="0"/>
              </a:rPr>
              <a:t>dataframes</a:t>
            </a: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err="1">
                <a:latin typeface="Times New Roman" panose="02020603050405020304" pitchFamily="18" charset="0"/>
                <a:cs typeface="Times New Roman" panose="02020603050405020304" pitchFamily="18" charset="0"/>
              </a:rPr>
              <a:t>Nltk</a:t>
            </a:r>
            <a:r>
              <a:rPr lang="en-IN" dirty="0">
                <a:latin typeface="Times New Roman" panose="02020603050405020304" pitchFamily="18" charset="0"/>
                <a:cs typeface="Times New Roman" panose="02020603050405020304" pitchFamily="18" charset="0"/>
              </a:rPr>
              <a:t>(natural language tool kit) : Used for </a:t>
            </a:r>
            <a:r>
              <a:rPr lang="en-IN" dirty="0" err="1">
                <a:latin typeface="Times New Roman" panose="02020603050405020304" pitchFamily="18" charset="0"/>
                <a:cs typeface="Times New Roman" panose="02020603050405020304" pitchFamily="18" charset="0"/>
              </a:rPr>
              <a:t>lemmitization</a:t>
            </a:r>
            <a:r>
              <a:rPr lang="en-IN" dirty="0">
                <a:latin typeface="Times New Roman" panose="02020603050405020304" pitchFamily="18" charset="0"/>
                <a:cs typeface="Times New Roman" panose="02020603050405020304" pitchFamily="18" charset="0"/>
              </a:rPr>
              <a:t>, tokenization, </a:t>
            </a:r>
            <a:r>
              <a:rPr lang="en-IN" dirty="0" err="1">
                <a:latin typeface="Times New Roman" panose="02020603050405020304" pitchFamily="18" charset="0"/>
                <a:cs typeface="Times New Roman" panose="02020603050405020304" pitchFamily="18" charset="0"/>
              </a:rPr>
              <a:t>stopwords</a:t>
            </a:r>
            <a:r>
              <a:rPr lang="en-IN"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Re(regular expressions): Used for text cleaning and preprocessing.</a:t>
            </a:r>
          </a:p>
          <a:p>
            <a:pPr marL="285750" indent="-285750">
              <a:buFont typeface="Arial" panose="020B0604020202020204" pitchFamily="34" charset="0"/>
              <a:buChar char="•"/>
            </a:pPr>
            <a:r>
              <a:rPr lang="en-IN" dirty="0" err="1">
                <a:latin typeface="Times New Roman" panose="02020603050405020304" pitchFamily="18" charset="0"/>
                <a:cs typeface="Times New Roman" panose="02020603050405020304" pitchFamily="18" charset="0"/>
              </a:rPr>
              <a:t>Gensim</a:t>
            </a:r>
            <a:r>
              <a:rPr lang="en-IN" dirty="0">
                <a:latin typeface="Times New Roman" panose="02020603050405020304" pitchFamily="18" charset="0"/>
                <a:cs typeface="Times New Roman" panose="02020603050405020304" pitchFamily="18" charset="0"/>
              </a:rPr>
              <a:t>: Used for phrase modelling, involves detecting multiword phrases from input text</a:t>
            </a:r>
          </a:p>
          <a:p>
            <a:pPr marL="285750" indent="-285750">
              <a:buFont typeface="Arial" panose="020B0604020202020204" pitchFamily="34" charset="0"/>
              <a:buChar char="•"/>
            </a:pPr>
            <a:r>
              <a:rPr lang="en-IN" dirty="0" err="1">
                <a:latin typeface="Times New Roman" panose="02020603050405020304" pitchFamily="18" charset="0"/>
                <a:cs typeface="Times New Roman" panose="02020603050405020304" pitchFamily="18" charset="0"/>
              </a:rPr>
              <a:t>Pyldavis</a:t>
            </a:r>
            <a:r>
              <a:rPr lang="en-IN" dirty="0">
                <a:latin typeface="Times New Roman" panose="02020603050405020304" pitchFamily="18" charset="0"/>
                <a:cs typeface="Times New Roman" panose="02020603050405020304" pitchFamily="18" charset="0"/>
              </a:rPr>
              <a:t>: Employed for visualization</a:t>
            </a:r>
          </a:p>
          <a:p>
            <a:endParaRPr lang="en-IN" dirty="0"/>
          </a:p>
          <a:p>
            <a:endParaRPr lang="en-IN" dirty="0"/>
          </a:p>
        </p:txBody>
      </p:sp>
    </p:spTree>
    <p:extLst>
      <p:ext uri="{BB962C8B-B14F-4D97-AF65-F5344CB8AC3E}">
        <p14:creationId xmlns:p14="http://schemas.microsoft.com/office/powerpoint/2010/main" val="4209967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B3B14-AE14-55D7-CDC1-EC3D3A65DB23}"/>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Loading the dataset:</a:t>
            </a:r>
            <a:br>
              <a:rPr lang="en-IN" dirty="0">
                <a:latin typeface="Times New Roman" panose="02020603050405020304" pitchFamily="18" charset="0"/>
                <a:cs typeface="Times New Roman" panose="02020603050405020304" pitchFamily="18" charset="0"/>
              </a:rPr>
            </a:br>
            <a:endParaRPr lang="en-IN" dirty="0"/>
          </a:p>
        </p:txBody>
      </p:sp>
      <p:pic>
        <p:nvPicPr>
          <p:cNvPr id="5" name="Content Placeholder 4">
            <a:extLst>
              <a:ext uri="{FF2B5EF4-FFF2-40B4-BE49-F238E27FC236}">
                <a16:creationId xmlns:a16="http://schemas.microsoft.com/office/drawing/2014/main" id="{A1BD3D3F-8B16-BEE5-7FED-3F10C6810633}"/>
              </a:ext>
            </a:extLst>
          </p:cNvPr>
          <p:cNvPicPr>
            <a:picLocks noGrp="1" noChangeAspect="1"/>
          </p:cNvPicPr>
          <p:nvPr>
            <p:ph idx="1"/>
          </p:nvPr>
        </p:nvPicPr>
        <p:blipFill rotWithShape="1">
          <a:blip r:embed="rId2"/>
          <a:srcRect l="2922"/>
          <a:stretch/>
        </p:blipFill>
        <p:spPr>
          <a:xfrm>
            <a:off x="2230437" y="2750385"/>
            <a:ext cx="7731125" cy="2917385"/>
          </a:xfrm>
          <a:prstGeom prst="rect">
            <a:avLst/>
          </a:prstGeom>
        </p:spPr>
      </p:pic>
      <p:sp>
        <p:nvSpPr>
          <p:cNvPr id="4" name="TextBox 3">
            <a:extLst>
              <a:ext uri="{FF2B5EF4-FFF2-40B4-BE49-F238E27FC236}">
                <a16:creationId xmlns:a16="http://schemas.microsoft.com/office/drawing/2014/main" id="{11A4B4F8-6F31-6A47-D031-3FC7551C42DB}"/>
              </a:ext>
            </a:extLst>
          </p:cNvPr>
          <p:cNvSpPr txBox="1"/>
          <p:nvPr/>
        </p:nvSpPr>
        <p:spPr>
          <a:xfrm>
            <a:off x="2230437" y="2256244"/>
            <a:ext cx="7729728" cy="646331"/>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dataset is loaded into </a:t>
            </a:r>
            <a:r>
              <a:rPr lang="en-IN" dirty="0" err="1">
                <a:latin typeface="Times New Roman" panose="02020603050405020304" pitchFamily="18" charset="0"/>
                <a:cs typeface="Times New Roman" panose="02020603050405020304" pitchFamily="18" charset="0"/>
              </a:rPr>
              <a:t>dataframe</a:t>
            </a:r>
            <a:r>
              <a:rPr lang="en-IN" dirty="0">
                <a:latin typeface="Times New Roman" panose="02020603050405020304" pitchFamily="18" charset="0"/>
                <a:cs typeface="Times New Roman" panose="02020603050405020304" pitchFamily="18" charset="0"/>
              </a:rPr>
              <a:t> with pandas</a:t>
            </a:r>
          </a:p>
          <a:p>
            <a:endParaRPr lang="en-IN" dirty="0"/>
          </a:p>
        </p:txBody>
      </p:sp>
    </p:spTree>
    <p:extLst>
      <p:ext uri="{BB962C8B-B14F-4D97-AF65-F5344CB8AC3E}">
        <p14:creationId xmlns:p14="http://schemas.microsoft.com/office/powerpoint/2010/main" val="73583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5A94B-47EA-2A16-74D6-CB9EEE63EA9B}"/>
              </a:ext>
            </a:extLst>
          </p:cNvPr>
          <p:cNvSpPr>
            <a:spLocks noGrp="1"/>
          </p:cNvSpPr>
          <p:nvPr>
            <p:ph type="title"/>
          </p:nvPr>
        </p:nvSpPr>
        <p:spPr/>
        <p:txBody>
          <a:bodyPr>
            <a:normAutofit/>
          </a:bodyPr>
          <a:lstStyle/>
          <a:p>
            <a:r>
              <a:rPr lang="en-IN" dirty="0">
                <a:latin typeface="Times New Roman" panose="02020603050405020304" pitchFamily="18" charset="0"/>
                <a:cs typeface="Times New Roman" panose="02020603050405020304" pitchFamily="18" charset="0"/>
              </a:rPr>
              <a:t>Dropping the columns which are not considered for the analysis</a:t>
            </a:r>
            <a:endParaRPr lang="en-IN" dirty="0"/>
          </a:p>
        </p:txBody>
      </p:sp>
      <p:pic>
        <p:nvPicPr>
          <p:cNvPr id="4" name="Content Placeholder 3">
            <a:extLst>
              <a:ext uri="{FF2B5EF4-FFF2-40B4-BE49-F238E27FC236}">
                <a16:creationId xmlns:a16="http://schemas.microsoft.com/office/drawing/2014/main" id="{0327682D-ECA0-4780-3751-26CEDD357F5D}"/>
              </a:ext>
            </a:extLst>
          </p:cNvPr>
          <p:cNvPicPr>
            <a:picLocks noGrp="1" noChangeAspect="1"/>
          </p:cNvPicPr>
          <p:nvPr>
            <p:ph idx="1"/>
          </p:nvPr>
        </p:nvPicPr>
        <p:blipFill>
          <a:blip r:embed="rId2"/>
          <a:stretch>
            <a:fillRect/>
          </a:stretch>
        </p:blipFill>
        <p:spPr>
          <a:xfrm>
            <a:off x="3066567" y="2638425"/>
            <a:ext cx="6058867" cy="3101975"/>
          </a:xfrm>
          <a:prstGeom prst="rect">
            <a:avLst/>
          </a:prstGeom>
        </p:spPr>
      </p:pic>
    </p:spTree>
    <p:extLst>
      <p:ext uri="{BB962C8B-B14F-4D97-AF65-F5344CB8AC3E}">
        <p14:creationId xmlns:p14="http://schemas.microsoft.com/office/powerpoint/2010/main" val="1752966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366B8-7515-6EAC-9C01-C7CA9D7004D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Categorizing the attributes</a:t>
            </a:r>
            <a:endParaRPr lang="en-IN" dirty="0"/>
          </a:p>
        </p:txBody>
      </p:sp>
      <p:pic>
        <p:nvPicPr>
          <p:cNvPr id="8" name="Content Placeholder 7">
            <a:extLst>
              <a:ext uri="{FF2B5EF4-FFF2-40B4-BE49-F238E27FC236}">
                <a16:creationId xmlns:a16="http://schemas.microsoft.com/office/drawing/2014/main" id="{00BDBE79-4EB9-2C3F-096C-86566F57B378}"/>
              </a:ext>
            </a:extLst>
          </p:cNvPr>
          <p:cNvPicPr>
            <a:picLocks noGrp="1" noChangeAspect="1"/>
          </p:cNvPicPr>
          <p:nvPr>
            <p:ph sz="half" idx="1"/>
          </p:nvPr>
        </p:nvPicPr>
        <p:blipFill>
          <a:blip r:embed="rId2"/>
          <a:stretch>
            <a:fillRect/>
          </a:stretch>
        </p:blipFill>
        <p:spPr>
          <a:xfrm>
            <a:off x="1384505" y="3221811"/>
            <a:ext cx="4271963" cy="2502149"/>
          </a:xfrm>
          <a:prstGeom prst="rect">
            <a:avLst/>
          </a:prstGeom>
        </p:spPr>
      </p:pic>
      <p:pic>
        <p:nvPicPr>
          <p:cNvPr id="10" name="Content Placeholder 9">
            <a:extLst>
              <a:ext uri="{FF2B5EF4-FFF2-40B4-BE49-F238E27FC236}">
                <a16:creationId xmlns:a16="http://schemas.microsoft.com/office/drawing/2014/main" id="{53E4055D-247C-99FA-D7B6-207C539DE6D2}"/>
              </a:ext>
            </a:extLst>
          </p:cNvPr>
          <p:cNvPicPr>
            <a:picLocks noGrp="1" noChangeAspect="1"/>
          </p:cNvPicPr>
          <p:nvPr>
            <p:ph sz="half" idx="2"/>
          </p:nvPr>
        </p:nvPicPr>
        <p:blipFill>
          <a:blip r:embed="rId3"/>
          <a:stretch>
            <a:fillRect/>
          </a:stretch>
        </p:blipFill>
        <p:spPr>
          <a:xfrm>
            <a:off x="6535533" y="3227260"/>
            <a:ext cx="4270375" cy="2496700"/>
          </a:xfrm>
          <a:prstGeom prst="rect">
            <a:avLst/>
          </a:prstGeom>
        </p:spPr>
      </p:pic>
      <p:sp>
        <p:nvSpPr>
          <p:cNvPr id="9" name="TextBox 8">
            <a:extLst>
              <a:ext uri="{FF2B5EF4-FFF2-40B4-BE49-F238E27FC236}">
                <a16:creationId xmlns:a16="http://schemas.microsoft.com/office/drawing/2014/main" id="{6A9AAFAE-BA29-A0C0-5B60-76EDD0AD3725}"/>
              </a:ext>
            </a:extLst>
          </p:cNvPr>
          <p:cNvSpPr txBox="1"/>
          <p:nvPr/>
        </p:nvSpPr>
        <p:spPr>
          <a:xfrm>
            <a:off x="2231135" y="2228671"/>
            <a:ext cx="9705225" cy="646331"/>
          </a:xfrm>
          <a:prstGeom prst="rect">
            <a:avLst/>
          </a:prstGeom>
          <a:noFill/>
        </p:spPr>
        <p:txBody>
          <a:bodyPr wrap="square">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attributes considered in the data  'business analyst', 'cloud', 'data scientist', 'hr', 'software developer', '</a:t>
            </a:r>
            <a:r>
              <a:rPr lang="en-IN" dirty="0" err="1">
                <a:latin typeface="Times New Roman" panose="02020603050405020304" pitchFamily="18" charset="0"/>
                <a:cs typeface="Times New Roman" panose="02020603050405020304" pitchFamily="18" charset="0"/>
              </a:rPr>
              <a:t>ui</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ux</a:t>
            </a:r>
            <a:r>
              <a:rPr lang="en-IN" dirty="0">
                <a:latin typeface="Times New Roman" panose="02020603050405020304" pitchFamily="18" charset="0"/>
                <a:cs typeface="Times New Roman" panose="02020603050405020304" pitchFamily="18" charset="0"/>
              </a:rPr>
              <a:t>’  are categorized and grouped in the form of a cluster</a:t>
            </a:r>
            <a:endParaRPr lang="en-IN" dirty="0"/>
          </a:p>
        </p:txBody>
      </p:sp>
    </p:spTree>
    <p:extLst>
      <p:ext uri="{BB962C8B-B14F-4D97-AF65-F5344CB8AC3E}">
        <p14:creationId xmlns:p14="http://schemas.microsoft.com/office/powerpoint/2010/main" val="380005420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docProps/app.xml><?xml version="1.0" encoding="utf-8"?>
<Properties xmlns="http://schemas.openxmlformats.org/officeDocument/2006/extended-properties" xmlns:vt="http://schemas.openxmlformats.org/officeDocument/2006/docPropsVTypes">
  <Template/>
  <TotalTime>653</TotalTime>
  <Words>958</Words>
  <Application>Microsoft Office PowerPoint</Application>
  <PresentationFormat>Widescreen</PresentationFormat>
  <Paragraphs>111</Paragraphs>
  <Slides>39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Gill Sans MT</vt:lpstr>
      <vt:lpstr>Times New Roman</vt:lpstr>
      <vt:lpstr>Parcel</vt:lpstr>
      <vt:lpstr>Unsupervised learning </vt:lpstr>
      <vt:lpstr>contents</vt:lpstr>
      <vt:lpstr>contents</vt:lpstr>
      <vt:lpstr>INTRODUCTION </vt:lpstr>
      <vt:lpstr>PowerPoint Presentation</vt:lpstr>
      <vt:lpstr>PREPROCESSING OF RAW DATA </vt:lpstr>
      <vt:lpstr>Loading the dataset: </vt:lpstr>
      <vt:lpstr>Dropping the columns which are not considered for the analysis</vt:lpstr>
      <vt:lpstr>Categorizing the attributes</vt:lpstr>
      <vt:lpstr>CREATION OF CATEGORICAL DATSETS FOR EACH ATTRIBUTE FOR PREPROCESSING THE TEXT DATA </vt:lpstr>
      <vt:lpstr>THE PREPROCESSING TEXT DATA INVOVLES THE REMOVAL OF STOP WORDS AND TOKENIZATION,LEMMETIZATION</vt:lpstr>
      <vt:lpstr>TRAINING THE MODEL WITH LDA</vt:lpstr>
      <vt:lpstr>PowerPoint Presentation</vt:lpstr>
      <vt:lpstr>VISUALIZATION :BUSINESS ANALYST</vt:lpstr>
      <vt:lpstr>BUSINESS ANALST :TOPIC I</vt:lpstr>
      <vt:lpstr>BUSINESS ANALST :TOPIC II </vt:lpstr>
      <vt:lpstr>BUSINESS ANALST :TOPIC III </vt:lpstr>
      <vt:lpstr>BUSINESS ANALST</vt:lpstr>
      <vt:lpstr>VISUALIZATION : CLOUD</vt:lpstr>
      <vt:lpstr>CLOUD :TOPIC 1</vt:lpstr>
      <vt:lpstr>CLOUD :TOPIC II</vt:lpstr>
      <vt:lpstr>CLOUD :TOPIC III</vt:lpstr>
      <vt:lpstr>Cloud</vt:lpstr>
      <vt:lpstr>VISUALIZATION : HR</vt:lpstr>
      <vt:lpstr>HR :TOPIC I </vt:lpstr>
      <vt:lpstr>HR :TOPIC II </vt:lpstr>
      <vt:lpstr>HR :TOPIC III </vt:lpstr>
      <vt:lpstr>hr</vt:lpstr>
      <vt:lpstr>VISUALIZATION : SOFTWARE DEVELOPER</vt:lpstr>
      <vt:lpstr>SOFTWARE DEVELOPER :TOPIC I</vt:lpstr>
      <vt:lpstr>SOFTWARE DEVELOPER :TOPIC II </vt:lpstr>
      <vt:lpstr>SOFTWARE DEVELOPER :TOPIC III</vt:lpstr>
      <vt:lpstr>SOFTWARE DEVELOPER</vt:lpstr>
      <vt:lpstr>VISUALIZATION : UI / UX </vt:lpstr>
      <vt:lpstr>UI / UX :TOPIC I </vt:lpstr>
      <vt:lpstr>UI / UX :TOPIC II </vt:lpstr>
      <vt:lpstr>UI / UX :TOPIC III </vt:lpstr>
      <vt:lpstr>UI / UX</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Unsupervised learning</dc:title>
  <dc:creator>BOKKA NAVEENREDDY18071a0108</dc:creator>
  <cp:lastModifiedBy>Naveen Reddy Bokka</cp:lastModifiedBy>
  <cp:revision>44</cp:revision>
  <dcterms:created xsi:type="dcterms:W3CDTF">2024-02-21T20:19:28Z</dcterms:created>
  <dcterms:modified xsi:type="dcterms:W3CDTF">2025-06-06T20:11:07Z</dcterms:modified>
</cp:coreProperties>
</file>