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74" r:id="rId8"/>
    <p:sldId id="262" r:id="rId9"/>
    <p:sldId id="263" r:id="rId10"/>
    <p:sldId id="271" r:id="rId11"/>
    <p:sldId id="275" r:id="rId12"/>
    <p:sldId id="281" r:id="rId13"/>
    <p:sldId id="282" r:id="rId14"/>
    <p:sldId id="283" r:id="rId15"/>
    <p:sldId id="265" r:id="rId16"/>
    <p:sldId id="279" r:id="rId17"/>
    <p:sldId id="280" r:id="rId18"/>
    <p:sldId id="270"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5" d="100"/>
          <a:sy n="85"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386D-68EB-5ECF-5465-6C0EF2539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32CAEB-CD16-D65F-BF29-1D6555335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4EAFD-82F3-1EF9-B64A-D3A5B2E55003}"/>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D6C82297-5DAB-1C38-147E-F13851DE9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92F4E-701B-922F-4AB3-756A400015C5}"/>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414410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FC72-5E20-2D14-651F-EC6175A8B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82DE4-12B3-A343-0F88-80CE304D0A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CC5E6-C571-9D9B-E7D0-409B1645F2B2}"/>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57DC2296-C953-19F4-AFB6-EFF5E8074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C97EA-5846-B899-AA20-3BE02D610F75}"/>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409990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18146-F414-96F4-0452-8CAA704D3F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F61737-AC93-59A6-CE09-8E7E62267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5EB22-503D-2E10-B779-D1272D556268}"/>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7ADB265C-A616-5733-F043-13537D442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BE19C-93F6-C269-5BF7-581C59B4394B}"/>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80904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9994-D333-A05D-642A-DC667BB74E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D1CDDC-038A-7D5E-9216-C6BABFB75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67619-8BC2-1D46-FAA3-E846333A4CF3}"/>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269B1711-77F7-C728-FC63-29DB0DBC80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1B31D-60C8-74BD-060A-22C839FBD7DB}"/>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359839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8503-E26A-779A-3A3F-F4AE3A88D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A0DED-143E-37BE-DED4-7EA3E3FC05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38FFA-9A62-76F5-65A2-FF0F35FE3368}"/>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AE57660B-BEF9-FC5E-EFD4-55CB32EDF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11A43-9E6C-3E3D-53F2-D9588F9F9A48}"/>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3495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C351-C81F-355B-2424-ADFCBD9E1A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E930B-05BC-0858-5637-1A9DAE999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46F747-15F9-9C7B-CEBB-A2DF3CC07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F8EC2-36DC-A507-1939-FBE42090B83A}"/>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6" name="Footer Placeholder 5">
            <a:extLst>
              <a:ext uri="{FF2B5EF4-FFF2-40B4-BE49-F238E27FC236}">
                <a16:creationId xmlns:a16="http://schemas.microsoft.com/office/drawing/2014/main" id="{4C7717B4-0670-E741-839C-677C1F3B94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7B4D3-D839-4C2C-69B4-03BC35E6E596}"/>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26493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2B7B-45F1-7486-5237-BCD729767F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7E16BD-E985-C9FB-340D-F45C47FB2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8699F1-87A6-BACB-2C52-7EA7C36D1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D55165-E513-30F8-ADB0-1803657DF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55451-29E4-F1B3-411F-CDAA39D4A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F8D105-5489-DC0F-498B-C8424B968275}"/>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8" name="Footer Placeholder 7">
            <a:extLst>
              <a:ext uri="{FF2B5EF4-FFF2-40B4-BE49-F238E27FC236}">
                <a16:creationId xmlns:a16="http://schemas.microsoft.com/office/drawing/2014/main" id="{26783100-8D50-39BC-1969-EB4E0D9E12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BD9632-0270-DAA9-3BDE-1F9330D36240}"/>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76285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D70D-5F2F-68FB-4CAE-545FFF8190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1DFB7B-EA12-8075-443C-569CAA4FCE50}"/>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4" name="Footer Placeholder 3">
            <a:extLst>
              <a:ext uri="{FF2B5EF4-FFF2-40B4-BE49-F238E27FC236}">
                <a16:creationId xmlns:a16="http://schemas.microsoft.com/office/drawing/2014/main" id="{B972A209-5D62-64FE-1CC9-FBEB7B590C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1BD59D-F8A1-2DAC-8584-5F9BA41C9FBB}"/>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19725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BE298-72DD-D0D1-34CD-E973748573F1}"/>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3" name="Footer Placeholder 2">
            <a:extLst>
              <a:ext uri="{FF2B5EF4-FFF2-40B4-BE49-F238E27FC236}">
                <a16:creationId xmlns:a16="http://schemas.microsoft.com/office/drawing/2014/main" id="{7372C44E-F1E3-0E26-EF35-E05017DDD4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3F6610-3F60-F4C7-09E4-3420830C1CB6}"/>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26535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A028-57BE-EBDD-BC0E-0B147A9F1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E75E83-8100-2F74-901F-59DDE328B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4D3804-8490-0694-1311-B7827024F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13183-5EFB-EE1A-97C4-AFF75AE7F471}"/>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6" name="Footer Placeholder 5">
            <a:extLst>
              <a:ext uri="{FF2B5EF4-FFF2-40B4-BE49-F238E27FC236}">
                <a16:creationId xmlns:a16="http://schemas.microsoft.com/office/drawing/2014/main" id="{1024A633-47D6-67E9-3422-8E1EBC5AA8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59712-E8F4-2F00-03BE-1DAE171ACDA0}"/>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8387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4B6F-10B2-FAFD-7188-3BB17DD41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33BEC8-4BB4-B166-34C9-66E64D462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0F39D6-5C03-C9D8-BBE8-406CF1454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C7563-A089-9581-5119-D97E8487D6F4}"/>
              </a:ext>
            </a:extLst>
          </p:cNvPr>
          <p:cNvSpPr>
            <a:spLocks noGrp="1"/>
          </p:cNvSpPr>
          <p:nvPr>
            <p:ph type="dt" sz="half" idx="10"/>
          </p:nvPr>
        </p:nvSpPr>
        <p:spPr/>
        <p:txBody>
          <a:bodyPr/>
          <a:lstStyle/>
          <a:p>
            <a:fld id="{E5A48CC8-2701-4317-B7A8-FABCCD75126A}" type="datetimeFigureOut">
              <a:rPr lang="en-IN" smtClean="0"/>
              <a:t>28-11-2023</a:t>
            </a:fld>
            <a:endParaRPr lang="en-IN"/>
          </a:p>
        </p:txBody>
      </p:sp>
      <p:sp>
        <p:nvSpPr>
          <p:cNvPr id="6" name="Footer Placeholder 5">
            <a:extLst>
              <a:ext uri="{FF2B5EF4-FFF2-40B4-BE49-F238E27FC236}">
                <a16:creationId xmlns:a16="http://schemas.microsoft.com/office/drawing/2014/main" id="{ADB039B7-B934-5B67-2C4B-0F66D264F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81DF7-3721-EFB3-B600-C14CCDA4FCFA}"/>
              </a:ext>
            </a:extLst>
          </p:cNvPr>
          <p:cNvSpPr>
            <a:spLocks noGrp="1"/>
          </p:cNvSpPr>
          <p:nvPr>
            <p:ph type="sldNum" sz="quarter" idx="12"/>
          </p:nvPr>
        </p:nvSpPr>
        <p:spPr/>
        <p:txBody>
          <a:bodyPr/>
          <a:lstStyle/>
          <a:p>
            <a:fld id="{45CDDA1C-DD7E-43A8-99A7-F077535C48BB}" type="slidenum">
              <a:rPr lang="en-IN" smtClean="0"/>
              <a:t>‹#›</a:t>
            </a:fld>
            <a:endParaRPr lang="en-IN"/>
          </a:p>
        </p:txBody>
      </p:sp>
    </p:spTree>
    <p:extLst>
      <p:ext uri="{BB962C8B-B14F-4D97-AF65-F5344CB8AC3E}">
        <p14:creationId xmlns:p14="http://schemas.microsoft.com/office/powerpoint/2010/main" val="152520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3E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BEB6C-1D75-6844-DA5D-68CCFE03E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1E9CD-2CB5-CC4B-3866-18D93D342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D4BE5-8C82-C0C7-83E3-8720662F9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48CC8-2701-4317-B7A8-FABCCD75126A}" type="datetimeFigureOut">
              <a:rPr lang="en-IN" smtClean="0"/>
              <a:t>28-11-2023</a:t>
            </a:fld>
            <a:endParaRPr lang="en-IN"/>
          </a:p>
        </p:txBody>
      </p:sp>
      <p:sp>
        <p:nvSpPr>
          <p:cNvPr id="5" name="Footer Placeholder 4">
            <a:extLst>
              <a:ext uri="{FF2B5EF4-FFF2-40B4-BE49-F238E27FC236}">
                <a16:creationId xmlns:a16="http://schemas.microsoft.com/office/drawing/2014/main" id="{382B18CF-98FD-C5D3-AE57-E960D068E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C10E5E-C6D0-9DEC-A0D7-BBF31E7A0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DDA1C-DD7E-43A8-99A7-F077535C48BB}" type="slidenum">
              <a:rPr lang="en-IN" smtClean="0"/>
              <a:t>‹#›</a:t>
            </a:fld>
            <a:endParaRPr lang="en-IN"/>
          </a:p>
        </p:txBody>
      </p:sp>
    </p:spTree>
    <p:extLst>
      <p:ext uri="{BB962C8B-B14F-4D97-AF65-F5344CB8AC3E}">
        <p14:creationId xmlns:p14="http://schemas.microsoft.com/office/powerpoint/2010/main" val="270462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C43D-5C6B-EC19-E7A7-68BF63C203C9}"/>
              </a:ext>
            </a:extLst>
          </p:cNvPr>
          <p:cNvSpPr>
            <a:spLocks noGrp="1"/>
          </p:cNvSpPr>
          <p:nvPr>
            <p:ph type="ctrTitle"/>
          </p:nvPr>
        </p:nvSpPr>
        <p:spPr>
          <a:xfrm>
            <a:off x="1130968" y="2433662"/>
            <a:ext cx="10419348" cy="995338"/>
          </a:xfrm>
        </p:spPr>
        <p:txBody>
          <a:bodyPr>
            <a:noAutofit/>
          </a:bodyPr>
          <a:lstStyle/>
          <a:p>
            <a:r>
              <a:rPr lang="en-US" sz="3200" dirty="0">
                <a:latin typeface="Times New Roman" panose="02020603050405020304" pitchFamily="18" charset="0"/>
                <a:ea typeface="Cambria" panose="02040503050406030204" pitchFamily="18" charset="0"/>
                <a:cs typeface="Times New Roman" panose="02020603050405020304" pitchFamily="18" charset="0"/>
              </a:rPr>
              <a:t>Linkage Between ENSO and Significant Wave Height Over Head Bay Of Bengal</a:t>
            </a:r>
            <a:endParaRPr lang="en-IN"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DDA41A-F36A-C0FB-940E-8ED389C859F3}"/>
              </a:ext>
            </a:extLst>
          </p:cNvPr>
          <p:cNvSpPr txBox="1"/>
          <p:nvPr/>
        </p:nvSpPr>
        <p:spPr>
          <a:xfrm>
            <a:off x="4153723" y="197877"/>
            <a:ext cx="3724128" cy="400110"/>
          </a:xfrm>
          <a:prstGeom prst="rect">
            <a:avLst/>
          </a:prstGeom>
          <a:noFill/>
        </p:spPr>
        <p:txBody>
          <a:bodyPr wrap="square">
            <a:spAutoFit/>
          </a:bodyPr>
          <a:lstStyle/>
          <a:p>
            <a:pPr algn="ctr"/>
            <a:r>
              <a:rPr lang="en-IN" sz="2000" cap="none" dirty="0">
                <a:latin typeface="Cambria" panose="02040503050406030204" pitchFamily="18" charset="0"/>
                <a:ea typeface="Cambria" panose="02040503050406030204" pitchFamily="18" charset="0"/>
                <a:cs typeface="Times New Roman" panose="02020603050405020304" pitchFamily="18" charset="0"/>
              </a:rPr>
              <a:t>Seminar on B. Tech Project</a:t>
            </a:r>
          </a:p>
        </p:txBody>
      </p:sp>
      <p:sp>
        <p:nvSpPr>
          <p:cNvPr id="11" name="TextBox 10">
            <a:extLst>
              <a:ext uri="{FF2B5EF4-FFF2-40B4-BE49-F238E27FC236}">
                <a16:creationId xmlns:a16="http://schemas.microsoft.com/office/drawing/2014/main" id="{8A6DBD98-6930-855B-AF55-0081EBB5EF2A}"/>
              </a:ext>
            </a:extLst>
          </p:cNvPr>
          <p:cNvSpPr txBox="1"/>
          <p:nvPr/>
        </p:nvSpPr>
        <p:spPr>
          <a:xfrm>
            <a:off x="2336014" y="3659832"/>
            <a:ext cx="2727158" cy="960328"/>
          </a:xfrm>
          <a:prstGeom prst="rect">
            <a:avLst/>
          </a:prstGeom>
          <a:noFill/>
        </p:spPr>
        <p:txBody>
          <a:bodyPr wrap="square">
            <a:spAutoFit/>
          </a:bodyPr>
          <a:lstStyle/>
          <a:p>
            <a:pPr>
              <a:lnSpc>
                <a:spcPct val="150000"/>
              </a:lnSpc>
            </a:pPr>
            <a:r>
              <a:rPr lang="en-IN" sz="2000" dirty="0">
                <a:latin typeface="Times New Roman" panose="02020603050405020304" pitchFamily="18" charset="0"/>
                <a:ea typeface="Cambria" panose="02040503050406030204" pitchFamily="18" charset="0"/>
                <a:cs typeface="Times New Roman" panose="02020603050405020304" pitchFamily="18" charset="0"/>
              </a:rPr>
              <a:t>Susmitha Dasavaraneni</a:t>
            </a:r>
          </a:p>
          <a:p>
            <a:pPr>
              <a:lnSpc>
                <a:spcPct val="150000"/>
              </a:lnSpc>
            </a:pPr>
            <a:r>
              <a:rPr lang="en-IN" sz="2000" dirty="0">
                <a:latin typeface="Times New Roman" panose="02020603050405020304" pitchFamily="18" charset="0"/>
                <a:ea typeface="Cambria" panose="02040503050406030204" pitchFamily="18" charset="0"/>
                <a:cs typeface="Times New Roman" panose="02020603050405020304" pitchFamily="18" charset="0"/>
              </a:rPr>
              <a:t>20NA30029</a:t>
            </a:r>
          </a:p>
        </p:txBody>
      </p:sp>
      <p:sp>
        <p:nvSpPr>
          <p:cNvPr id="13" name="TextBox 12">
            <a:extLst>
              <a:ext uri="{FF2B5EF4-FFF2-40B4-BE49-F238E27FC236}">
                <a16:creationId xmlns:a16="http://schemas.microsoft.com/office/drawing/2014/main" id="{FDD74E6F-37AF-2BFD-1AE4-DFAFB0672917}"/>
              </a:ext>
            </a:extLst>
          </p:cNvPr>
          <p:cNvSpPr txBox="1"/>
          <p:nvPr/>
        </p:nvSpPr>
        <p:spPr>
          <a:xfrm>
            <a:off x="7128829" y="3429000"/>
            <a:ext cx="3330623" cy="1421992"/>
          </a:xfrm>
          <a:prstGeom prst="rect">
            <a:avLst/>
          </a:prstGeom>
          <a:noFill/>
        </p:spPr>
        <p:txBody>
          <a:bodyPr wrap="square">
            <a:spAutoFit/>
          </a:bodyPr>
          <a:lstStyle/>
          <a:p>
            <a:pPr>
              <a:lnSpc>
                <a:spcPct val="150000"/>
              </a:lnSpc>
            </a:pPr>
            <a:r>
              <a:rPr lang="en-IN" sz="2000" dirty="0">
                <a:latin typeface="Times New Roman" panose="02020603050405020304" pitchFamily="18" charset="0"/>
                <a:ea typeface="Cambria" panose="02040503050406030204" pitchFamily="18" charset="0"/>
                <a:cs typeface="Times New Roman" panose="02020603050405020304" pitchFamily="18" charset="0"/>
              </a:rPr>
              <a:t>Under the Supervision of:</a:t>
            </a:r>
          </a:p>
          <a:p>
            <a:pPr>
              <a:lnSpc>
                <a:spcPct val="150000"/>
              </a:lnSpc>
            </a:pPr>
            <a:r>
              <a:rPr lang="en-US" sz="2000" dirty="0">
                <a:latin typeface="Times New Roman" panose="02020603050405020304" pitchFamily="18" charset="0"/>
                <a:ea typeface="Cambria" panose="02040503050406030204" pitchFamily="18" charset="0"/>
                <a:cs typeface="Times New Roman" panose="02020603050405020304" pitchFamily="18" charset="0"/>
              </a:rPr>
              <a:t>Professor Rajib Maity</a:t>
            </a:r>
          </a:p>
          <a:p>
            <a:pPr>
              <a:lnSpc>
                <a:spcPct val="150000"/>
              </a:lnSpc>
            </a:pPr>
            <a:r>
              <a:rPr lang="en-US" sz="2000" dirty="0">
                <a:latin typeface="Times New Roman" panose="02020603050405020304" pitchFamily="18" charset="0"/>
                <a:ea typeface="Cambria" panose="02040503050406030204" pitchFamily="18" charset="0"/>
                <a:cs typeface="Times New Roman" panose="02020603050405020304" pitchFamily="18" charset="0"/>
              </a:rPr>
              <a:t>Civil Engineering Department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96FD27-E3B7-D3C8-1B0C-DA751F6E16E9}"/>
              </a:ext>
            </a:extLst>
          </p:cNvPr>
          <p:cNvPicPr>
            <a:picLocks noChangeAspect="1"/>
          </p:cNvPicPr>
          <p:nvPr/>
        </p:nvPicPr>
        <p:blipFill>
          <a:blip r:embed="rId2"/>
          <a:stretch>
            <a:fillRect/>
          </a:stretch>
        </p:blipFill>
        <p:spPr>
          <a:xfrm>
            <a:off x="5215283" y="715320"/>
            <a:ext cx="1601009" cy="1601009"/>
          </a:xfrm>
          <a:prstGeom prst="rect">
            <a:avLst/>
          </a:prstGeom>
        </p:spPr>
      </p:pic>
      <p:sp>
        <p:nvSpPr>
          <p:cNvPr id="6" name="TextBox 5">
            <a:extLst>
              <a:ext uri="{FF2B5EF4-FFF2-40B4-BE49-F238E27FC236}">
                <a16:creationId xmlns:a16="http://schemas.microsoft.com/office/drawing/2014/main" id="{FF5F4DC2-0195-B9ED-560C-2B17DCDB0D25}"/>
              </a:ext>
            </a:extLst>
          </p:cNvPr>
          <p:cNvSpPr txBox="1"/>
          <p:nvPr/>
        </p:nvSpPr>
        <p:spPr>
          <a:xfrm>
            <a:off x="2187384" y="5311683"/>
            <a:ext cx="7817227" cy="830997"/>
          </a:xfrm>
          <a:prstGeom prst="rect">
            <a:avLst/>
          </a:prstGeom>
          <a:noFill/>
        </p:spPr>
        <p:txBody>
          <a:bodyPr wrap="square">
            <a:spAutoFit/>
          </a:bodyPr>
          <a:lstStyle/>
          <a:p>
            <a:pPr marL="0" indent="0" algn="ctr">
              <a:lnSpc>
                <a:spcPct val="100000"/>
              </a:lnSpc>
              <a:buFont typeface="Wingdings" panose="05000000000000000000" pitchFamily="2" charset="2"/>
              <a:buNone/>
            </a:pPr>
            <a:r>
              <a:rPr lang="en-IN" sz="2400" dirty="0">
                <a:solidFill>
                  <a:srgbClr val="080808"/>
                </a:solidFill>
                <a:latin typeface="Palatino Linotype" panose="02040502050505030304" pitchFamily="18" charset="0"/>
              </a:rPr>
              <a:t>Ocean Engineering and Naval Architecture Department</a:t>
            </a:r>
          </a:p>
          <a:p>
            <a:pPr marL="0" indent="0" algn="ctr">
              <a:lnSpc>
                <a:spcPct val="100000"/>
              </a:lnSpc>
              <a:buFont typeface="Wingdings" panose="05000000000000000000" pitchFamily="2" charset="2"/>
              <a:buNone/>
            </a:pPr>
            <a:r>
              <a:rPr lang="en-IN" sz="2400" dirty="0">
                <a:solidFill>
                  <a:srgbClr val="080808"/>
                </a:solidFill>
                <a:latin typeface="Palatino Linotype" panose="02040502050505030304" pitchFamily="18" charset="0"/>
              </a:rPr>
              <a:t>Indian Institute of Technology, Kharagpur</a:t>
            </a:r>
          </a:p>
        </p:txBody>
      </p:sp>
    </p:spTree>
    <p:extLst>
      <p:ext uri="{BB962C8B-B14F-4D97-AF65-F5344CB8AC3E}">
        <p14:creationId xmlns:p14="http://schemas.microsoft.com/office/powerpoint/2010/main" val="176111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184BE78-FC11-6D9A-C977-A0B1F3D59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18" y="1760893"/>
            <a:ext cx="5580677" cy="33362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726E40B-0906-C2E9-177B-8B424C30F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057" y="1635386"/>
            <a:ext cx="5991725" cy="3587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9128E4-0395-1F77-8511-124F5C1F6CED}"/>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281599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Random Forest Regression</a:t>
            </a:r>
          </a:p>
        </p:txBody>
      </p:sp>
      <p:sp>
        <p:nvSpPr>
          <p:cNvPr id="17" name="Rectangle 16">
            <a:extLst>
              <a:ext uri="{FF2B5EF4-FFF2-40B4-BE49-F238E27FC236}">
                <a16:creationId xmlns:a16="http://schemas.microsoft.com/office/drawing/2014/main" id="{B1636902-4AC6-C92C-7A05-6575D64A3039}"/>
              </a:ext>
            </a:extLst>
          </p:cNvPr>
          <p:cNvSpPr/>
          <p:nvPr/>
        </p:nvSpPr>
        <p:spPr>
          <a:xfrm>
            <a:off x="4130842" y="2017060"/>
            <a:ext cx="1480757" cy="489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1</a:t>
            </a:r>
          </a:p>
        </p:txBody>
      </p:sp>
      <p:sp>
        <p:nvSpPr>
          <p:cNvPr id="18" name="Rectangle 17">
            <a:extLst>
              <a:ext uri="{FF2B5EF4-FFF2-40B4-BE49-F238E27FC236}">
                <a16:creationId xmlns:a16="http://schemas.microsoft.com/office/drawing/2014/main" id="{18D62EBE-3AC1-04FF-E54A-D0114220E974}"/>
              </a:ext>
            </a:extLst>
          </p:cNvPr>
          <p:cNvSpPr/>
          <p:nvPr/>
        </p:nvSpPr>
        <p:spPr>
          <a:xfrm>
            <a:off x="6472988" y="2031214"/>
            <a:ext cx="1452685" cy="489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2</a:t>
            </a:r>
          </a:p>
        </p:txBody>
      </p:sp>
      <p:sp>
        <p:nvSpPr>
          <p:cNvPr id="19" name="Rectangle 18">
            <a:extLst>
              <a:ext uri="{FF2B5EF4-FFF2-40B4-BE49-F238E27FC236}">
                <a16:creationId xmlns:a16="http://schemas.microsoft.com/office/drawing/2014/main" id="{99365EAD-C536-D418-E58A-8FE145C60F0E}"/>
              </a:ext>
            </a:extLst>
          </p:cNvPr>
          <p:cNvSpPr/>
          <p:nvPr/>
        </p:nvSpPr>
        <p:spPr>
          <a:xfrm>
            <a:off x="8787062" y="2023193"/>
            <a:ext cx="1451810" cy="489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Data n</a:t>
            </a:r>
          </a:p>
        </p:txBody>
      </p:sp>
      <p:sp>
        <p:nvSpPr>
          <p:cNvPr id="25" name="Oval 24">
            <a:extLst>
              <a:ext uri="{FF2B5EF4-FFF2-40B4-BE49-F238E27FC236}">
                <a16:creationId xmlns:a16="http://schemas.microsoft.com/office/drawing/2014/main" id="{642ED055-C581-EE80-7B08-87AA534CE0F2}"/>
              </a:ext>
            </a:extLst>
          </p:cNvPr>
          <p:cNvSpPr/>
          <p:nvPr/>
        </p:nvSpPr>
        <p:spPr>
          <a:xfrm>
            <a:off x="4130842" y="3180114"/>
            <a:ext cx="1451811" cy="633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 Tree1</a:t>
            </a:r>
          </a:p>
        </p:txBody>
      </p:sp>
      <p:sp>
        <p:nvSpPr>
          <p:cNvPr id="26" name="Oval 25">
            <a:extLst>
              <a:ext uri="{FF2B5EF4-FFF2-40B4-BE49-F238E27FC236}">
                <a16:creationId xmlns:a16="http://schemas.microsoft.com/office/drawing/2014/main" id="{52B841A5-7D04-6086-EB95-2BE5F1A3F424}"/>
              </a:ext>
            </a:extLst>
          </p:cNvPr>
          <p:cNvSpPr/>
          <p:nvPr/>
        </p:nvSpPr>
        <p:spPr>
          <a:xfrm>
            <a:off x="6437330" y="3208422"/>
            <a:ext cx="1524000" cy="633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 Tree 2</a:t>
            </a:r>
          </a:p>
        </p:txBody>
      </p:sp>
      <p:sp>
        <p:nvSpPr>
          <p:cNvPr id="27" name="Oval 26">
            <a:extLst>
              <a:ext uri="{FF2B5EF4-FFF2-40B4-BE49-F238E27FC236}">
                <a16:creationId xmlns:a16="http://schemas.microsoft.com/office/drawing/2014/main" id="{A7BF9474-DBB8-F60C-D6A7-F0A404D0D6D2}"/>
              </a:ext>
            </a:extLst>
          </p:cNvPr>
          <p:cNvSpPr/>
          <p:nvPr/>
        </p:nvSpPr>
        <p:spPr>
          <a:xfrm>
            <a:off x="8787062" y="3208422"/>
            <a:ext cx="1451811" cy="6213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Decision Tree n</a:t>
            </a:r>
          </a:p>
        </p:txBody>
      </p:sp>
      <p:sp>
        <p:nvSpPr>
          <p:cNvPr id="28" name="Rectangle 27">
            <a:extLst>
              <a:ext uri="{FF2B5EF4-FFF2-40B4-BE49-F238E27FC236}">
                <a16:creationId xmlns:a16="http://schemas.microsoft.com/office/drawing/2014/main" id="{C2C238A0-7D95-81D3-C568-A6423B7058BC}"/>
              </a:ext>
            </a:extLst>
          </p:cNvPr>
          <p:cNvSpPr/>
          <p:nvPr/>
        </p:nvSpPr>
        <p:spPr>
          <a:xfrm>
            <a:off x="6264442" y="4575034"/>
            <a:ext cx="2053389" cy="9063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Voting</a:t>
            </a:r>
          </a:p>
          <a:p>
            <a:pPr algn="ctr"/>
            <a:r>
              <a:rPr lang="en-IN" dirty="0">
                <a:solidFill>
                  <a:schemeClr val="tx1"/>
                </a:solidFill>
              </a:rPr>
              <a:t>(averaging)</a:t>
            </a:r>
          </a:p>
        </p:txBody>
      </p:sp>
      <p:sp>
        <p:nvSpPr>
          <p:cNvPr id="29" name="Rectangle 28">
            <a:extLst>
              <a:ext uri="{FF2B5EF4-FFF2-40B4-BE49-F238E27FC236}">
                <a16:creationId xmlns:a16="http://schemas.microsoft.com/office/drawing/2014/main" id="{7FCEB74C-B4C4-8F58-A636-147FDC8407CD}"/>
              </a:ext>
            </a:extLst>
          </p:cNvPr>
          <p:cNvSpPr/>
          <p:nvPr/>
        </p:nvSpPr>
        <p:spPr>
          <a:xfrm>
            <a:off x="6198267" y="5832536"/>
            <a:ext cx="2406317" cy="763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Prediction</a:t>
            </a:r>
          </a:p>
        </p:txBody>
      </p:sp>
      <p:sp>
        <p:nvSpPr>
          <p:cNvPr id="30" name="Rectangle 29">
            <a:extLst>
              <a:ext uri="{FF2B5EF4-FFF2-40B4-BE49-F238E27FC236}">
                <a16:creationId xmlns:a16="http://schemas.microsoft.com/office/drawing/2014/main" id="{FB1E22D4-8BD8-02AC-9EB9-0CA84ED03784}"/>
              </a:ext>
            </a:extLst>
          </p:cNvPr>
          <p:cNvSpPr/>
          <p:nvPr/>
        </p:nvSpPr>
        <p:spPr>
          <a:xfrm>
            <a:off x="1556084" y="4788568"/>
            <a:ext cx="1267326" cy="13501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 Set</a:t>
            </a:r>
          </a:p>
        </p:txBody>
      </p:sp>
      <p:sp useBgFill="1">
        <p:nvSpPr>
          <p:cNvPr id="31" name="Rectangle 30">
            <a:extLst>
              <a:ext uri="{FF2B5EF4-FFF2-40B4-BE49-F238E27FC236}">
                <a16:creationId xmlns:a16="http://schemas.microsoft.com/office/drawing/2014/main" id="{B4DA8F56-B44E-473E-5739-07A23C4942C1}"/>
              </a:ext>
            </a:extLst>
          </p:cNvPr>
          <p:cNvSpPr/>
          <p:nvPr/>
        </p:nvSpPr>
        <p:spPr>
          <a:xfrm>
            <a:off x="1612233" y="1884947"/>
            <a:ext cx="1175084" cy="2453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Set</a:t>
            </a:r>
          </a:p>
        </p:txBody>
      </p:sp>
      <p:cxnSp>
        <p:nvCxnSpPr>
          <p:cNvPr id="33" name="Straight Arrow Connector 32">
            <a:extLst>
              <a:ext uri="{FF2B5EF4-FFF2-40B4-BE49-F238E27FC236}">
                <a16:creationId xmlns:a16="http://schemas.microsoft.com/office/drawing/2014/main" id="{7AB57215-447B-CAC4-6FF8-1397C2933E03}"/>
              </a:ext>
            </a:extLst>
          </p:cNvPr>
          <p:cNvCxnSpPr/>
          <p:nvPr/>
        </p:nvCxnSpPr>
        <p:spPr>
          <a:xfrm>
            <a:off x="2787317" y="2100776"/>
            <a:ext cx="13435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5A9AE87-63A1-DC7C-C551-62D2D5B31662}"/>
              </a:ext>
            </a:extLst>
          </p:cNvPr>
          <p:cNvCxnSpPr>
            <a:cxnSpLocks/>
            <a:stCxn id="17" idx="2"/>
            <a:endCxn id="25" idx="0"/>
          </p:cNvCxnSpPr>
          <p:nvPr/>
        </p:nvCxnSpPr>
        <p:spPr>
          <a:xfrm flipH="1">
            <a:off x="4856748" y="2506344"/>
            <a:ext cx="14473" cy="673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F967F9D-B6F3-458B-A16B-27568EBCA7B1}"/>
              </a:ext>
            </a:extLst>
          </p:cNvPr>
          <p:cNvCxnSpPr/>
          <p:nvPr/>
        </p:nvCxnSpPr>
        <p:spPr>
          <a:xfrm>
            <a:off x="5088484" y="3773005"/>
            <a:ext cx="1697327" cy="794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8EC5B18-2C01-C2B8-8031-50C480F240AD}"/>
              </a:ext>
            </a:extLst>
          </p:cNvPr>
          <p:cNvCxnSpPr>
            <a:stCxn id="18" idx="2"/>
            <a:endCxn id="26" idx="0"/>
          </p:cNvCxnSpPr>
          <p:nvPr/>
        </p:nvCxnSpPr>
        <p:spPr>
          <a:xfrm flipH="1">
            <a:off x="7199330" y="2520498"/>
            <a:ext cx="1" cy="687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36A059D-CE67-C43B-39F9-598B09CE0F07}"/>
              </a:ext>
            </a:extLst>
          </p:cNvPr>
          <p:cNvCxnSpPr/>
          <p:nvPr/>
        </p:nvCxnSpPr>
        <p:spPr>
          <a:xfrm flipH="1">
            <a:off x="7925673" y="3773005"/>
            <a:ext cx="1226348" cy="794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17EBEA7-6A4B-939F-53E5-61FFF8D1FED7}"/>
              </a:ext>
            </a:extLst>
          </p:cNvPr>
          <p:cNvCxnSpPr>
            <a:stCxn id="26" idx="4"/>
          </p:cNvCxnSpPr>
          <p:nvPr/>
        </p:nvCxnSpPr>
        <p:spPr>
          <a:xfrm>
            <a:off x="7199330" y="3842085"/>
            <a:ext cx="0" cy="732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A277CF-DCD2-A92F-E69C-378E76C9B229}"/>
              </a:ext>
            </a:extLst>
          </p:cNvPr>
          <p:cNvCxnSpPr>
            <a:stCxn id="19" idx="2"/>
            <a:endCxn id="27" idx="0"/>
          </p:cNvCxnSpPr>
          <p:nvPr/>
        </p:nvCxnSpPr>
        <p:spPr>
          <a:xfrm>
            <a:off x="9512967" y="2512477"/>
            <a:ext cx="1" cy="695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E59FC09-D66A-1ED6-6403-B7B0E2CFBBCF}"/>
              </a:ext>
            </a:extLst>
          </p:cNvPr>
          <p:cNvCxnSpPr>
            <a:stCxn id="28" idx="2"/>
          </p:cNvCxnSpPr>
          <p:nvPr/>
        </p:nvCxnSpPr>
        <p:spPr>
          <a:xfrm flipH="1">
            <a:off x="7291136" y="5481413"/>
            <a:ext cx="1" cy="351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0ECC308D-B454-48BF-978F-175148B92EA4}"/>
              </a:ext>
            </a:extLst>
          </p:cNvPr>
          <p:cNvSpPr txBox="1"/>
          <p:nvPr/>
        </p:nvSpPr>
        <p:spPr>
          <a:xfrm>
            <a:off x="8005446" y="2091190"/>
            <a:ext cx="713874" cy="369332"/>
          </a:xfrm>
          <a:prstGeom prst="rect">
            <a:avLst/>
          </a:prstGeom>
          <a:noFill/>
        </p:spPr>
        <p:txBody>
          <a:bodyPr wrap="square" rtlCol="0">
            <a:spAutoFit/>
          </a:bodyPr>
          <a:lstStyle/>
          <a:p>
            <a:r>
              <a:rPr lang="en-IN" dirty="0"/>
              <a:t>……...</a:t>
            </a:r>
          </a:p>
        </p:txBody>
      </p:sp>
      <p:sp>
        <p:nvSpPr>
          <p:cNvPr id="52" name="TextBox 51">
            <a:extLst>
              <a:ext uri="{FF2B5EF4-FFF2-40B4-BE49-F238E27FC236}">
                <a16:creationId xmlns:a16="http://schemas.microsoft.com/office/drawing/2014/main" id="{A7B5744B-50B8-1FBF-5F80-B96473E0A042}"/>
              </a:ext>
            </a:extLst>
          </p:cNvPr>
          <p:cNvSpPr txBox="1"/>
          <p:nvPr/>
        </p:nvSpPr>
        <p:spPr>
          <a:xfrm>
            <a:off x="8058017" y="3296653"/>
            <a:ext cx="757990" cy="369332"/>
          </a:xfrm>
          <a:prstGeom prst="rect">
            <a:avLst/>
          </a:prstGeom>
          <a:noFill/>
        </p:spPr>
        <p:txBody>
          <a:bodyPr wrap="square" rtlCol="0">
            <a:spAutoFit/>
          </a:bodyPr>
          <a:lstStyle/>
          <a:p>
            <a:r>
              <a:rPr lang="en-IN" dirty="0"/>
              <a:t>………</a:t>
            </a:r>
          </a:p>
        </p:txBody>
      </p:sp>
      <p:sp>
        <p:nvSpPr>
          <p:cNvPr id="2" name="Title 1">
            <a:extLst>
              <a:ext uri="{FF2B5EF4-FFF2-40B4-BE49-F238E27FC236}">
                <a16:creationId xmlns:a16="http://schemas.microsoft.com/office/drawing/2014/main" id="{DEEDF504-2DAD-3C8D-764C-F516A8BDFA79}"/>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2895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Gradient Boost</a:t>
            </a:r>
          </a:p>
        </p:txBody>
      </p:sp>
      <p:sp>
        <p:nvSpPr>
          <p:cNvPr id="8" name="Rectangle 7">
            <a:extLst>
              <a:ext uri="{FF2B5EF4-FFF2-40B4-BE49-F238E27FC236}">
                <a16:creationId xmlns:a16="http://schemas.microsoft.com/office/drawing/2014/main" id="{86D47F9C-4D72-B3A5-2BC6-4EB8FC2995E5}"/>
              </a:ext>
            </a:extLst>
          </p:cNvPr>
          <p:cNvSpPr/>
          <p:nvPr/>
        </p:nvSpPr>
        <p:spPr>
          <a:xfrm>
            <a:off x="5153526" y="1682757"/>
            <a:ext cx="1880937"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a:t>
            </a:r>
            <a:r>
              <a:rPr lang="en-IN" dirty="0"/>
              <a:t> </a:t>
            </a:r>
            <a:r>
              <a:rPr lang="en-IN" dirty="0">
                <a:solidFill>
                  <a:schemeClr val="tx1"/>
                </a:solidFill>
              </a:rPr>
              <a:t>Data</a:t>
            </a:r>
          </a:p>
        </p:txBody>
      </p:sp>
      <p:sp>
        <p:nvSpPr>
          <p:cNvPr id="5" name="Rectangle 4">
            <a:extLst>
              <a:ext uri="{FF2B5EF4-FFF2-40B4-BE49-F238E27FC236}">
                <a16:creationId xmlns:a16="http://schemas.microsoft.com/office/drawing/2014/main" id="{220EB8A2-62BC-8BEB-9423-D318B2084CD0}"/>
              </a:ext>
            </a:extLst>
          </p:cNvPr>
          <p:cNvSpPr/>
          <p:nvPr/>
        </p:nvSpPr>
        <p:spPr>
          <a:xfrm>
            <a:off x="1548063" y="2751222"/>
            <a:ext cx="1708484" cy="669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1</a:t>
            </a:r>
          </a:p>
        </p:txBody>
      </p:sp>
      <p:sp>
        <p:nvSpPr>
          <p:cNvPr id="6" name="Rectangle 5">
            <a:extLst>
              <a:ext uri="{FF2B5EF4-FFF2-40B4-BE49-F238E27FC236}">
                <a16:creationId xmlns:a16="http://schemas.microsoft.com/office/drawing/2014/main" id="{D45D54F2-662D-B4D6-BCB0-5C600F81A268}"/>
              </a:ext>
            </a:extLst>
          </p:cNvPr>
          <p:cNvSpPr/>
          <p:nvPr/>
        </p:nvSpPr>
        <p:spPr>
          <a:xfrm>
            <a:off x="4006516" y="2759241"/>
            <a:ext cx="1957137" cy="6697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2</a:t>
            </a:r>
          </a:p>
        </p:txBody>
      </p:sp>
      <p:sp>
        <p:nvSpPr>
          <p:cNvPr id="7" name="Rectangle 6">
            <a:extLst>
              <a:ext uri="{FF2B5EF4-FFF2-40B4-BE49-F238E27FC236}">
                <a16:creationId xmlns:a16="http://schemas.microsoft.com/office/drawing/2014/main" id="{5401F5FF-FE28-12D6-B5AC-B3981C01E8E4}"/>
              </a:ext>
            </a:extLst>
          </p:cNvPr>
          <p:cNvSpPr/>
          <p:nvPr/>
        </p:nvSpPr>
        <p:spPr>
          <a:xfrm>
            <a:off x="8456697" y="2751220"/>
            <a:ext cx="1890462" cy="6777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Tree K</a:t>
            </a:r>
          </a:p>
        </p:txBody>
      </p:sp>
      <p:cxnSp>
        <p:nvCxnSpPr>
          <p:cNvPr id="12" name="Straight Arrow Connector 11">
            <a:extLst>
              <a:ext uri="{FF2B5EF4-FFF2-40B4-BE49-F238E27FC236}">
                <a16:creationId xmlns:a16="http://schemas.microsoft.com/office/drawing/2014/main" id="{51148339-6F04-249C-FF32-A21FAD99ACD9}"/>
              </a:ext>
            </a:extLst>
          </p:cNvPr>
          <p:cNvCxnSpPr>
            <a:stCxn id="8" idx="1"/>
          </p:cNvCxnSpPr>
          <p:nvPr/>
        </p:nvCxnSpPr>
        <p:spPr>
          <a:xfrm flipH="1">
            <a:off x="2967788" y="2003599"/>
            <a:ext cx="2185738" cy="740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6C6A8C-B399-E26C-AB4D-FC4A6F18896A}"/>
              </a:ext>
            </a:extLst>
          </p:cNvPr>
          <p:cNvCxnSpPr>
            <a:stCxn id="8" idx="2"/>
            <a:endCxn id="6" idx="0"/>
          </p:cNvCxnSpPr>
          <p:nvPr/>
        </p:nvCxnSpPr>
        <p:spPr>
          <a:xfrm flipH="1">
            <a:off x="4985085" y="2324441"/>
            <a:ext cx="1108910" cy="43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300AC25-B902-ABC2-4B7E-4BAECF43CAAE}"/>
              </a:ext>
            </a:extLst>
          </p:cNvPr>
          <p:cNvCxnSpPr>
            <a:stCxn id="8" idx="3"/>
          </p:cNvCxnSpPr>
          <p:nvPr/>
        </p:nvCxnSpPr>
        <p:spPr>
          <a:xfrm>
            <a:off x="7034463" y="2003599"/>
            <a:ext cx="2205791" cy="740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E76E2E4F-4F17-5A6D-A2E1-05F075FFDF1A}"/>
              </a:ext>
            </a:extLst>
          </p:cNvPr>
          <p:cNvSpPr/>
          <p:nvPr/>
        </p:nvSpPr>
        <p:spPr>
          <a:xfrm>
            <a:off x="2917658" y="3801979"/>
            <a:ext cx="1058779" cy="561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Residual</a:t>
            </a:r>
          </a:p>
        </p:txBody>
      </p:sp>
      <p:sp>
        <p:nvSpPr>
          <p:cNvPr id="23" name="Rectangle 22">
            <a:extLst>
              <a:ext uri="{FF2B5EF4-FFF2-40B4-BE49-F238E27FC236}">
                <a16:creationId xmlns:a16="http://schemas.microsoft.com/office/drawing/2014/main" id="{C16D3536-082C-6923-DF7A-1621DA49400E}"/>
              </a:ext>
            </a:extLst>
          </p:cNvPr>
          <p:cNvSpPr/>
          <p:nvPr/>
        </p:nvSpPr>
        <p:spPr>
          <a:xfrm>
            <a:off x="4995112" y="3801979"/>
            <a:ext cx="1138989" cy="5614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Residual</a:t>
            </a:r>
          </a:p>
        </p:txBody>
      </p:sp>
      <p:sp>
        <p:nvSpPr>
          <p:cNvPr id="24" name="Rectangle 23">
            <a:extLst>
              <a:ext uri="{FF2B5EF4-FFF2-40B4-BE49-F238E27FC236}">
                <a16:creationId xmlns:a16="http://schemas.microsoft.com/office/drawing/2014/main" id="{BD9B440F-0D08-4AD5-84CC-22EBFCE9E150}"/>
              </a:ext>
            </a:extLst>
          </p:cNvPr>
          <p:cNvSpPr/>
          <p:nvPr/>
        </p:nvSpPr>
        <p:spPr>
          <a:xfrm>
            <a:off x="7346535" y="3772995"/>
            <a:ext cx="1163052" cy="59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Residual</a:t>
            </a:r>
          </a:p>
        </p:txBody>
      </p:sp>
      <p:sp>
        <p:nvSpPr>
          <p:cNvPr id="25" name="Rectangle 24">
            <a:extLst>
              <a:ext uri="{FF2B5EF4-FFF2-40B4-BE49-F238E27FC236}">
                <a16:creationId xmlns:a16="http://schemas.microsoft.com/office/drawing/2014/main" id="{A5BAC0BB-D8D8-385B-FF7E-AFC61145EBE1}"/>
              </a:ext>
            </a:extLst>
          </p:cNvPr>
          <p:cNvSpPr/>
          <p:nvPr/>
        </p:nvSpPr>
        <p:spPr>
          <a:xfrm>
            <a:off x="1548063" y="4854741"/>
            <a:ext cx="1564105" cy="505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6" name="Rectangle 25">
            <a:extLst>
              <a:ext uri="{FF2B5EF4-FFF2-40B4-BE49-F238E27FC236}">
                <a16:creationId xmlns:a16="http://schemas.microsoft.com/office/drawing/2014/main" id="{AEFC7594-2075-41A9-A22C-CE520191A008}"/>
              </a:ext>
            </a:extLst>
          </p:cNvPr>
          <p:cNvSpPr/>
          <p:nvPr/>
        </p:nvSpPr>
        <p:spPr>
          <a:xfrm>
            <a:off x="4140870" y="4844950"/>
            <a:ext cx="1491916" cy="505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7" name="Rectangle 26">
            <a:extLst>
              <a:ext uri="{FF2B5EF4-FFF2-40B4-BE49-F238E27FC236}">
                <a16:creationId xmlns:a16="http://schemas.microsoft.com/office/drawing/2014/main" id="{74B57E98-AEC0-9908-85B8-FA526DF286A3}"/>
              </a:ext>
            </a:extLst>
          </p:cNvPr>
          <p:cNvSpPr/>
          <p:nvPr/>
        </p:nvSpPr>
        <p:spPr>
          <a:xfrm>
            <a:off x="8935455" y="4844950"/>
            <a:ext cx="1339513" cy="505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28" name="Rectangle 27">
            <a:extLst>
              <a:ext uri="{FF2B5EF4-FFF2-40B4-BE49-F238E27FC236}">
                <a16:creationId xmlns:a16="http://schemas.microsoft.com/office/drawing/2014/main" id="{596F2CB8-839B-7C94-C565-7A65F0226B7D}"/>
              </a:ext>
            </a:extLst>
          </p:cNvPr>
          <p:cNvSpPr/>
          <p:nvPr/>
        </p:nvSpPr>
        <p:spPr>
          <a:xfrm>
            <a:off x="4848727" y="5927558"/>
            <a:ext cx="2185736"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Ensemble Prediction</a:t>
            </a:r>
          </a:p>
        </p:txBody>
      </p:sp>
      <p:cxnSp>
        <p:nvCxnSpPr>
          <p:cNvPr id="32" name="Connector: Curved 31">
            <a:extLst>
              <a:ext uri="{FF2B5EF4-FFF2-40B4-BE49-F238E27FC236}">
                <a16:creationId xmlns:a16="http://schemas.microsoft.com/office/drawing/2014/main" id="{1D0F1669-9510-D1B1-9AD9-15EF6081AA87}"/>
              </a:ext>
            </a:extLst>
          </p:cNvPr>
          <p:cNvCxnSpPr>
            <a:stCxn id="22" idx="0"/>
            <a:endCxn id="6" idx="1"/>
          </p:cNvCxnSpPr>
          <p:nvPr/>
        </p:nvCxnSpPr>
        <p:spPr>
          <a:xfrm rot="5400000" flipH="1" flipV="1">
            <a:off x="3372853" y="3168316"/>
            <a:ext cx="707858" cy="559468"/>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Curved 35">
            <a:extLst>
              <a:ext uri="{FF2B5EF4-FFF2-40B4-BE49-F238E27FC236}">
                <a16:creationId xmlns:a16="http://schemas.microsoft.com/office/drawing/2014/main" id="{BEB26748-36A4-FA93-CE3A-6E66EC537CE0}"/>
              </a:ext>
            </a:extLst>
          </p:cNvPr>
          <p:cNvCxnSpPr>
            <a:stCxn id="25" idx="0"/>
            <a:endCxn id="22" idx="2"/>
          </p:cNvCxnSpPr>
          <p:nvPr/>
        </p:nvCxnSpPr>
        <p:spPr>
          <a:xfrm rot="5400000" flipH="1" flipV="1">
            <a:off x="2642938" y="4050631"/>
            <a:ext cx="491288" cy="111693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Curved 37">
            <a:extLst>
              <a:ext uri="{FF2B5EF4-FFF2-40B4-BE49-F238E27FC236}">
                <a16:creationId xmlns:a16="http://schemas.microsoft.com/office/drawing/2014/main" id="{3195F7C1-0E7D-67B1-48FF-8CE3909F86C2}"/>
              </a:ext>
            </a:extLst>
          </p:cNvPr>
          <p:cNvCxnSpPr>
            <a:stCxn id="26" idx="0"/>
            <a:endCxn id="23" idx="2"/>
          </p:cNvCxnSpPr>
          <p:nvPr/>
        </p:nvCxnSpPr>
        <p:spPr>
          <a:xfrm rot="5400000" flipH="1" flipV="1">
            <a:off x="4984969" y="4265313"/>
            <a:ext cx="481497" cy="67777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DA56D9B-8599-CEC1-68E3-B35A77C342B4}"/>
              </a:ext>
            </a:extLst>
          </p:cNvPr>
          <p:cNvSpPr txBox="1"/>
          <p:nvPr/>
        </p:nvSpPr>
        <p:spPr>
          <a:xfrm>
            <a:off x="6287004" y="2965300"/>
            <a:ext cx="1163052" cy="369332"/>
          </a:xfrm>
          <a:prstGeom prst="rect">
            <a:avLst/>
          </a:prstGeom>
          <a:noFill/>
        </p:spPr>
        <p:txBody>
          <a:bodyPr wrap="square" rtlCol="0">
            <a:spAutoFit/>
          </a:bodyPr>
          <a:lstStyle/>
          <a:p>
            <a:r>
              <a:rPr lang="en-IN" dirty="0"/>
              <a:t>……………..</a:t>
            </a:r>
          </a:p>
        </p:txBody>
      </p:sp>
      <p:sp>
        <p:nvSpPr>
          <p:cNvPr id="44" name="TextBox 43">
            <a:extLst>
              <a:ext uri="{FF2B5EF4-FFF2-40B4-BE49-F238E27FC236}">
                <a16:creationId xmlns:a16="http://schemas.microsoft.com/office/drawing/2014/main" id="{A8ED9855-1A92-DF10-CAAC-6BB5AB5E5AC1}"/>
              </a:ext>
            </a:extLst>
          </p:cNvPr>
          <p:cNvSpPr txBox="1"/>
          <p:nvPr/>
        </p:nvSpPr>
        <p:spPr>
          <a:xfrm>
            <a:off x="6452937" y="4854741"/>
            <a:ext cx="1491916" cy="369332"/>
          </a:xfrm>
          <a:prstGeom prst="rect">
            <a:avLst/>
          </a:prstGeom>
          <a:noFill/>
        </p:spPr>
        <p:txBody>
          <a:bodyPr wrap="square" rtlCol="0">
            <a:spAutoFit/>
          </a:bodyPr>
          <a:lstStyle/>
          <a:p>
            <a:r>
              <a:rPr lang="en-IN" dirty="0"/>
              <a:t>………………….</a:t>
            </a:r>
          </a:p>
        </p:txBody>
      </p:sp>
      <p:cxnSp>
        <p:nvCxnSpPr>
          <p:cNvPr id="48" name="Connector: Curved 47">
            <a:extLst>
              <a:ext uri="{FF2B5EF4-FFF2-40B4-BE49-F238E27FC236}">
                <a16:creationId xmlns:a16="http://schemas.microsoft.com/office/drawing/2014/main" id="{05210E5B-4ED7-59AE-CC3F-B94610796A7A}"/>
              </a:ext>
            </a:extLst>
          </p:cNvPr>
          <p:cNvCxnSpPr>
            <a:stCxn id="23" idx="0"/>
            <a:endCxn id="41" idx="2"/>
          </p:cNvCxnSpPr>
          <p:nvPr/>
        </p:nvCxnSpPr>
        <p:spPr>
          <a:xfrm rot="5400000" flipH="1" flipV="1">
            <a:off x="5982895" y="2916345"/>
            <a:ext cx="467347" cy="130392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Curved 51">
            <a:extLst>
              <a:ext uri="{FF2B5EF4-FFF2-40B4-BE49-F238E27FC236}">
                <a16:creationId xmlns:a16="http://schemas.microsoft.com/office/drawing/2014/main" id="{5362B86B-63EA-5674-CD69-03030CFF25D8}"/>
              </a:ext>
            </a:extLst>
          </p:cNvPr>
          <p:cNvCxnSpPr>
            <a:stCxn id="44" idx="0"/>
            <a:endCxn id="24" idx="2"/>
          </p:cNvCxnSpPr>
          <p:nvPr/>
        </p:nvCxnSpPr>
        <p:spPr>
          <a:xfrm rot="5400000" flipH="1" flipV="1">
            <a:off x="7317834" y="4244514"/>
            <a:ext cx="491288" cy="72916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Curved 53">
            <a:extLst>
              <a:ext uri="{FF2B5EF4-FFF2-40B4-BE49-F238E27FC236}">
                <a16:creationId xmlns:a16="http://schemas.microsoft.com/office/drawing/2014/main" id="{00E61E44-F927-1058-DDD9-2DAE068C8E6F}"/>
              </a:ext>
            </a:extLst>
          </p:cNvPr>
          <p:cNvCxnSpPr>
            <a:stCxn id="24" idx="0"/>
            <a:endCxn id="7" idx="1"/>
          </p:cNvCxnSpPr>
          <p:nvPr/>
        </p:nvCxnSpPr>
        <p:spPr>
          <a:xfrm rot="5400000" flipH="1" flipV="1">
            <a:off x="7850937" y="3167235"/>
            <a:ext cx="682885" cy="52863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94CA6C6-7E1B-130F-0A8E-F0C9C57490C7}"/>
              </a:ext>
            </a:extLst>
          </p:cNvPr>
          <p:cNvCxnSpPr/>
          <p:nvPr/>
        </p:nvCxnSpPr>
        <p:spPr>
          <a:xfrm>
            <a:off x="2061411" y="3437018"/>
            <a:ext cx="0" cy="1428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52804208-11DC-13C8-F0BF-86BDBD02CF82}"/>
              </a:ext>
            </a:extLst>
          </p:cNvPr>
          <p:cNvCxnSpPr/>
          <p:nvPr/>
        </p:nvCxnSpPr>
        <p:spPr>
          <a:xfrm>
            <a:off x="4499811" y="3429000"/>
            <a:ext cx="0" cy="1415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1F835FC-71B8-E58E-F642-1E4083DB5C9B}"/>
              </a:ext>
            </a:extLst>
          </p:cNvPr>
          <p:cNvCxnSpPr>
            <a:endCxn id="27" idx="0"/>
          </p:cNvCxnSpPr>
          <p:nvPr/>
        </p:nvCxnSpPr>
        <p:spPr>
          <a:xfrm>
            <a:off x="9605211" y="3448050"/>
            <a:ext cx="1" cy="139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53C9137-ABE0-5097-D047-4B1F525D1800}"/>
              </a:ext>
            </a:extLst>
          </p:cNvPr>
          <p:cNvCxnSpPr/>
          <p:nvPr/>
        </p:nvCxnSpPr>
        <p:spPr>
          <a:xfrm>
            <a:off x="2712619" y="5360068"/>
            <a:ext cx="2310567" cy="567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8382E7B-E7DC-F7E4-4923-AD37837C9060}"/>
              </a:ext>
            </a:extLst>
          </p:cNvPr>
          <p:cNvCxnSpPr>
            <a:stCxn id="26" idx="2"/>
            <a:endCxn id="28" idx="0"/>
          </p:cNvCxnSpPr>
          <p:nvPr/>
        </p:nvCxnSpPr>
        <p:spPr>
          <a:xfrm>
            <a:off x="4886828" y="5350277"/>
            <a:ext cx="1054767" cy="577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6FEF0F38-4E1F-AA94-02A9-D9AE7519A110}"/>
              </a:ext>
            </a:extLst>
          </p:cNvPr>
          <p:cNvCxnSpPr/>
          <p:nvPr/>
        </p:nvCxnSpPr>
        <p:spPr>
          <a:xfrm flipH="1">
            <a:off x="6868530" y="5350277"/>
            <a:ext cx="2211304" cy="5772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E20AD41-1D20-70E4-BE3F-7A31CCFB8A1C}"/>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95130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Support Vector Regression</a:t>
            </a:r>
          </a:p>
        </p:txBody>
      </p:sp>
      <p:sp>
        <p:nvSpPr>
          <p:cNvPr id="8" name="Rectangle 7">
            <a:extLst>
              <a:ext uri="{FF2B5EF4-FFF2-40B4-BE49-F238E27FC236}">
                <a16:creationId xmlns:a16="http://schemas.microsoft.com/office/drawing/2014/main" id="{86D47F9C-4D72-B3A5-2BC6-4EB8FC2995E5}"/>
              </a:ext>
            </a:extLst>
          </p:cNvPr>
          <p:cNvSpPr/>
          <p:nvPr/>
        </p:nvSpPr>
        <p:spPr>
          <a:xfrm>
            <a:off x="1925052" y="2294021"/>
            <a:ext cx="1880937"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a:t>
            </a:r>
            <a:r>
              <a:rPr lang="en-IN" dirty="0"/>
              <a:t> </a:t>
            </a:r>
            <a:r>
              <a:rPr lang="en-IN" dirty="0">
                <a:solidFill>
                  <a:schemeClr val="tx1"/>
                </a:solidFill>
              </a:rPr>
              <a:t>Data</a:t>
            </a:r>
          </a:p>
        </p:txBody>
      </p:sp>
      <p:sp>
        <p:nvSpPr>
          <p:cNvPr id="2" name="Title 1">
            <a:extLst>
              <a:ext uri="{FF2B5EF4-FFF2-40B4-BE49-F238E27FC236}">
                <a16:creationId xmlns:a16="http://schemas.microsoft.com/office/drawing/2014/main" id="{ECBCA0EF-0E6C-9BFA-EC51-8B904ED14950}"/>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70852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Random Forest Regression</a:t>
            </a:r>
          </a:p>
        </p:txBody>
      </p:sp>
      <p:sp>
        <p:nvSpPr>
          <p:cNvPr id="8" name="Rectangle 7">
            <a:extLst>
              <a:ext uri="{FF2B5EF4-FFF2-40B4-BE49-F238E27FC236}">
                <a16:creationId xmlns:a16="http://schemas.microsoft.com/office/drawing/2014/main" id="{86D47F9C-4D72-B3A5-2BC6-4EB8FC2995E5}"/>
              </a:ext>
            </a:extLst>
          </p:cNvPr>
          <p:cNvSpPr/>
          <p:nvPr/>
        </p:nvSpPr>
        <p:spPr>
          <a:xfrm>
            <a:off x="1925052" y="2294021"/>
            <a:ext cx="1880937" cy="641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Testing</a:t>
            </a:r>
            <a:r>
              <a:rPr lang="en-IN" dirty="0"/>
              <a:t> </a:t>
            </a:r>
            <a:r>
              <a:rPr lang="en-IN" dirty="0">
                <a:solidFill>
                  <a:schemeClr val="tx1"/>
                </a:solidFill>
              </a:rPr>
              <a:t>Data</a:t>
            </a:r>
          </a:p>
        </p:txBody>
      </p:sp>
      <p:sp>
        <p:nvSpPr>
          <p:cNvPr id="2" name="Title 1">
            <a:extLst>
              <a:ext uri="{FF2B5EF4-FFF2-40B4-BE49-F238E27FC236}">
                <a16:creationId xmlns:a16="http://schemas.microsoft.com/office/drawing/2014/main" id="{F71CB402-9F4D-D3E4-B59E-EA57C0F0A1D8}"/>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52320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255059"/>
                <a:ext cx="10515600" cy="5334000"/>
              </a:xfrm>
            </p:spPr>
            <p:txBody>
              <a:bodyPr>
                <a:normAutofit/>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Assesment of Model Performance</a:t>
                </a:r>
                <a:r>
                  <a:rPr lang="en-IN" sz="2000" dirty="0">
                    <a:latin typeface="Times New Roman" panose="02020603050405020304" pitchFamily="18" charset="0"/>
                    <a:cs typeface="Times New Roman" panose="02020603050405020304" pitchFamily="18" charset="0"/>
                  </a:rPr>
                  <a: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Root Mean Square Error (RMSE) </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sz="2000" i="1" smtClean="0">
                            <a:latin typeface="Cambria Math" panose="02040503050406030204" pitchFamily="18" charset="0"/>
                          </a:rPr>
                        </m:ctrlPr>
                      </m:radPr>
                      <m:deg/>
                      <m:e>
                        <m:f>
                          <m:fPr>
                            <m:ctrlPr>
                              <a:rPr lang="en-IN" sz="2000" i="1">
                                <a:latin typeface="Cambria Math" panose="02040503050406030204" pitchFamily="18" charset="0"/>
                                <a:ea typeface="Cambria Math" panose="02040503050406030204" pitchFamily="18" charset="0"/>
                              </a:rPr>
                            </m:ctrlPr>
                          </m:fPr>
                          <m:num>
                            <m:r>
                              <a:rPr lang="en-IN" sz="2000" i="1">
                                <a:latin typeface="Cambria Math" panose="02040503050406030204" pitchFamily="18" charset="0"/>
                                <a:ea typeface="Cambria Math" panose="02040503050406030204" pitchFamily="18" charset="0"/>
                              </a:rPr>
                              <m:t>1 </m:t>
                            </m:r>
                          </m:num>
                          <m:den>
                            <m:r>
                              <a:rPr lang="en-IN" sz="2000" i="1">
                                <a:latin typeface="Cambria Math" panose="02040503050406030204" pitchFamily="18" charset="0"/>
                                <a:ea typeface="Cambria Math" panose="02040503050406030204" pitchFamily="18" charset="0"/>
                              </a:rPr>
                              <m:t>𝑛</m:t>
                            </m:r>
                          </m:den>
                        </m:f>
                        <m:nary>
                          <m:naryPr>
                            <m:chr m:val="∑"/>
                            <m:ctrlPr>
                              <a:rPr lang="pt-BR" sz="2000" i="1">
                                <a:latin typeface="Cambria Math" panose="02040503050406030204" pitchFamily="18" charset="0"/>
                                <a:ea typeface="Cambria Math" panose="02040503050406030204" pitchFamily="18" charset="0"/>
                              </a:rPr>
                            </m:ctrlPr>
                          </m:naryPr>
                          <m:sub>
                            <m:r>
                              <m:rPr>
                                <m:brk m:alnAt="23"/>
                              </m:rPr>
                              <a:rPr lang="en-IN" sz="2000" i="1">
                                <a:latin typeface="Cambria Math" panose="02040503050406030204" pitchFamily="18" charset="0"/>
                                <a:ea typeface="Cambria Math" panose="02040503050406030204" pitchFamily="18" charset="0"/>
                              </a:rPr>
                              <m:t>𝑖</m:t>
                            </m:r>
                            <m:r>
                              <a:rPr lang="pt-BR" sz="2000" i="1">
                                <a:latin typeface="Cambria Math" panose="02040503050406030204" pitchFamily="18" charset="0"/>
                                <a:ea typeface="Cambria Math" panose="02040503050406030204" pitchFamily="18" charset="0"/>
                              </a:rPr>
                              <m:t>=1</m:t>
                            </m:r>
                          </m:sub>
                          <m:sup>
                            <m:r>
                              <a:rPr lang="en-IN" sz="2000" i="1">
                                <a:latin typeface="Cambria Math" panose="02040503050406030204" pitchFamily="18" charset="0"/>
                                <a:ea typeface="Cambria Math" panose="02040503050406030204" pitchFamily="18" charset="0"/>
                              </a:rPr>
                              <m:t>𝑛</m:t>
                            </m:r>
                          </m:sup>
                          <m:e>
                            <m:sSup>
                              <m:sSupPr>
                                <m:ctrlPr>
                                  <a:rPr lang="pt-BR" sz="2000" i="1">
                                    <a:latin typeface="Cambria Math" panose="02040503050406030204" pitchFamily="18" charset="0"/>
                                    <a:ea typeface="Cambria Math" panose="02040503050406030204" pitchFamily="18" charset="0"/>
                                  </a:rPr>
                                </m:ctrlPr>
                              </m:sSupPr>
                              <m:e>
                                <m:d>
                                  <m:dPr>
                                    <m:ctrlPr>
                                      <a:rPr lang="pt-BR" sz="2000" i="1">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0</m:t>
                                        </m:r>
                                        <m:r>
                                          <a:rPr lang="en-IN" sz="2000" i="1">
                                            <a:latin typeface="Cambria Math" panose="02040503050406030204" pitchFamily="18" charset="0"/>
                                            <a:ea typeface="Cambria Math" panose="02040503050406030204" pitchFamily="18" charset="0"/>
                                          </a:rPr>
                                          <m:t>𝑖</m:t>
                                        </m:r>
                                      </m:sub>
                                    </m:sSub>
                                  </m:e>
                                </m:d>
                              </m:e>
                              <m:sup>
                                <m:r>
                                  <a:rPr lang="en-IN" sz="2000" i="1">
                                    <a:latin typeface="Cambria Math" panose="02040503050406030204" pitchFamily="18" charset="0"/>
                                    <a:ea typeface="Cambria Math" panose="02040503050406030204" pitchFamily="18" charset="0"/>
                                  </a:rPr>
                                  <m:t>2</m:t>
                                </m:r>
                              </m:sup>
                            </m:sSup>
                            <m:r>
                              <a:rPr lang="en-IN" sz="2000" b="0" i="1" smtClean="0">
                                <a:latin typeface="Cambria Math" panose="02040503050406030204" pitchFamily="18" charset="0"/>
                                <a:ea typeface="Cambria Math" panose="02040503050406030204" pitchFamily="18" charset="0"/>
                              </a:rPr>
                              <m:t> </m:t>
                            </m:r>
                          </m:e>
                        </m:nary>
                      </m:e>
                    </m:rad>
                  </m:oMath>
                </a14:m>
                <a:endParaRPr lang="en-IN" sz="2000" b="0" dirty="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Nash–Sutcliffe model efficiency coefficient (NSE)</a:t>
                </a:r>
                <a:r>
                  <a:rPr lang="en-IN" sz="2000" dirty="0">
                    <a:latin typeface="Times New Roman" panose="02020603050405020304" pitchFamily="18" charset="0"/>
                    <a:cs typeface="Times New Roman" panose="02020603050405020304" pitchFamily="18" charset="0"/>
                  </a:rPr>
                  <a:t> = </a:t>
                </a:r>
                <a14:m>
                  <m:oMath xmlns:m="http://schemas.openxmlformats.org/officeDocument/2006/math">
                    <m:r>
                      <a:rPr lang="en-IN" sz="2000" b="0" i="1" smtClean="0">
                        <a:latin typeface="Cambria Math" panose="02040503050406030204" pitchFamily="18" charset="0"/>
                      </a:rPr>
                      <m:t>1−</m:t>
                    </m:r>
                    <m:f>
                      <m:fPr>
                        <m:ctrlPr>
                          <a:rPr lang="en-IN" sz="2000" b="0" i="1" smtClean="0">
                            <a:latin typeface="Cambria Math" panose="02040503050406030204" pitchFamily="18" charset="0"/>
                          </a:rPr>
                        </m:ctrlPr>
                      </m:fPr>
                      <m:num>
                        <m:nary>
                          <m:naryPr>
                            <m:chr m:val="∑"/>
                            <m:ctrlPr>
                              <a:rPr lang="en-IN" sz="2000" b="0" i="1" smtClean="0">
                                <a:latin typeface="Cambria Math" panose="02040503050406030204" pitchFamily="18" charset="0"/>
                              </a:rPr>
                            </m:ctrlPr>
                          </m:naryPr>
                          <m:sub>
                            <m:r>
                              <m:rPr>
                                <m:brk m:alnAt="23"/>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𝑛</m:t>
                            </m:r>
                          </m:sup>
                          <m:e>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𝑂</m:t>
                                        </m:r>
                                        <m:r>
                                          <a:rPr lang="en-IN" sz="2000" i="1">
                                            <a:latin typeface="Cambria Math" panose="02040503050406030204" pitchFamily="18" charset="0"/>
                                            <a:ea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e>
                                </m:d>
                              </m:e>
                              <m:sup>
                                <m:r>
                                  <a:rPr lang="en-IN" sz="2000" b="0" i="1" smtClean="0">
                                    <a:latin typeface="Cambria Math" panose="02040503050406030204" pitchFamily="18" charset="0"/>
                                  </a:rPr>
                                  <m:t>2</m:t>
                                </m:r>
                              </m:sup>
                            </m:sSup>
                          </m:e>
                        </m:nary>
                      </m:num>
                      <m:den>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𝑛</m:t>
                            </m:r>
                          </m:sup>
                          <m:e>
                            <m:sSup>
                              <m:sSupPr>
                                <m:ctrlPr>
                                  <a:rPr lang="en-IN" sz="2000" i="1">
                                    <a:latin typeface="Cambria Math" panose="02040503050406030204" pitchFamily="18" charset="0"/>
                                  </a:rPr>
                                </m:ctrlPr>
                              </m:sSupPr>
                              <m:e>
                                <m:d>
                                  <m:dPr>
                                    <m:ctrlPr>
                                      <a:rPr lang="en-IN" sz="2000" i="1">
                                        <a:latin typeface="Cambria Math" panose="02040503050406030204" pitchFamily="18" charset="0"/>
                                        <a:ea typeface="Cambria Math" panose="02040503050406030204" pitchFamily="18" charset="0"/>
                                      </a:rPr>
                                    </m:ctrlPr>
                                  </m:dPr>
                                  <m:e>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𝑂𝑖</m:t>
                                        </m:r>
                                      </m:sub>
                                    </m:sSub>
                                    <m:r>
                                      <a:rPr lang="en-IN"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𝑂</m:t>
                                        </m:r>
                                      </m:sub>
                                    </m:sSub>
                                  </m:e>
                                </m:d>
                              </m:e>
                              <m:sup>
                                <m:r>
                                  <a:rPr lang="en-IN" sz="2000" i="1">
                                    <a:latin typeface="Cambria Math" panose="02040503050406030204" pitchFamily="18" charset="0"/>
                                  </a:rPr>
                                  <m:t>2</m:t>
                                </m:r>
                              </m:sup>
                            </m:sSup>
                          </m:e>
                        </m:nary>
                      </m:den>
                    </m:f>
                  </m:oMath>
                </a14:m>
                <a:endParaRPr lang="en-IN" sz="2000" dirty="0">
                  <a:latin typeface="Times New Roman" panose="02020603050405020304" pitchFamily="18" charset="0"/>
                  <a:cs typeface="Times New Roman" panose="02020603050405020304" pitchFamily="18" charset="0"/>
                </a:endParaRPr>
              </a:p>
              <a:p>
                <a:pPr>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1800" dirty="0">
                    <a:solidFill>
                      <a:srgbClr val="231F20"/>
                    </a:solidFill>
                    <a:latin typeface="Times New Roman" panose="02020603050405020304" pitchFamily="18" charset="0"/>
                    <a:cs typeface="Times New Roman" panose="02020603050405020304" pitchFamily="18" charset="0"/>
                  </a:rPr>
                  <a:t>C</a:t>
                </a:r>
                <a:r>
                  <a:rPr lang="en-IN" sz="1800" b="0" i="0" u="none" strike="noStrike" baseline="0" dirty="0">
                    <a:solidFill>
                      <a:srgbClr val="231F20"/>
                    </a:solidFill>
                    <a:latin typeface="Times New Roman" panose="02020603050405020304" pitchFamily="18" charset="0"/>
                    <a:cs typeface="Times New Roman" panose="02020603050405020304" pitchFamily="18" charset="0"/>
                  </a:rPr>
                  <a:t>orrelation Coefficient</a:t>
                </a:r>
                <a:r>
                  <a:rPr lang="en-IN" sz="1800" b="0" i="0" u="none" strike="noStrike" dirty="0">
                    <a:solidFill>
                      <a:srgbClr val="231F20"/>
                    </a:solidFill>
                    <a:latin typeface="Times New Roman" panose="02020603050405020304" pitchFamily="18" charset="0"/>
                    <a:cs typeface="Times New Roman" panose="02020603050405020304" pitchFamily="18" charset="0"/>
                  </a:rPr>
                  <a:t> (</a:t>
                </a:r>
                <a:r>
                  <a:rPr lang="en-IN" sz="1800" dirty="0">
                    <a:solidFill>
                      <a:srgbClr val="231F20"/>
                    </a:solidFill>
                    <a:latin typeface="Times New Roman" panose="02020603050405020304" pitchFamily="18" charset="0"/>
                    <a:cs typeface="Times New Roman" panose="02020603050405020304" pitchFamily="18" charset="0"/>
                  </a:rPr>
                  <a:t>CS) </a:t>
                </a:r>
                <a:r>
                  <a:rPr lang="en-IN" sz="2000" dirty="0">
                    <a:solidFill>
                      <a:srgbClr val="231F2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i="1" smtClean="0">
                            <a:solidFill>
                              <a:srgbClr val="231F20"/>
                            </a:solidFill>
                            <a:latin typeface="Cambria Math" panose="02040503050406030204" pitchFamily="18" charset="0"/>
                          </a:rPr>
                        </m:ctrlPr>
                      </m:fPr>
                      <m:num>
                        <m:nary>
                          <m:naryPr>
                            <m:chr m:val="∑"/>
                            <m:ctrlPr>
                              <a:rPr lang="en-IN" sz="2000" i="1" smtClean="0">
                                <a:solidFill>
                                  <a:srgbClr val="231F20"/>
                                </a:solidFill>
                                <a:latin typeface="Cambria Math" panose="02040503050406030204" pitchFamily="18" charset="0"/>
                              </a:rPr>
                            </m:ctrlPr>
                          </m:naryPr>
                          <m:sub>
                            <m:r>
                              <m:rPr>
                                <m:brk m:alnAt="23"/>
                              </m:rPr>
                              <a:rPr lang="en-IN" sz="2000" b="0" i="1" smtClean="0">
                                <a:solidFill>
                                  <a:srgbClr val="231F20"/>
                                </a:solidFill>
                                <a:latin typeface="Cambria Math" panose="02040503050406030204" pitchFamily="18" charset="0"/>
                              </a:rPr>
                              <m:t>𝑖</m:t>
                            </m:r>
                            <m:r>
                              <a:rPr lang="en-IN" sz="2000" b="0" i="1" smtClean="0">
                                <a:solidFill>
                                  <a:srgbClr val="231F20"/>
                                </a:solidFill>
                                <a:latin typeface="Cambria Math" panose="02040503050406030204" pitchFamily="18" charset="0"/>
                              </a:rPr>
                              <m:t>=1</m:t>
                            </m:r>
                          </m:sub>
                          <m:sup>
                            <m:r>
                              <a:rPr lang="en-IN" sz="2000" b="0" i="1" smtClean="0">
                                <a:solidFill>
                                  <a:srgbClr val="231F20"/>
                                </a:solidFill>
                                <a:latin typeface="Cambria Math" panose="02040503050406030204" pitchFamily="18" charset="0"/>
                              </a:rPr>
                              <m:t>𝑛</m:t>
                            </m:r>
                          </m:sup>
                          <m:e>
                            <m:r>
                              <a:rPr lang="en-IN" sz="2000" b="0" i="1" smtClean="0">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m:t>
                                </m:r>
                              </m:sub>
                            </m:sSub>
                            <m:r>
                              <a:rPr lang="en-IN" sz="2000" b="0" i="1" smtClean="0">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r>
                                  <a:rPr lang="en-IN" sz="2000" i="1">
                                    <a:latin typeface="Cambria Math" panose="02040503050406030204" pitchFamily="18" charset="0"/>
                                    <a:ea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sub>
                            </m:sSub>
                            <m:r>
                              <a:rPr lang="en-IN" sz="2000" b="0" i="1" smtClean="0">
                                <a:solidFill>
                                  <a:srgbClr val="231F20"/>
                                </a:solidFill>
                                <a:latin typeface="Cambria Math" panose="02040503050406030204" pitchFamily="18" charset="0"/>
                              </a:rPr>
                              <m:t>)</m:t>
                            </m:r>
                          </m:e>
                        </m:nary>
                      </m:num>
                      <m:den>
                        <m:rad>
                          <m:radPr>
                            <m:degHide m:val="on"/>
                            <m:ctrlPr>
                              <a:rPr lang="en-IN" sz="2000" i="1" smtClean="0">
                                <a:solidFill>
                                  <a:srgbClr val="231F20"/>
                                </a:solidFill>
                                <a:latin typeface="Cambria Math" panose="02040503050406030204" pitchFamily="18" charset="0"/>
                              </a:rPr>
                            </m:ctrlPr>
                          </m:radPr>
                          <m:deg/>
                          <m:e>
                            <m:nary>
                              <m:naryPr>
                                <m:chr m:val="∑"/>
                                <m:ctrlPr>
                                  <a:rPr lang="en-IN" sz="2000" i="1" smtClean="0">
                                    <a:solidFill>
                                      <a:srgbClr val="231F20"/>
                                    </a:solidFill>
                                    <a:latin typeface="Cambria Math" panose="02040503050406030204" pitchFamily="18" charset="0"/>
                                  </a:rPr>
                                </m:ctrlPr>
                              </m:naryPr>
                              <m:sub>
                                <m:r>
                                  <m:rPr>
                                    <m:brk m:alnAt="23"/>
                                  </m:rPr>
                                  <a:rPr lang="en-IN" sz="2000" b="0" i="1" smtClean="0">
                                    <a:solidFill>
                                      <a:srgbClr val="231F20"/>
                                    </a:solidFill>
                                    <a:latin typeface="Cambria Math" panose="02040503050406030204" pitchFamily="18" charset="0"/>
                                  </a:rPr>
                                  <m:t>𝑖</m:t>
                                </m:r>
                                <m:r>
                                  <a:rPr lang="en-IN" sz="2000" b="0" i="1" smtClean="0">
                                    <a:solidFill>
                                      <a:srgbClr val="231F20"/>
                                    </a:solidFill>
                                    <a:latin typeface="Cambria Math" panose="02040503050406030204" pitchFamily="18" charset="0"/>
                                  </a:rPr>
                                  <m:t>=1</m:t>
                                </m:r>
                              </m:sub>
                              <m:sup>
                                <m:r>
                                  <a:rPr lang="en-IN" sz="2000" b="0" i="1" smtClean="0">
                                    <a:solidFill>
                                      <a:srgbClr val="231F20"/>
                                    </a:solidFill>
                                    <a:latin typeface="Cambria Math" panose="02040503050406030204" pitchFamily="18" charset="0"/>
                                  </a:rPr>
                                  <m:t>𝑛</m:t>
                                </m:r>
                              </m:sup>
                              <m:e>
                                <m:sSup>
                                  <m:sSupPr>
                                    <m:ctrlPr>
                                      <a:rPr lang="en-IN" sz="2000" i="1" smtClean="0">
                                        <a:solidFill>
                                          <a:srgbClr val="231F20"/>
                                        </a:solidFill>
                                        <a:latin typeface="Cambria Math" panose="02040503050406030204" pitchFamily="18" charset="0"/>
                                      </a:rPr>
                                    </m:ctrlPr>
                                  </m:sSupPr>
                                  <m:e>
                                    <m:r>
                                      <a:rPr lang="en-IN" sz="2000" b="0" i="1" smtClean="0">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𝑚𝑖</m:t>
                                        </m:r>
                                      </m:sub>
                                    </m:sSub>
                                    <m:r>
                                      <a:rPr lang="en-IN" sz="2000" b="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i="1">
                                            <a:latin typeface="Cambria Math" panose="02040503050406030204" pitchFamily="18" charset="0"/>
                                            <a:ea typeface="Cambria Math" panose="02040503050406030204" pitchFamily="18" charset="0"/>
                                          </a:rPr>
                                          <m:t>𝑚</m:t>
                                        </m:r>
                                      </m:sub>
                                    </m:sSub>
                                    <m:r>
                                      <a:rPr lang="en-IN" sz="2000" b="0" i="1" smtClean="0">
                                        <a:solidFill>
                                          <a:srgbClr val="231F20"/>
                                        </a:solidFill>
                                        <a:latin typeface="Cambria Math" panose="02040503050406030204" pitchFamily="18" charset="0"/>
                                      </a:rPr>
                                      <m:t>)</m:t>
                                    </m:r>
                                  </m:e>
                                  <m:sup>
                                    <m:r>
                                      <a:rPr lang="en-IN" sz="2000" b="0" i="1" smtClean="0">
                                        <a:solidFill>
                                          <a:srgbClr val="231F20"/>
                                        </a:solidFill>
                                        <a:latin typeface="Cambria Math" panose="02040503050406030204" pitchFamily="18" charset="0"/>
                                      </a:rPr>
                                      <m:t>2</m:t>
                                    </m:r>
                                  </m:sup>
                                </m:sSup>
                              </m:e>
                            </m:nary>
                          </m:e>
                        </m:rad>
                        <m:r>
                          <a:rPr lang="en-IN" sz="2000" b="0" i="1" smtClean="0">
                            <a:solidFill>
                              <a:srgbClr val="231F20"/>
                            </a:solidFill>
                            <a:latin typeface="Cambria Math" panose="02040503050406030204" pitchFamily="18" charset="0"/>
                          </a:rPr>
                          <m:t>  </m:t>
                        </m:r>
                        <m:rad>
                          <m:radPr>
                            <m:degHide m:val="on"/>
                            <m:ctrlPr>
                              <a:rPr lang="en-IN" sz="2000" b="0" i="1" smtClean="0">
                                <a:solidFill>
                                  <a:srgbClr val="231F20"/>
                                </a:solidFill>
                                <a:latin typeface="Cambria Math" panose="02040503050406030204" pitchFamily="18" charset="0"/>
                              </a:rPr>
                            </m:ctrlPr>
                          </m:radPr>
                          <m:deg/>
                          <m:e>
                            <m:nary>
                              <m:naryPr>
                                <m:chr m:val="∑"/>
                                <m:ctrlPr>
                                  <a:rPr lang="en-IN" sz="2000" i="1">
                                    <a:solidFill>
                                      <a:srgbClr val="231F20"/>
                                    </a:solidFill>
                                    <a:latin typeface="Cambria Math" panose="02040503050406030204" pitchFamily="18" charset="0"/>
                                  </a:rPr>
                                </m:ctrlPr>
                              </m:naryPr>
                              <m:sub>
                                <m:r>
                                  <m:rPr>
                                    <m:brk m:alnAt="23"/>
                                  </m:rPr>
                                  <a:rPr lang="en-IN" sz="2000" i="1">
                                    <a:solidFill>
                                      <a:srgbClr val="231F20"/>
                                    </a:solidFill>
                                    <a:latin typeface="Cambria Math" panose="02040503050406030204" pitchFamily="18" charset="0"/>
                                  </a:rPr>
                                  <m:t>𝑖</m:t>
                                </m:r>
                                <m:r>
                                  <a:rPr lang="en-IN" sz="2000" i="1">
                                    <a:solidFill>
                                      <a:srgbClr val="231F20"/>
                                    </a:solidFill>
                                    <a:latin typeface="Cambria Math" panose="02040503050406030204" pitchFamily="18" charset="0"/>
                                  </a:rPr>
                                  <m:t>=1</m:t>
                                </m:r>
                              </m:sub>
                              <m:sup>
                                <m:r>
                                  <a:rPr lang="en-IN" sz="2000" i="1">
                                    <a:solidFill>
                                      <a:srgbClr val="231F20"/>
                                    </a:solidFill>
                                    <a:latin typeface="Cambria Math" panose="02040503050406030204" pitchFamily="18" charset="0"/>
                                  </a:rPr>
                                  <m:t>𝑛</m:t>
                                </m:r>
                              </m:sup>
                              <m:e>
                                <m:sSup>
                                  <m:sSupPr>
                                    <m:ctrlPr>
                                      <a:rPr lang="en-IN" sz="2000" i="1">
                                        <a:solidFill>
                                          <a:srgbClr val="231F20"/>
                                        </a:solidFill>
                                        <a:latin typeface="Cambria Math" panose="02040503050406030204" pitchFamily="18" charset="0"/>
                                      </a:rPr>
                                    </m:ctrlPr>
                                  </m:sSupPr>
                                  <m:e>
                                    <m:r>
                                      <a:rPr lang="en-IN" sz="2000" i="1">
                                        <a:solidFill>
                                          <a:srgbClr val="231F20"/>
                                        </a:solidFill>
                                        <a:latin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r>
                                          <a:rPr lang="en-IN" sz="2000" i="1">
                                            <a:latin typeface="Cambria Math" panose="02040503050406030204" pitchFamily="18" charset="0"/>
                                            <a:ea typeface="Cambria Math" panose="02040503050406030204" pitchFamily="18" charset="0"/>
                                          </a:rPr>
                                          <m:t>𝑖</m:t>
                                        </m:r>
                                      </m:sub>
                                    </m:sSub>
                                    <m:r>
                                      <a:rPr lang="en-IN"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𝑌</m:t>
                                        </m:r>
                                      </m:e>
                                      <m:sub>
                                        <m:r>
                                          <a:rPr lang="en-IN" sz="2000" b="0" i="1" smtClean="0">
                                            <a:latin typeface="Cambria Math" panose="02040503050406030204" pitchFamily="18" charset="0"/>
                                            <a:ea typeface="Cambria Math" panose="02040503050406030204" pitchFamily="18" charset="0"/>
                                          </a:rPr>
                                          <m:t>𝑜</m:t>
                                        </m:r>
                                      </m:sub>
                                    </m:sSub>
                                    <m:r>
                                      <a:rPr lang="en-IN" sz="2000" i="1">
                                        <a:solidFill>
                                          <a:srgbClr val="231F20"/>
                                        </a:solidFill>
                                        <a:latin typeface="Cambria Math" panose="02040503050406030204" pitchFamily="18" charset="0"/>
                                      </a:rPr>
                                      <m:t>)</m:t>
                                    </m:r>
                                  </m:e>
                                  <m:sup>
                                    <m:r>
                                      <a:rPr lang="en-IN" sz="2000" i="1">
                                        <a:solidFill>
                                          <a:srgbClr val="231F20"/>
                                        </a:solidFill>
                                        <a:latin typeface="Cambria Math" panose="02040503050406030204" pitchFamily="18" charset="0"/>
                                      </a:rPr>
                                      <m:t>2</m:t>
                                    </m:r>
                                  </m:sup>
                                </m:sSup>
                              </m:e>
                            </m:nary>
                          </m:e>
                        </m:rad>
                      </m:den>
                    </m:f>
                  </m:oMath>
                </a14:m>
                <a:endParaRPr lang="en-IN"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D38A99B-6018-ECCB-BD6A-4AF6923EFD18}"/>
                  </a:ext>
                </a:extLst>
              </p:cNvPr>
              <p:cNvSpPr>
                <a:spLocks noGrp="1" noRot="1" noChangeAspect="1" noMove="1" noResize="1" noEditPoints="1" noAdjustHandles="1" noChangeArrowheads="1" noChangeShapeType="1" noTextEdit="1"/>
              </p:cNvSpPr>
              <p:nvPr>
                <p:ph idx="1"/>
              </p:nvPr>
            </p:nvSpPr>
            <p:spPr>
              <a:xfrm>
                <a:off x="838200" y="1255059"/>
                <a:ext cx="10515600" cy="5334000"/>
              </a:xfrm>
              <a:blipFill>
                <a:blip r:embed="rId2"/>
                <a:stretch>
                  <a:fillRect l="-52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3FF228A-52A1-42E8-3CA8-1A1BD70392D0}"/>
                  </a:ext>
                </a:extLst>
              </p:cNvPr>
              <p:cNvSpPr txBox="1"/>
              <p:nvPr/>
            </p:nvSpPr>
            <p:spPr>
              <a:xfrm>
                <a:off x="8415028" y="1732956"/>
                <a:ext cx="3068761" cy="2120068"/>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n - number of data pairs</a:t>
                </a:r>
                <a:br>
                  <a:rPr lang="en-IN" dirty="0">
                    <a:latin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𝑚𝑖</m:t>
                        </m:r>
                      </m:sub>
                    </m:sSub>
                    <m:r>
                      <a:rPr lang="en-IN" b="0" i="1"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 </a:t>
                </a:r>
                <a14:m>
                  <m:oMath xmlns:m="http://schemas.openxmlformats.org/officeDocument/2006/math">
                    <m:r>
                      <a:rPr lang="en-IN">
                        <a:latin typeface="Cambria Math" panose="02040503050406030204" pitchFamily="18" charset="0"/>
                      </a:rPr>
                      <m:t> </m:t>
                    </m:r>
                    <m:r>
                      <m:rPr>
                        <m:sty m:val="p"/>
                      </m:rPr>
                      <a:rPr lang="en-IN">
                        <a:latin typeface="Cambria Math" panose="02040503050406030204" pitchFamily="18" charset="0"/>
                      </a:rPr>
                      <m:t>model</m:t>
                    </m:r>
                    <m:r>
                      <a:rPr lang="en-IN">
                        <a:latin typeface="Cambria Math" panose="02040503050406030204" pitchFamily="18" charset="0"/>
                      </a:rPr>
                      <m:t> </m:t>
                    </m:r>
                    <m:r>
                      <m:rPr>
                        <m:sty m:val="p"/>
                      </m:rPr>
                      <a:rPr lang="en-IN">
                        <a:latin typeface="Cambria Math" panose="02040503050406030204" pitchFamily="18" charset="0"/>
                      </a:rPr>
                      <m:t>output</m:t>
                    </m:r>
                  </m:oMath>
                </a14:m>
                <a:r>
                  <a:rPr lang="en-IN" dirty="0">
                    <a:latin typeface="Times New Roman" panose="02020603050405020304" pitchFamily="18" charset="0"/>
                    <a:cs typeface="Times New Roman" panose="02020603050405020304" pitchFamily="18" charset="0"/>
                  </a:rPr>
                  <a:t> value</a:t>
                </a:r>
              </a:p>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𝑜𝑖</m:t>
                        </m:r>
                      </m:sub>
                    </m:sSub>
                    <m:r>
                      <a:rPr lang="en-IN" b="0" i="1"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model observed value</a:t>
                </a:r>
              </a:p>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𝑚</m:t>
                        </m:r>
                      </m:sub>
                    </m:sSub>
                  </m:oMath>
                </a14:m>
                <a:r>
                  <a:rPr lang="en-IN" dirty="0">
                    <a:latin typeface="Times New Roman" panose="02020603050405020304" pitchFamily="18" charset="0"/>
                    <a:cs typeface="Times New Roman" panose="02020603050405020304" pitchFamily="18" charset="0"/>
                  </a:rPr>
                  <a:t> - prediction average</a:t>
                </a:r>
              </a:p>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𝑜</m:t>
                        </m:r>
                      </m:sub>
                    </m:sSub>
                  </m:oMath>
                </a14:m>
                <a:r>
                  <a:rPr lang="en-IN" dirty="0">
                    <a:latin typeface="Times New Roman" panose="02020603050405020304" pitchFamily="18" charset="0"/>
                    <a:cs typeface="Times New Roman" panose="02020603050405020304" pitchFamily="18" charset="0"/>
                  </a:rPr>
                  <a:t> - observation average</a:t>
                </a:r>
              </a:p>
            </p:txBody>
          </p:sp>
        </mc:Choice>
        <mc:Fallback>
          <p:sp>
            <p:nvSpPr>
              <p:cNvPr id="5" name="TextBox 4">
                <a:extLst>
                  <a:ext uri="{FF2B5EF4-FFF2-40B4-BE49-F238E27FC236}">
                    <a16:creationId xmlns:a16="http://schemas.microsoft.com/office/drawing/2014/main" id="{73FF228A-52A1-42E8-3CA8-1A1BD70392D0}"/>
                  </a:ext>
                </a:extLst>
              </p:cNvPr>
              <p:cNvSpPr txBox="1">
                <a:spLocks noRot="1" noChangeAspect="1" noMove="1" noResize="1" noEditPoints="1" noAdjustHandles="1" noChangeArrowheads="1" noChangeShapeType="1" noTextEdit="1"/>
              </p:cNvSpPr>
              <p:nvPr/>
            </p:nvSpPr>
            <p:spPr>
              <a:xfrm>
                <a:off x="8415028" y="1732956"/>
                <a:ext cx="3068761" cy="2120068"/>
              </a:xfrm>
              <a:prstGeom prst="rect">
                <a:avLst/>
              </a:prstGeom>
              <a:blipFill>
                <a:blip r:embed="rId3"/>
                <a:stretch>
                  <a:fillRect l="-1587" b="-3736"/>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EED1D1E1-8A1D-4818-9467-EE42D8E42345}"/>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40623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61D4-F9B2-45B8-713F-3511F5B218B9}"/>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Results and Discussion</a:t>
            </a:r>
          </a:p>
        </p:txBody>
      </p:sp>
      <p:pic>
        <p:nvPicPr>
          <p:cNvPr id="7" name="Picture 6">
            <a:extLst>
              <a:ext uri="{FF2B5EF4-FFF2-40B4-BE49-F238E27FC236}">
                <a16:creationId xmlns:a16="http://schemas.microsoft.com/office/drawing/2014/main" id="{01B06C63-61F8-FADB-3BD4-AF95A523F59F}"/>
              </a:ext>
            </a:extLst>
          </p:cNvPr>
          <p:cNvPicPr>
            <a:picLocks noChangeAspect="1"/>
          </p:cNvPicPr>
          <p:nvPr/>
        </p:nvPicPr>
        <p:blipFill>
          <a:blip r:embed="rId2"/>
          <a:stretch>
            <a:fillRect/>
          </a:stretch>
        </p:blipFill>
        <p:spPr>
          <a:xfrm>
            <a:off x="1087102" y="1459833"/>
            <a:ext cx="3236245" cy="2606180"/>
          </a:xfrm>
          <a:prstGeom prst="rect">
            <a:avLst/>
          </a:prstGeom>
        </p:spPr>
      </p:pic>
      <p:pic>
        <p:nvPicPr>
          <p:cNvPr id="9" name="Picture 8">
            <a:extLst>
              <a:ext uri="{FF2B5EF4-FFF2-40B4-BE49-F238E27FC236}">
                <a16:creationId xmlns:a16="http://schemas.microsoft.com/office/drawing/2014/main" id="{6D2FB60B-2DE1-915B-889C-E44645EB50AE}"/>
              </a:ext>
            </a:extLst>
          </p:cNvPr>
          <p:cNvPicPr>
            <a:picLocks noChangeAspect="1"/>
          </p:cNvPicPr>
          <p:nvPr/>
        </p:nvPicPr>
        <p:blipFill>
          <a:blip r:embed="rId3"/>
          <a:stretch>
            <a:fillRect/>
          </a:stretch>
        </p:blipFill>
        <p:spPr>
          <a:xfrm>
            <a:off x="4680535" y="1459833"/>
            <a:ext cx="3236246" cy="2606180"/>
          </a:xfrm>
          <a:prstGeom prst="rect">
            <a:avLst/>
          </a:prstGeom>
        </p:spPr>
      </p:pic>
      <p:pic>
        <p:nvPicPr>
          <p:cNvPr id="10" name="Picture 9">
            <a:extLst>
              <a:ext uri="{FF2B5EF4-FFF2-40B4-BE49-F238E27FC236}">
                <a16:creationId xmlns:a16="http://schemas.microsoft.com/office/drawing/2014/main" id="{BCB1E122-8A71-EF7C-4B21-411F68056AF6}"/>
              </a:ext>
            </a:extLst>
          </p:cNvPr>
          <p:cNvPicPr>
            <a:picLocks noChangeAspect="1"/>
          </p:cNvPicPr>
          <p:nvPr/>
        </p:nvPicPr>
        <p:blipFill>
          <a:blip r:embed="rId4"/>
          <a:stretch>
            <a:fillRect/>
          </a:stretch>
        </p:blipFill>
        <p:spPr>
          <a:xfrm>
            <a:off x="8273969" y="1463064"/>
            <a:ext cx="3232234" cy="2602949"/>
          </a:xfrm>
          <a:prstGeom prst="rect">
            <a:avLst/>
          </a:prstGeom>
        </p:spPr>
      </p:pic>
      <p:pic>
        <p:nvPicPr>
          <p:cNvPr id="11" name="Picture 10">
            <a:extLst>
              <a:ext uri="{FF2B5EF4-FFF2-40B4-BE49-F238E27FC236}">
                <a16:creationId xmlns:a16="http://schemas.microsoft.com/office/drawing/2014/main" id="{10A1937E-6D1D-9678-BE45-B9B4A3CBE603}"/>
              </a:ext>
            </a:extLst>
          </p:cNvPr>
          <p:cNvPicPr>
            <a:picLocks noChangeAspect="1"/>
          </p:cNvPicPr>
          <p:nvPr/>
        </p:nvPicPr>
        <p:blipFill>
          <a:blip r:embed="rId5"/>
          <a:stretch>
            <a:fillRect/>
          </a:stretch>
        </p:blipFill>
        <p:spPr>
          <a:xfrm>
            <a:off x="4656473" y="4178969"/>
            <a:ext cx="3236245" cy="2606180"/>
          </a:xfrm>
          <a:prstGeom prst="rect">
            <a:avLst/>
          </a:prstGeom>
        </p:spPr>
      </p:pic>
      <p:sp>
        <p:nvSpPr>
          <p:cNvPr id="12" name="TextBox 11">
            <a:extLst>
              <a:ext uri="{FF2B5EF4-FFF2-40B4-BE49-F238E27FC236}">
                <a16:creationId xmlns:a16="http://schemas.microsoft.com/office/drawing/2014/main" id="{F1B55F54-FEBD-A846-C274-3D04E5D05DBC}"/>
              </a:ext>
            </a:extLst>
          </p:cNvPr>
          <p:cNvSpPr txBox="1"/>
          <p:nvPr/>
        </p:nvSpPr>
        <p:spPr>
          <a:xfrm>
            <a:off x="1078136" y="944884"/>
            <a:ext cx="3236245"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Regression Plots</a:t>
            </a:r>
          </a:p>
        </p:txBody>
      </p:sp>
    </p:spTree>
    <p:extLst>
      <p:ext uri="{BB962C8B-B14F-4D97-AF65-F5344CB8AC3E}">
        <p14:creationId xmlns:p14="http://schemas.microsoft.com/office/powerpoint/2010/main" val="79436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61D4-F9B2-45B8-713F-3511F5B218B9}"/>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Results and Discussion</a:t>
            </a:r>
          </a:p>
        </p:txBody>
      </p:sp>
      <p:sp>
        <p:nvSpPr>
          <p:cNvPr id="12" name="TextBox 11">
            <a:extLst>
              <a:ext uri="{FF2B5EF4-FFF2-40B4-BE49-F238E27FC236}">
                <a16:creationId xmlns:a16="http://schemas.microsoft.com/office/drawing/2014/main" id="{F1B55F54-FEBD-A846-C274-3D04E5D05DBC}"/>
              </a:ext>
            </a:extLst>
          </p:cNvPr>
          <p:cNvSpPr txBox="1"/>
          <p:nvPr/>
        </p:nvSpPr>
        <p:spPr>
          <a:xfrm>
            <a:off x="943661" y="1034534"/>
            <a:ext cx="3673158"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Residual Plots</a:t>
            </a:r>
          </a:p>
        </p:txBody>
      </p:sp>
      <p:pic>
        <p:nvPicPr>
          <p:cNvPr id="3" name="Picture 2">
            <a:extLst>
              <a:ext uri="{FF2B5EF4-FFF2-40B4-BE49-F238E27FC236}">
                <a16:creationId xmlns:a16="http://schemas.microsoft.com/office/drawing/2014/main" id="{8A5CD721-6BF4-BBD7-73DC-B2F30877E79E}"/>
              </a:ext>
            </a:extLst>
          </p:cNvPr>
          <p:cNvPicPr>
            <a:picLocks noChangeAspect="1"/>
          </p:cNvPicPr>
          <p:nvPr/>
        </p:nvPicPr>
        <p:blipFill>
          <a:blip r:embed="rId2"/>
          <a:stretch>
            <a:fillRect/>
          </a:stretch>
        </p:blipFill>
        <p:spPr>
          <a:xfrm>
            <a:off x="6348664" y="4396940"/>
            <a:ext cx="5005135" cy="2176146"/>
          </a:xfrm>
          <a:prstGeom prst="rect">
            <a:avLst/>
          </a:prstGeom>
        </p:spPr>
      </p:pic>
      <p:pic>
        <p:nvPicPr>
          <p:cNvPr id="4" name="Picture 3">
            <a:extLst>
              <a:ext uri="{FF2B5EF4-FFF2-40B4-BE49-F238E27FC236}">
                <a16:creationId xmlns:a16="http://schemas.microsoft.com/office/drawing/2014/main" id="{AEE12850-60AB-641A-F7D6-330004297255}"/>
              </a:ext>
            </a:extLst>
          </p:cNvPr>
          <p:cNvPicPr>
            <a:picLocks noChangeAspect="1"/>
          </p:cNvPicPr>
          <p:nvPr/>
        </p:nvPicPr>
        <p:blipFill>
          <a:blip r:embed="rId3"/>
          <a:stretch>
            <a:fillRect/>
          </a:stretch>
        </p:blipFill>
        <p:spPr>
          <a:xfrm>
            <a:off x="999496" y="4396939"/>
            <a:ext cx="5005137" cy="2176146"/>
          </a:xfrm>
          <a:prstGeom prst="rect">
            <a:avLst/>
          </a:prstGeom>
        </p:spPr>
      </p:pic>
      <p:pic>
        <p:nvPicPr>
          <p:cNvPr id="5" name="Picture 4">
            <a:extLst>
              <a:ext uri="{FF2B5EF4-FFF2-40B4-BE49-F238E27FC236}">
                <a16:creationId xmlns:a16="http://schemas.microsoft.com/office/drawing/2014/main" id="{1ACAA8DC-F89F-1B00-6973-622CB6796A77}"/>
              </a:ext>
            </a:extLst>
          </p:cNvPr>
          <p:cNvPicPr>
            <a:picLocks noChangeAspect="1"/>
          </p:cNvPicPr>
          <p:nvPr/>
        </p:nvPicPr>
        <p:blipFill>
          <a:blip r:embed="rId4"/>
          <a:stretch>
            <a:fillRect/>
          </a:stretch>
        </p:blipFill>
        <p:spPr>
          <a:xfrm>
            <a:off x="6348664" y="1669809"/>
            <a:ext cx="5005135" cy="2176146"/>
          </a:xfrm>
          <a:prstGeom prst="rect">
            <a:avLst/>
          </a:prstGeom>
        </p:spPr>
      </p:pic>
      <p:pic>
        <p:nvPicPr>
          <p:cNvPr id="6" name="Picture 5">
            <a:extLst>
              <a:ext uri="{FF2B5EF4-FFF2-40B4-BE49-F238E27FC236}">
                <a16:creationId xmlns:a16="http://schemas.microsoft.com/office/drawing/2014/main" id="{4122098D-63D9-D835-54D0-705310CD59E3}"/>
              </a:ext>
            </a:extLst>
          </p:cNvPr>
          <p:cNvPicPr>
            <a:picLocks noChangeAspect="1"/>
          </p:cNvPicPr>
          <p:nvPr/>
        </p:nvPicPr>
        <p:blipFill>
          <a:blip r:embed="rId5"/>
          <a:stretch>
            <a:fillRect/>
          </a:stretch>
        </p:blipFill>
        <p:spPr>
          <a:xfrm>
            <a:off x="999497" y="1669808"/>
            <a:ext cx="5005135" cy="2176146"/>
          </a:xfrm>
          <a:prstGeom prst="rect">
            <a:avLst/>
          </a:prstGeom>
        </p:spPr>
      </p:pic>
    </p:spTree>
    <p:extLst>
      <p:ext uri="{BB962C8B-B14F-4D97-AF65-F5344CB8AC3E}">
        <p14:creationId xmlns:p14="http://schemas.microsoft.com/office/powerpoint/2010/main" val="47614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8A99B-6018-ECCB-BD6A-4AF6923EFD18}"/>
              </a:ext>
            </a:extLst>
          </p:cNvPr>
          <p:cNvSpPr>
            <a:spLocks noGrp="1"/>
          </p:cNvSpPr>
          <p:nvPr>
            <p:ph idx="1"/>
          </p:nvPr>
        </p:nvSpPr>
        <p:spPr>
          <a:xfrm>
            <a:off x="838200" y="1138518"/>
            <a:ext cx="10515600" cy="5038445"/>
          </a:xfrm>
        </p:spPr>
        <p:txBody>
          <a:bodyPr>
            <a:normAutofit/>
          </a:bodyPr>
          <a:lstStyle/>
          <a:p>
            <a:r>
              <a:rPr lang="en-IN" sz="2400" dirty="0">
                <a:latin typeface="Times New Roman" panose="02020603050405020304" pitchFamily="18" charset="0"/>
                <a:cs typeface="Times New Roman" panose="02020603050405020304" pitchFamily="18" charset="0"/>
              </a:rPr>
              <a:t>Model Selection</a:t>
            </a:r>
          </a:p>
        </p:txBody>
      </p:sp>
      <p:graphicFrame>
        <p:nvGraphicFramePr>
          <p:cNvPr id="4" name="Table 3">
            <a:extLst>
              <a:ext uri="{FF2B5EF4-FFF2-40B4-BE49-F238E27FC236}">
                <a16:creationId xmlns:a16="http://schemas.microsoft.com/office/drawing/2014/main" id="{CBCC7CDE-0672-94E7-465F-85BCD8695D97}"/>
              </a:ext>
            </a:extLst>
          </p:cNvPr>
          <p:cNvGraphicFramePr>
            <a:graphicFrameLocks noGrp="1"/>
          </p:cNvGraphicFramePr>
          <p:nvPr>
            <p:extLst>
              <p:ext uri="{D42A27DB-BD31-4B8C-83A1-F6EECF244321}">
                <p14:modId xmlns:p14="http://schemas.microsoft.com/office/powerpoint/2010/main" val="3474989918"/>
              </p:ext>
            </p:extLst>
          </p:nvPr>
        </p:nvGraphicFramePr>
        <p:xfrm>
          <a:off x="838201" y="1961177"/>
          <a:ext cx="10515599" cy="3258375"/>
        </p:xfrm>
        <a:graphic>
          <a:graphicData uri="http://schemas.openxmlformats.org/drawingml/2006/table">
            <a:tbl>
              <a:tblPr firstRow="1" bandRow="1">
                <a:tableStyleId>{5C22544A-7EE6-4342-B048-85BDC9FD1C3A}</a:tableStyleId>
              </a:tblPr>
              <a:tblGrid>
                <a:gridCol w="2781602">
                  <a:extLst>
                    <a:ext uri="{9D8B030D-6E8A-4147-A177-3AD203B41FA5}">
                      <a16:colId xmlns:a16="http://schemas.microsoft.com/office/drawing/2014/main" val="1790768295"/>
                    </a:ext>
                  </a:extLst>
                </a:gridCol>
                <a:gridCol w="2337629">
                  <a:extLst>
                    <a:ext uri="{9D8B030D-6E8A-4147-A177-3AD203B41FA5}">
                      <a16:colId xmlns:a16="http://schemas.microsoft.com/office/drawing/2014/main" val="1395070229"/>
                    </a:ext>
                  </a:extLst>
                </a:gridCol>
                <a:gridCol w="2698184">
                  <a:extLst>
                    <a:ext uri="{9D8B030D-6E8A-4147-A177-3AD203B41FA5}">
                      <a16:colId xmlns:a16="http://schemas.microsoft.com/office/drawing/2014/main" val="1798788791"/>
                    </a:ext>
                  </a:extLst>
                </a:gridCol>
                <a:gridCol w="2698184">
                  <a:extLst>
                    <a:ext uri="{9D8B030D-6E8A-4147-A177-3AD203B41FA5}">
                      <a16:colId xmlns:a16="http://schemas.microsoft.com/office/drawing/2014/main" val="407725859"/>
                    </a:ext>
                  </a:extLst>
                </a:gridCol>
              </a:tblGrid>
              <a:tr h="1022274">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Regression Algorithm</a:t>
                      </a: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Root Mean Square error</a:t>
                      </a: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Nash–Sutcliffe model efficiency coefficient</a:t>
                      </a: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Correlation Coefficient</a:t>
                      </a:r>
                    </a:p>
                  </a:txBody>
                  <a:tcPr>
                    <a:solidFill>
                      <a:srgbClr val="DAE3E3"/>
                    </a:solidFill>
                  </a:tcPr>
                </a:tc>
                <a:extLst>
                  <a:ext uri="{0D108BD9-81ED-4DB2-BD59-A6C34878D82A}">
                    <a16:rowId xmlns:a16="http://schemas.microsoft.com/office/drawing/2014/main" val="991732099"/>
                  </a:ext>
                </a:extLst>
              </a:tr>
              <a:tr h="580317">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Random Forest Regression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0.31613</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0.13394</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0.06191</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3094106590"/>
                  </a:ext>
                </a:extLst>
              </a:tr>
              <a:tr h="559868">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Gradient Boost Regression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0.29753</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0.28692</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0.06198</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2230180515"/>
                  </a:ext>
                </a:extLst>
              </a:tr>
              <a:tr h="559868">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Support Vector Regression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0.28896</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0.45609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0.205749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2219890653"/>
                  </a:ext>
                </a:extLst>
              </a:tr>
              <a:tr h="536048">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Multi-layer Perceptron</a:t>
                      </a: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0.26629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0.63719</a:t>
                      </a:r>
                      <a:endParaRPr lang="en-IN" sz="18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0.204073</a:t>
                      </a:r>
                    </a:p>
                  </a:txBody>
                  <a:tcPr>
                    <a:solidFill>
                      <a:srgbClr val="DAE3E3"/>
                    </a:solidFill>
                  </a:tcPr>
                </a:tc>
                <a:extLst>
                  <a:ext uri="{0D108BD9-81ED-4DB2-BD59-A6C34878D82A}">
                    <a16:rowId xmlns:a16="http://schemas.microsoft.com/office/drawing/2014/main" val="894127786"/>
                  </a:ext>
                </a:extLst>
              </a:tr>
            </a:tbl>
          </a:graphicData>
        </a:graphic>
      </p:graphicFrame>
      <p:sp>
        <p:nvSpPr>
          <p:cNvPr id="2" name="Title 1">
            <a:extLst>
              <a:ext uri="{FF2B5EF4-FFF2-40B4-BE49-F238E27FC236}">
                <a16:creationId xmlns:a16="http://schemas.microsoft.com/office/drawing/2014/main" id="{FEDC9BC6-DD88-7320-32FA-91284B6034E4}"/>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Results and Discussion</a:t>
            </a:r>
          </a:p>
        </p:txBody>
      </p:sp>
    </p:spTree>
    <p:extLst>
      <p:ext uri="{BB962C8B-B14F-4D97-AF65-F5344CB8AC3E}">
        <p14:creationId xmlns:p14="http://schemas.microsoft.com/office/powerpoint/2010/main" val="367991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EBB44-850C-9EEA-A910-520CA024B924}"/>
              </a:ext>
            </a:extLst>
          </p:cNvPr>
          <p:cNvSpPr>
            <a:spLocks noGrp="1"/>
          </p:cNvSpPr>
          <p:nvPr>
            <p:ph idx="1"/>
          </p:nvPr>
        </p:nvSpPr>
        <p:spPr>
          <a:xfrm>
            <a:off x="838200" y="1183342"/>
            <a:ext cx="10327340" cy="4645444"/>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conclusion, this project aimed to develop predictive models for significant wave height (SWH) based on the NINO3.4 index. The dataset from 1950 to 1955 was analyzed using various machine learning algorithms, including Random Forest, Gradient Boosting, Support Vector Regression, and Multi-Layer Perceptron.</a:t>
            </a:r>
          </a:p>
          <a:p>
            <a:pPr>
              <a:lnSpc>
                <a:spcPct val="150000"/>
              </a:lnSpc>
            </a:pPr>
            <a:r>
              <a:rPr lang="en-US" sz="1800" dirty="0">
                <a:latin typeface="Times New Roman" panose="02020603050405020304" pitchFamily="18" charset="0"/>
                <a:cs typeface="Times New Roman" panose="02020603050405020304" pitchFamily="18" charset="0"/>
              </a:rPr>
              <a:t>The models were trained and evaluated on both training and testing datasets, and performance metrics such as Root Mean Squared Error (RMSE), Nash-Sutcliffe Efficiency (NSE), and the Correlation Coefficient were employed to assess their effectiveness.</a:t>
            </a:r>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BC8FB8E-0948-4D50-6D88-37654274787C}"/>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75086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4E39D-0AED-D74A-6441-17F595A4CDE0}"/>
              </a:ext>
            </a:extLst>
          </p:cNvPr>
          <p:cNvSpPr>
            <a:spLocks noGrp="1"/>
          </p:cNvSpPr>
          <p:nvPr>
            <p:ph idx="1"/>
          </p:nvPr>
        </p:nvSpPr>
        <p:spPr>
          <a:xfrm>
            <a:off x="838200" y="851648"/>
            <a:ext cx="10515600" cy="4805082"/>
          </a:xfrm>
        </p:spPr>
        <p:txBody>
          <a:bodyPr>
            <a:normAutofit/>
          </a:bodyPr>
          <a:lstStyle/>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Motivation and Objectives</a:t>
            </a:r>
            <a:endParaRPr lang="en-IN" sz="2000" dirty="0">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Literature Review</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Study Area and Data</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Methodology</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Results and Discussion</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Conclusions</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Future Work</a:t>
            </a:r>
            <a:endParaRPr lang="en-IN" sz="20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lnSpc>
                <a:spcPct val="150000"/>
              </a:lnSpc>
              <a:spcBef>
                <a:spcPts val="0"/>
              </a:spcBef>
              <a:spcAft>
                <a:spcPts val="0"/>
              </a:spcAft>
            </a:pPr>
            <a:r>
              <a:rPr lang="en-US" sz="2000" b="0" i="0" u="none" strike="noStrike" kern="1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References</a:t>
            </a:r>
            <a:endParaRPr lang="en-IN" sz="2000" b="0" i="0" u="none" strike="noStrike" dirty="0">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9576CE2-6276-CA0D-ED3E-6287C20D7AE2}"/>
              </a:ext>
            </a:extLst>
          </p:cNvPr>
          <p:cNvSpPr>
            <a:spLocks noGrp="1"/>
          </p:cNvSpPr>
          <p:nvPr>
            <p:ph type="title"/>
          </p:nvPr>
        </p:nvSpPr>
        <p:spPr>
          <a:xfrm>
            <a:off x="838200" y="204705"/>
            <a:ext cx="10515600" cy="773863"/>
          </a:xfrm>
        </p:spPr>
        <p:txBody>
          <a:bodyPr>
            <a:normAutofit/>
          </a:bodyPr>
          <a:lstStyle/>
          <a:p>
            <a:r>
              <a:rPr lang="en-US" sz="3200" dirty="0">
                <a:latin typeface="Times New Roman" panose="02020603050405020304" pitchFamily="18" charset="0"/>
                <a:ea typeface="Cambria" panose="02040503050406030204" pitchFamily="18" charset="0"/>
                <a:cs typeface="Times New Roman" panose="02020603050405020304" pitchFamily="18" charset="0"/>
              </a:rPr>
              <a:t>Contents</a:t>
            </a:r>
            <a:endParaRPr lang="en-IN" sz="1200" dirty="0"/>
          </a:p>
        </p:txBody>
      </p:sp>
    </p:spTree>
    <p:extLst>
      <p:ext uri="{BB962C8B-B14F-4D97-AF65-F5344CB8AC3E}">
        <p14:creationId xmlns:p14="http://schemas.microsoft.com/office/powerpoint/2010/main" val="169994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00A59-27B2-6DD9-73E7-9CBE7705E92D}"/>
              </a:ext>
            </a:extLst>
          </p:cNvPr>
          <p:cNvSpPr>
            <a:spLocks noGrp="1"/>
          </p:cNvSpPr>
          <p:nvPr>
            <p:ph idx="1"/>
          </p:nvPr>
        </p:nvSpPr>
        <p:spPr>
          <a:xfrm>
            <a:off x="838200" y="1183342"/>
            <a:ext cx="10515600" cy="4634752"/>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Patra, A., &amp; </a:t>
            </a:r>
            <a:r>
              <a:rPr lang="en-US" sz="1800" dirty="0" err="1">
                <a:latin typeface="Times New Roman" panose="02020603050405020304" pitchFamily="18" charset="0"/>
                <a:cs typeface="Times New Roman" panose="02020603050405020304" pitchFamily="18" charset="0"/>
              </a:rPr>
              <a:t>Bhaskaran</a:t>
            </a:r>
            <a:r>
              <a:rPr lang="en-US" sz="1800" dirty="0">
                <a:latin typeface="Times New Roman" panose="02020603050405020304" pitchFamily="18" charset="0"/>
                <a:cs typeface="Times New Roman" panose="02020603050405020304" pitchFamily="18" charset="0"/>
              </a:rPr>
              <a:t>, P. K. (2016). Trends in wind–wave climate over the head Bay of Bengal region. The International Journal of Climatology, 36, 4222–4240.</a:t>
            </a:r>
          </a:p>
          <a:p>
            <a:pPr algn="l">
              <a:lnSpc>
                <a:spcPct val="150000"/>
              </a:lnSpc>
            </a:pPr>
            <a:r>
              <a:rPr lang="it-IT" sz="1800" b="0" i="0" u="none" strike="noStrike" baseline="0" dirty="0">
                <a:solidFill>
                  <a:srgbClr val="231F20"/>
                </a:solidFill>
                <a:latin typeface="Times New Roman" panose="02020603050405020304" pitchFamily="18" charset="0"/>
                <a:cs typeface="Times New Roman" panose="02020603050405020304" pitchFamily="18" charset="0"/>
              </a:rPr>
              <a:t>Patra, A., &amp; Bhaskaran, P. K. (2017). Temporal variability in </a:t>
            </a:r>
            <a:r>
              <a:rPr lang="en-US" sz="1800" b="0" i="0" u="none" strike="noStrike" baseline="0" dirty="0">
                <a:solidFill>
                  <a:srgbClr val="231F20"/>
                </a:solidFill>
                <a:latin typeface="Times New Roman" panose="02020603050405020304" pitchFamily="18" charset="0"/>
                <a:cs typeface="Times New Roman" panose="02020603050405020304" pitchFamily="18" charset="0"/>
              </a:rPr>
              <a:t>wind–wave climate and its validation with ESSO-NIOT wave atlas for the head Bay of Bengal. Climate Dynamics, 49,</a:t>
            </a:r>
            <a:r>
              <a:rPr lang="en-IN" sz="1800" b="0" i="0" u="none" strike="noStrike" baseline="0" dirty="0">
                <a:solidFill>
                  <a:srgbClr val="231F20"/>
                </a:solidFill>
                <a:latin typeface="Times New Roman" panose="02020603050405020304" pitchFamily="18" charset="0"/>
                <a:cs typeface="Times New Roman" panose="02020603050405020304" pitchFamily="18" charset="0"/>
              </a:rPr>
              <a:t>1271–1288.</a:t>
            </a:r>
          </a:p>
          <a:p>
            <a:pPr algn="l">
              <a:lnSpc>
                <a:spcPct val="150000"/>
              </a:lnSpc>
            </a:pPr>
            <a:r>
              <a:rPr lang="en-US" sz="1800" dirty="0">
                <a:latin typeface="Times New Roman" panose="02020603050405020304" pitchFamily="18" charset="0"/>
                <a:cs typeface="Times New Roman" panose="02020603050405020304" pitchFamily="18" charset="0"/>
              </a:rPr>
              <a:t>Patra, A., Min, S.-K., &amp; </a:t>
            </a:r>
            <a:r>
              <a:rPr lang="en-US" sz="1800" dirty="0" err="1">
                <a:latin typeface="Times New Roman" panose="02020603050405020304" pitchFamily="18" charset="0"/>
                <a:cs typeface="Times New Roman" panose="02020603050405020304" pitchFamily="18" charset="0"/>
              </a:rPr>
              <a:t>Seong</a:t>
            </a:r>
            <a:r>
              <a:rPr lang="en-US" sz="1800" dirty="0">
                <a:latin typeface="Times New Roman" panose="02020603050405020304" pitchFamily="18" charset="0"/>
                <a:cs typeface="Times New Roman" panose="02020603050405020304" pitchFamily="18" charset="0"/>
              </a:rPr>
              <a:t>, M.-G.(2020). Climate variability impacts on global extreme wave heights: Seasonal assessment using satellite data and ERA5 reanalysis. Journal of Geophysical Research: Oceans, 125, e2020JC016754.</a:t>
            </a:r>
          </a:p>
          <a:p>
            <a:pPr algn="l">
              <a:lnSpc>
                <a:spcPct val="150000"/>
              </a:lnSpc>
            </a:pPr>
            <a:r>
              <a:rPr lang="en-US" sz="1800" dirty="0" err="1">
                <a:latin typeface="Times New Roman" panose="02020603050405020304" pitchFamily="18" charset="0"/>
                <a:cs typeface="Times New Roman" panose="02020603050405020304" pitchFamily="18" charset="0"/>
              </a:rPr>
              <a:t>Sreelakshmi</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Bhaskaran</a:t>
            </a:r>
            <a:r>
              <a:rPr lang="en-US" sz="1800" dirty="0">
                <a:latin typeface="Times New Roman" panose="02020603050405020304" pitchFamily="18" charset="0"/>
                <a:cs typeface="Times New Roman" panose="02020603050405020304" pitchFamily="18" charset="0"/>
              </a:rPr>
              <a:t>, P.K. Regional wise characteristic study of significant wave height for the Indian Ocean. </a:t>
            </a:r>
            <a:r>
              <a:rPr lang="en-US" sz="1800" dirty="0" err="1">
                <a:latin typeface="Times New Roman" panose="02020603050405020304" pitchFamily="18" charset="0"/>
                <a:cs typeface="Times New Roman" panose="02020603050405020304" pitchFamily="18" charset="0"/>
              </a:rPr>
              <a:t>Clim</a:t>
            </a:r>
            <a:r>
              <a:rPr lang="en-US" sz="1800" dirty="0">
                <a:latin typeface="Times New Roman" panose="02020603050405020304" pitchFamily="18" charset="0"/>
                <a:cs typeface="Times New Roman" panose="02020603050405020304" pitchFamily="18" charset="0"/>
              </a:rPr>
              <a:t> Dyn 54, 3405–3423 (2020). https://doi.org/10.1007/s00382-020-05186-6</a:t>
            </a:r>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3EFC858-1956-168C-B16B-CEF65CD1B50B}"/>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24477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C566-CC4F-2717-0FF9-BB862E3758F3}"/>
              </a:ext>
            </a:extLst>
          </p:cNvPr>
          <p:cNvSpPr>
            <a:spLocks noGrp="1"/>
          </p:cNvSpPr>
          <p:nvPr>
            <p:ph type="title"/>
          </p:nvPr>
        </p:nvSpPr>
        <p:spPr>
          <a:xfrm>
            <a:off x="1021404" y="2602487"/>
            <a:ext cx="10332396" cy="1325563"/>
          </a:xfrm>
        </p:spPr>
        <p:txBody>
          <a:bodyPr>
            <a:normAutofit/>
          </a:bodyPr>
          <a:lstStyle/>
          <a:p>
            <a:r>
              <a:rPr lang="en-IN" sz="4000" dirty="0">
                <a:latin typeface="Times New Roman" panose="02020603050405020304" pitchFamily="18" charset="0"/>
                <a:ea typeface="Cambria" panose="02040503050406030204" pitchFamily="18" charset="0"/>
                <a:cs typeface="Times New Roman" panose="02020603050405020304" pitchFamily="18" charset="0"/>
              </a:rPr>
              <a:t>INTRODUCTION</a:t>
            </a:r>
          </a:p>
        </p:txBody>
      </p:sp>
    </p:spTree>
    <p:extLst>
      <p:ext uri="{BB962C8B-B14F-4D97-AF65-F5344CB8AC3E}">
        <p14:creationId xmlns:p14="http://schemas.microsoft.com/office/powerpoint/2010/main" val="73980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99440-6C7D-F4FF-E99B-C67B452F8BB9}"/>
              </a:ext>
            </a:extLst>
          </p:cNvPr>
          <p:cNvSpPr>
            <a:spLocks noGrp="1"/>
          </p:cNvSpPr>
          <p:nvPr>
            <p:ph idx="1"/>
          </p:nvPr>
        </p:nvSpPr>
        <p:spPr>
          <a:xfrm>
            <a:off x="838200" y="978568"/>
            <a:ext cx="10515600" cy="5198395"/>
          </a:xfrm>
        </p:spPr>
        <p:txBody>
          <a:bodyPr>
            <a:normAutofit/>
          </a:bodyPr>
          <a:lstStyle/>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The El Niño-Southern Oscillation (ENSO) is a recurring climate pattern involving changes in the temperature of waters in the central and eastern tropical Pacific Ocean.</a:t>
            </a:r>
          </a:p>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El Niño and La Niña are the extreme phases of the ENSO cycle; between these two phases is a third phase called ENSO-neutral.</a:t>
            </a:r>
          </a:p>
        </p:txBody>
      </p:sp>
      <p:pic>
        <p:nvPicPr>
          <p:cNvPr id="4" name="Picture 3">
            <a:extLst>
              <a:ext uri="{FF2B5EF4-FFF2-40B4-BE49-F238E27FC236}">
                <a16:creationId xmlns:a16="http://schemas.microsoft.com/office/drawing/2014/main" id="{386EFB61-6D1A-2E5F-E6E0-AC1146AF166A}"/>
              </a:ext>
            </a:extLst>
          </p:cNvPr>
          <p:cNvPicPr>
            <a:picLocks noChangeAspect="1"/>
          </p:cNvPicPr>
          <p:nvPr/>
        </p:nvPicPr>
        <p:blipFill rotWithShape="1">
          <a:blip r:embed="rId2"/>
          <a:srcRect t="13931"/>
          <a:stretch/>
        </p:blipFill>
        <p:spPr>
          <a:xfrm>
            <a:off x="2928752" y="2644589"/>
            <a:ext cx="6334495" cy="3859156"/>
          </a:xfrm>
          <a:prstGeom prst="rect">
            <a:avLst/>
          </a:prstGeom>
        </p:spPr>
      </p:pic>
      <p:sp>
        <p:nvSpPr>
          <p:cNvPr id="5" name="TextBox 4">
            <a:extLst>
              <a:ext uri="{FF2B5EF4-FFF2-40B4-BE49-F238E27FC236}">
                <a16:creationId xmlns:a16="http://schemas.microsoft.com/office/drawing/2014/main" id="{71397B06-BCFC-37D3-1D94-159BB7324C8D}"/>
              </a:ext>
            </a:extLst>
          </p:cNvPr>
          <p:cNvSpPr txBox="1"/>
          <p:nvPr/>
        </p:nvSpPr>
        <p:spPr>
          <a:xfrm>
            <a:off x="8542421" y="6581001"/>
            <a:ext cx="3649579" cy="276999"/>
          </a:xfrm>
          <a:prstGeom prst="rect">
            <a:avLst/>
          </a:prstGeom>
          <a:noFill/>
        </p:spPr>
        <p:txBody>
          <a:bodyPr wrap="square" rtlCol="0">
            <a:spAutoFit/>
          </a:bodyPr>
          <a:lstStyle/>
          <a:p>
            <a:r>
              <a:rPr lang="en-IN" sz="1200" i="1" dirty="0"/>
              <a:t>Image source – National Environment Science Program</a:t>
            </a:r>
          </a:p>
        </p:txBody>
      </p:sp>
      <p:sp>
        <p:nvSpPr>
          <p:cNvPr id="2" name="Title 1">
            <a:extLst>
              <a:ext uri="{FF2B5EF4-FFF2-40B4-BE49-F238E27FC236}">
                <a16:creationId xmlns:a16="http://schemas.microsoft.com/office/drawing/2014/main" id="{BC852737-0011-73C7-94A6-4BDCCA3977A9}"/>
              </a:ext>
            </a:extLst>
          </p:cNvPr>
          <p:cNvSpPr txBox="1">
            <a:spLocks/>
          </p:cNvSpPr>
          <p:nvPr/>
        </p:nvSpPr>
        <p:spPr>
          <a:xfrm>
            <a:off x="838200" y="204705"/>
            <a:ext cx="10515600" cy="773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anose="02020603050405020304" pitchFamily="18" charset="0"/>
                <a:ea typeface="Cambria" panose="02040503050406030204" pitchFamily="18" charset="0"/>
                <a:cs typeface="Times New Roman" panose="02020603050405020304" pitchFamily="18" charset="0"/>
              </a:rPr>
              <a:t>El Niño-Southern Oscillation (ENSO)</a:t>
            </a:r>
            <a:endParaRPr lang="en-IN" sz="1200" dirty="0"/>
          </a:p>
        </p:txBody>
      </p:sp>
    </p:spTree>
    <p:extLst>
      <p:ext uri="{BB962C8B-B14F-4D97-AF65-F5344CB8AC3E}">
        <p14:creationId xmlns:p14="http://schemas.microsoft.com/office/powerpoint/2010/main" val="265058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7CD6C-8A4E-F8EB-0CFC-0A061C0CDD9A}"/>
              </a:ext>
            </a:extLst>
          </p:cNvPr>
          <p:cNvSpPr>
            <a:spLocks noGrp="1"/>
          </p:cNvSpPr>
          <p:nvPr>
            <p:ph idx="1"/>
          </p:nvPr>
        </p:nvSpPr>
        <p:spPr>
          <a:xfrm>
            <a:off x="838200" y="978568"/>
            <a:ext cx="10515600" cy="5198395"/>
          </a:xfrm>
        </p:spPr>
        <p:txBody>
          <a:bodyPr>
            <a:normAutofit/>
          </a:bodyPr>
          <a:lstStyle/>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A typical wave profile, as recorded at a fixed point in an irregular wave system is shown-</a:t>
            </a:r>
          </a:p>
          <a:p>
            <a:pPr marL="0" indent="0">
              <a:lnSpc>
                <a:spcPct val="150000"/>
              </a:lnSpc>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0" indent="0">
              <a:lnSpc>
                <a:spcPct val="150000"/>
              </a:lnSpc>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If the wave heights measured are arranged in order of reducing magnitude the mean height of the highest third of the waves is called the significant wave height.</a:t>
            </a:r>
          </a:p>
          <a:p>
            <a:pPr>
              <a:lnSpc>
                <a:spcPct val="150000"/>
              </a:lnSpc>
            </a:pPr>
            <a:r>
              <a:rPr lang="en-US" sz="1800" dirty="0">
                <a:latin typeface="Times New Roman" panose="02020603050405020304" pitchFamily="18" charset="0"/>
                <a:ea typeface="Cambria" panose="02040503050406030204" pitchFamily="18" charset="0"/>
                <a:cs typeface="Times New Roman" panose="02020603050405020304" pitchFamily="18" charset="0"/>
              </a:rPr>
              <a:t>We measure it because, in many applications of wave data, larger waves are more "significant" (important) than smaller waves.</a:t>
            </a:r>
          </a:p>
        </p:txBody>
      </p:sp>
      <p:pic>
        <p:nvPicPr>
          <p:cNvPr id="4" name="Picture 3">
            <a:extLst>
              <a:ext uri="{FF2B5EF4-FFF2-40B4-BE49-F238E27FC236}">
                <a16:creationId xmlns:a16="http://schemas.microsoft.com/office/drawing/2014/main" id="{B0A2C62F-C8AA-806A-53BD-AC147907E27C}"/>
              </a:ext>
            </a:extLst>
          </p:cNvPr>
          <p:cNvPicPr>
            <a:picLocks noChangeAspect="1"/>
          </p:cNvPicPr>
          <p:nvPr/>
        </p:nvPicPr>
        <p:blipFill>
          <a:blip r:embed="rId2"/>
          <a:stretch>
            <a:fillRect/>
          </a:stretch>
        </p:blipFill>
        <p:spPr>
          <a:xfrm>
            <a:off x="3633002" y="1614029"/>
            <a:ext cx="4925995" cy="1487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33166EF0-05AF-3387-C371-4E56D255267F}"/>
              </a:ext>
            </a:extLst>
          </p:cNvPr>
          <p:cNvSpPr txBox="1"/>
          <p:nvPr/>
        </p:nvSpPr>
        <p:spPr>
          <a:xfrm>
            <a:off x="5983705" y="6468619"/>
            <a:ext cx="6120064" cy="261610"/>
          </a:xfrm>
          <a:prstGeom prst="rect">
            <a:avLst/>
          </a:prstGeom>
          <a:noFill/>
        </p:spPr>
        <p:txBody>
          <a:bodyPr wrap="square" rtlCol="0">
            <a:spAutoFit/>
          </a:bodyPr>
          <a:lstStyle/>
          <a:p>
            <a:r>
              <a:rPr lang="en-IN" sz="1100" i="1" dirty="0"/>
              <a:t>Image source: Water Wave Mechanics for Engineers and Scientists  </a:t>
            </a:r>
            <a:r>
              <a:rPr lang="en-US" sz="1100" i="1" dirty="0"/>
              <a:t>Robert G. Dean Robert A. Dalrymple</a:t>
            </a:r>
            <a:endParaRPr lang="en-IN" sz="1100" i="1" dirty="0"/>
          </a:p>
        </p:txBody>
      </p:sp>
      <p:sp>
        <p:nvSpPr>
          <p:cNvPr id="12" name="Title 1">
            <a:extLst>
              <a:ext uri="{FF2B5EF4-FFF2-40B4-BE49-F238E27FC236}">
                <a16:creationId xmlns:a16="http://schemas.microsoft.com/office/drawing/2014/main" id="{8B7143DE-EF13-50DC-0461-D2A52B6F7CA9}"/>
              </a:ext>
            </a:extLst>
          </p:cNvPr>
          <p:cNvSpPr>
            <a:spLocks noGrp="1"/>
          </p:cNvSpPr>
          <p:nvPr>
            <p:ph type="title"/>
          </p:nvPr>
        </p:nvSpPr>
        <p:spPr>
          <a:xfrm>
            <a:off x="838200" y="204705"/>
            <a:ext cx="10515600" cy="773863"/>
          </a:xfrm>
        </p:spPr>
        <p:txBody>
          <a:bodyPr>
            <a:normAutofit/>
          </a:bodyPr>
          <a:lstStyle/>
          <a:p>
            <a:r>
              <a:rPr lang="en-US" sz="3200" dirty="0">
                <a:latin typeface="Times New Roman" panose="02020603050405020304" pitchFamily="18" charset="0"/>
                <a:ea typeface="Cambria" panose="02040503050406030204" pitchFamily="18" charset="0"/>
                <a:cs typeface="Times New Roman" panose="02020603050405020304" pitchFamily="18" charset="0"/>
              </a:rPr>
              <a:t>Significant Wave Height</a:t>
            </a:r>
            <a:endParaRPr lang="en-IN" sz="1200" dirty="0"/>
          </a:p>
        </p:txBody>
      </p:sp>
    </p:spTree>
    <p:extLst>
      <p:ext uri="{BB962C8B-B14F-4D97-AF65-F5344CB8AC3E}">
        <p14:creationId xmlns:p14="http://schemas.microsoft.com/office/powerpoint/2010/main" val="324565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614E3-E715-58EC-016E-9B3709691CBA}"/>
              </a:ext>
            </a:extLst>
          </p:cNvPr>
          <p:cNvSpPr>
            <a:spLocks noGrp="1"/>
          </p:cNvSpPr>
          <p:nvPr>
            <p:ph idx="1"/>
          </p:nvPr>
        </p:nvSpPr>
        <p:spPr>
          <a:xfrm>
            <a:off x="838200" y="978568"/>
            <a:ext cx="10515600" cy="5198395"/>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SWH is a critical factor in maritime safety and climate studies, making understanding and predicting it essential for the Bay of Bengal.</a:t>
            </a:r>
          </a:p>
          <a:p>
            <a:pPr>
              <a:lnSpc>
                <a:spcPct val="150000"/>
              </a:lnSpc>
            </a:pPr>
            <a:r>
              <a:rPr lang="en-US" sz="1800" dirty="0">
                <a:latin typeface="Times New Roman" panose="02020603050405020304" pitchFamily="18" charset="0"/>
                <a:cs typeface="Times New Roman" panose="02020603050405020304" pitchFamily="18" charset="0"/>
              </a:rPr>
              <a:t>The project aims to uncover the intricate relationship between SWH and the El Niño-Southern Oscillation (ENSO) phenomenon, as represented by the NINO 3.4 index.</a:t>
            </a:r>
          </a:p>
          <a:p>
            <a:pPr>
              <a:lnSpc>
                <a:spcPct val="150000"/>
              </a:lnSpc>
            </a:pPr>
            <a:r>
              <a:rPr lang="en-US" sz="1800" dirty="0">
                <a:latin typeface="Times New Roman" panose="02020603050405020304" pitchFamily="18" charset="0"/>
                <a:cs typeface="Times New Roman" panose="02020603050405020304" pitchFamily="18" charset="0"/>
              </a:rPr>
              <a:t>The Head Bay of Bengal experiences unique climatic dynamics, and variations in SWH are hypothesized to be closely linked to ENSO patterns.</a:t>
            </a:r>
          </a:p>
          <a:p>
            <a:pPr>
              <a:lnSpc>
                <a:spcPct val="150000"/>
              </a:lnSpc>
            </a:pPr>
            <a:r>
              <a:rPr lang="en-US" sz="1800" dirty="0">
                <a:latin typeface="Times New Roman" panose="02020603050405020304" pitchFamily="18" charset="0"/>
                <a:cs typeface="Times New Roman" panose="02020603050405020304" pitchFamily="18" charset="0"/>
              </a:rPr>
              <a:t>Beyond local maritime concerns, the project contributes to improved climate modeling and forecasting, addressing the broader challenges of climate change.</a:t>
            </a:r>
          </a:p>
        </p:txBody>
      </p:sp>
      <p:sp>
        <p:nvSpPr>
          <p:cNvPr id="6" name="Title 1">
            <a:extLst>
              <a:ext uri="{FF2B5EF4-FFF2-40B4-BE49-F238E27FC236}">
                <a16:creationId xmlns:a16="http://schemas.microsoft.com/office/drawing/2014/main" id="{8527C292-2AA5-D295-B1F7-065FB505CB43}"/>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64935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614E3-E715-58EC-016E-9B3709691CBA}"/>
              </a:ext>
            </a:extLst>
          </p:cNvPr>
          <p:cNvSpPr>
            <a:spLocks noGrp="1"/>
          </p:cNvSpPr>
          <p:nvPr>
            <p:ph idx="1"/>
          </p:nvPr>
        </p:nvSpPr>
        <p:spPr>
          <a:xfrm>
            <a:off x="838200" y="978568"/>
            <a:ext cx="10515600" cy="5198395"/>
          </a:xfrm>
        </p:spPr>
        <p:txBody>
          <a:bodyPr>
            <a:noAutofit/>
          </a:bodyPr>
          <a:lstStyle/>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Linkage Exploration: Investigate and establish the intricate linkage between the ENSO phenomenon, as represented by the NINO 3.4 index, and the Significant Wave Height (SWH) over the Head Bay of Bengal.</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Predictive Modeling: Develop a robust predictive model leveraging machine learning techniques to accurately forecast SWH based on NINO 3.4 indices.</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Temporal Analysis: Conduct a comprehensive temporal analysis, covering the period from 1950-01-01 to 2023-09-01, to capture long-term trends and variations.</a:t>
            </a:r>
          </a:p>
          <a:p>
            <a:pPr algn="l">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Geospatial Scope: Focus on the geographical coordinates 86–93°E and 19.5–23°N, encompassing the specific region of interest in the Head Bay of Bengal</a:t>
            </a:r>
          </a:p>
        </p:txBody>
      </p:sp>
      <p:sp>
        <p:nvSpPr>
          <p:cNvPr id="6" name="Title 1">
            <a:extLst>
              <a:ext uri="{FF2B5EF4-FFF2-40B4-BE49-F238E27FC236}">
                <a16:creationId xmlns:a16="http://schemas.microsoft.com/office/drawing/2014/main" id="{8127E025-FE2E-122D-3CC5-1ACBF954F636}"/>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4661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43F76C-BF38-6046-58DE-C6516B77FF34}"/>
              </a:ext>
            </a:extLst>
          </p:cNvPr>
          <p:cNvGraphicFramePr>
            <a:graphicFrameLocks noGrp="1"/>
          </p:cNvGraphicFramePr>
          <p:nvPr>
            <p:ph idx="1"/>
            <p:extLst>
              <p:ext uri="{D42A27DB-BD31-4B8C-83A1-F6EECF244321}">
                <p14:modId xmlns:p14="http://schemas.microsoft.com/office/powerpoint/2010/main" val="281380211"/>
              </p:ext>
            </p:extLst>
          </p:nvPr>
        </p:nvGraphicFramePr>
        <p:xfrm>
          <a:off x="954741" y="1244160"/>
          <a:ext cx="10399059" cy="4679332"/>
        </p:xfrm>
        <a:graphic>
          <a:graphicData uri="http://schemas.openxmlformats.org/drawingml/2006/table">
            <a:tbl>
              <a:tblPr firstRow="1" bandRow="1">
                <a:tableStyleId>{5C22544A-7EE6-4342-B048-85BDC9FD1C3A}</a:tableStyleId>
              </a:tblPr>
              <a:tblGrid>
                <a:gridCol w="3073986">
                  <a:extLst>
                    <a:ext uri="{9D8B030D-6E8A-4147-A177-3AD203B41FA5}">
                      <a16:colId xmlns:a16="http://schemas.microsoft.com/office/drawing/2014/main" val="98508194"/>
                    </a:ext>
                  </a:extLst>
                </a:gridCol>
                <a:gridCol w="2114541">
                  <a:extLst>
                    <a:ext uri="{9D8B030D-6E8A-4147-A177-3AD203B41FA5}">
                      <a16:colId xmlns:a16="http://schemas.microsoft.com/office/drawing/2014/main" val="3368931624"/>
                    </a:ext>
                  </a:extLst>
                </a:gridCol>
                <a:gridCol w="5210532">
                  <a:extLst>
                    <a:ext uri="{9D8B030D-6E8A-4147-A177-3AD203B41FA5}">
                      <a16:colId xmlns:a16="http://schemas.microsoft.com/office/drawing/2014/main" val="2918734170"/>
                    </a:ext>
                  </a:extLst>
                </a:gridCol>
              </a:tblGrid>
              <a:tr h="560663">
                <a:tc>
                  <a:txBody>
                    <a:bodyPr/>
                    <a:lstStyle/>
                    <a:p>
                      <a:r>
                        <a:rPr lang="en-IN" sz="1400" dirty="0">
                          <a:solidFill>
                            <a:schemeClr val="tx1"/>
                          </a:solidFill>
                          <a:latin typeface="Times New Roman" panose="02020603050405020304" pitchFamily="18" charset="0"/>
                          <a:cs typeface="Times New Roman" panose="02020603050405020304" pitchFamily="18" charset="0"/>
                        </a:rPr>
                        <a:t>Name of the Paper</a:t>
                      </a:r>
                    </a:p>
                  </a:txBody>
                  <a:tcPr>
                    <a:solidFill>
                      <a:srgbClr val="DAE3E3"/>
                    </a:solidFill>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Name of Author</a:t>
                      </a:r>
                    </a:p>
                  </a:txBody>
                  <a:tcPr>
                    <a:solidFill>
                      <a:srgbClr val="DAE3E3"/>
                    </a:solidFill>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Major Findings</a:t>
                      </a:r>
                    </a:p>
                  </a:txBody>
                  <a:tcPr>
                    <a:solidFill>
                      <a:srgbClr val="DAE3E3"/>
                    </a:solidFill>
                  </a:tcPr>
                </a:tc>
                <a:extLst>
                  <a:ext uri="{0D108BD9-81ED-4DB2-BD59-A6C34878D82A}">
                    <a16:rowId xmlns:a16="http://schemas.microsoft.com/office/drawing/2014/main" val="2358509378"/>
                  </a:ext>
                </a:extLst>
              </a:tr>
              <a:tr h="1124178">
                <a:tc>
                  <a:txBody>
                    <a:bodyPr/>
                    <a:lstStyle/>
                    <a:p>
                      <a:r>
                        <a:rPr lang="en-US" sz="1400" dirty="0">
                          <a:solidFill>
                            <a:schemeClr val="tx1"/>
                          </a:solidFill>
                          <a:latin typeface="Times New Roman" panose="02020603050405020304" pitchFamily="18" charset="0"/>
                          <a:cs typeface="Times New Roman" panose="02020603050405020304" pitchFamily="18" charset="0"/>
                        </a:rPr>
                        <a:t>Spectral Wave Characteristics over the Head Bay of Bengal: A Modeling Study</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en-IN" sz="1400" dirty="0" err="1">
                          <a:solidFill>
                            <a:schemeClr val="tx1"/>
                          </a:solidFill>
                          <a:latin typeface="Times New Roman" panose="02020603050405020304" pitchFamily="18" charset="0"/>
                          <a:cs typeface="Times New Roman" panose="02020603050405020304" pitchFamily="18" charset="0"/>
                        </a:rPr>
                        <a:t>Anandita</a:t>
                      </a:r>
                      <a:r>
                        <a:rPr lang="en-IN" sz="1400" dirty="0">
                          <a:solidFill>
                            <a:schemeClr val="tx1"/>
                          </a:solidFill>
                          <a:latin typeface="Times New Roman" panose="02020603050405020304" pitchFamily="18" charset="0"/>
                          <a:cs typeface="Times New Roman" panose="02020603050405020304" pitchFamily="18" charset="0"/>
                        </a:rPr>
                        <a:t> Patra </a:t>
                      </a:r>
                    </a:p>
                  </a:txBody>
                  <a:tcPr>
                    <a:solidFill>
                      <a:srgbClr val="DAE3E3"/>
                    </a:solidFill>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study employed a nested modeling approach, using SWAN and WAM models, to simulate wave characteristics in the Head Bay of Bengal. Results demonstrated seasonal variability, spatial differences, and significant agreement with measured data, providing valuable insights for applications like climate studies and coastal engineering</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437322123"/>
                  </a:ext>
                </a:extLst>
              </a:tr>
              <a:tr h="1124178">
                <a:tc>
                  <a:txBody>
                    <a:bodyPr/>
                    <a:lstStyle/>
                    <a:p>
                      <a:r>
                        <a:rPr lang="en-US" sz="1400" dirty="0">
                          <a:solidFill>
                            <a:schemeClr val="tx1"/>
                          </a:solidFill>
                          <a:latin typeface="Times New Roman" panose="02020603050405020304" pitchFamily="18" charset="0"/>
                          <a:cs typeface="Times New Roman" panose="02020603050405020304" pitchFamily="18" charset="0"/>
                        </a:rPr>
                        <a:t>Climate Variability Impacts on Global Extreme Wave</a:t>
                      </a:r>
                    </a:p>
                    <a:p>
                      <a:r>
                        <a:rPr lang="en-US" sz="1400" dirty="0">
                          <a:solidFill>
                            <a:schemeClr val="tx1"/>
                          </a:solidFill>
                          <a:latin typeface="Times New Roman" panose="02020603050405020304" pitchFamily="18" charset="0"/>
                          <a:cs typeface="Times New Roman" panose="02020603050405020304" pitchFamily="18" charset="0"/>
                        </a:rPr>
                        <a:t>Heights: Seasonal Assessment Using Satellite Data and</a:t>
                      </a:r>
                    </a:p>
                    <a:p>
                      <a:r>
                        <a:rPr lang="en-US" sz="1400" dirty="0">
                          <a:solidFill>
                            <a:schemeClr val="tx1"/>
                          </a:solidFill>
                          <a:latin typeface="Times New Roman" panose="02020603050405020304" pitchFamily="18" charset="0"/>
                          <a:cs typeface="Times New Roman" panose="02020603050405020304" pitchFamily="18" charset="0"/>
                        </a:rPr>
                        <a:t>ERA5 Reanalysis</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solidFill>
                            <a:schemeClr val="tx1"/>
                          </a:solidFill>
                          <a:latin typeface="Times New Roman" panose="02020603050405020304" pitchFamily="18" charset="0"/>
                          <a:cs typeface="Times New Roman" panose="02020603050405020304" pitchFamily="18" charset="0"/>
                        </a:rPr>
                        <a:t>Anandita</a:t>
                      </a:r>
                      <a:r>
                        <a:rPr lang="en-IN" sz="1400" dirty="0">
                          <a:solidFill>
                            <a:schemeClr val="tx1"/>
                          </a:solidFill>
                          <a:latin typeface="Times New Roman" panose="02020603050405020304" pitchFamily="18" charset="0"/>
                          <a:cs typeface="Times New Roman" panose="02020603050405020304" pitchFamily="18" charset="0"/>
                        </a:rPr>
                        <a:t> Patra</a:t>
                      </a:r>
                    </a:p>
                    <a:p>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The study investigates the influence of climate variability modes (ENSO, NAO, NPO, and SAM) on extreme significant wave height (SWH) using satellite altimeter and ERA5 reanalysis data. Distinct seasonal responses are identified, revealing connections between extreme SWH and atmospheric circulation patterns. </a:t>
                      </a:r>
                    </a:p>
                  </a:txBody>
                  <a:tcPr>
                    <a:solidFill>
                      <a:srgbClr val="DAE3E3"/>
                    </a:solidFill>
                  </a:tcPr>
                </a:tc>
                <a:extLst>
                  <a:ext uri="{0D108BD9-81ED-4DB2-BD59-A6C34878D82A}">
                    <a16:rowId xmlns:a16="http://schemas.microsoft.com/office/drawing/2014/main" val="2414588753"/>
                  </a:ext>
                </a:extLst>
              </a:tr>
              <a:tr h="1802189">
                <a:tc>
                  <a:txBody>
                    <a:bodyPr/>
                    <a:lstStyle/>
                    <a:p>
                      <a:r>
                        <a:rPr lang="en-US" sz="1400" dirty="0">
                          <a:solidFill>
                            <a:schemeClr val="tx1"/>
                          </a:solidFill>
                          <a:latin typeface="Times New Roman" panose="02020603050405020304" pitchFamily="18" charset="0"/>
                          <a:cs typeface="Times New Roman" panose="02020603050405020304" pitchFamily="18" charset="0"/>
                        </a:rPr>
                        <a:t>Regional-wise characteristic study of significant wave height for the Indian Ocean</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pl-PL" sz="1400" dirty="0">
                          <a:solidFill>
                            <a:schemeClr val="tx1"/>
                          </a:solidFill>
                          <a:latin typeface="Times New Roman" panose="02020603050405020304" pitchFamily="18" charset="0"/>
                          <a:cs typeface="Times New Roman" panose="02020603050405020304" pitchFamily="18" charset="0"/>
                        </a:rPr>
                        <a:t>S. Sreelakshmi &amp; Prasad K. Bhaskaran</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Altitude-derived Significant Wave Height (HS) in the Indian Ocean (IO) correlates well with ERA5 and WWIII datasets, although underestimations are noted.</a:t>
                      </a:r>
                    </a:p>
                    <a:p>
                      <a:r>
                        <a:rPr lang="en-US" sz="1400" dirty="0">
                          <a:solidFill>
                            <a:schemeClr val="tx1"/>
                          </a:solidFill>
                          <a:latin typeface="Times New Roman" panose="02020603050405020304" pitchFamily="18" charset="0"/>
                          <a:cs typeface="Times New Roman" panose="02020603050405020304" pitchFamily="18" charset="0"/>
                        </a:rPr>
                        <a:t>Trend analysis shows a declining trend during 2007–2011, with variations related to La Niña events and a significant increase in wave height during the 2012–2016 El Niño</a:t>
                      </a:r>
                      <a:endParaRPr lang="en-IN" sz="140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extLst>
                  <a:ext uri="{0D108BD9-81ED-4DB2-BD59-A6C34878D82A}">
                    <a16:rowId xmlns:a16="http://schemas.microsoft.com/office/drawing/2014/main" val="32352199"/>
                  </a:ext>
                </a:extLst>
              </a:tr>
            </a:tbl>
          </a:graphicData>
        </a:graphic>
      </p:graphicFrame>
      <p:sp>
        <p:nvSpPr>
          <p:cNvPr id="8" name="Title 1">
            <a:extLst>
              <a:ext uri="{FF2B5EF4-FFF2-40B4-BE49-F238E27FC236}">
                <a16:creationId xmlns:a16="http://schemas.microsoft.com/office/drawing/2014/main" id="{7E7108E9-F7A8-B7AD-6F70-7099F29D6C8D}"/>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110347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495AA3-AE64-1636-80CB-879108FD8E95}"/>
              </a:ext>
            </a:extLst>
          </p:cNvPr>
          <p:cNvSpPr txBox="1"/>
          <p:nvPr/>
        </p:nvSpPr>
        <p:spPr>
          <a:xfrm>
            <a:off x="1712052" y="3775065"/>
            <a:ext cx="2548327" cy="369332"/>
          </a:xfrm>
          <a:prstGeom prst="rect">
            <a:avLst/>
          </a:prstGeom>
          <a:noFill/>
        </p:spPr>
        <p:txBody>
          <a:bodyPr wrap="square" rtlCol="0">
            <a:spAutoFit/>
          </a:bodyPr>
          <a:lstStyle/>
          <a:p>
            <a:r>
              <a:rPr lang="en-IN" dirty="0">
                <a:latin typeface="Times New Roman" panose="02020603050405020304" pitchFamily="18" charset="0"/>
                <a:ea typeface="Cambria" panose="02040503050406030204" pitchFamily="18" charset="0"/>
                <a:cs typeface="Times New Roman" panose="02020603050405020304" pitchFamily="18" charset="0"/>
              </a:rPr>
              <a:t>Head of Bay of Bengal</a:t>
            </a:r>
          </a:p>
        </p:txBody>
      </p:sp>
      <p:sp>
        <p:nvSpPr>
          <p:cNvPr id="7" name="TextBox 6">
            <a:extLst>
              <a:ext uri="{FF2B5EF4-FFF2-40B4-BE49-F238E27FC236}">
                <a16:creationId xmlns:a16="http://schemas.microsoft.com/office/drawing/2014/main" id="{DCF5BA16-9A1E-B260-070D-FA2454394570}"/>
              </a:ext>
            </a:extLst>
          </p:cNvPr>
          <p:cNvSpPr txBox="1"/>
          <p:nvPr/>
        </p:nvSpPr>
        <p:spPr>
          <a:xfrm>
            <a:off x="6304548" y="6492874"/>
            <a:ext cx="5539872" cy="261610"/>
          </a:xfrm>
          <a:prstGeom prst="rect">
            <a:avLst/>
          </a:prstGeom>
          <a:noFill/>
        </p:spPr>
        <p:txBody>
          <a:bodyPr wrap="square">
            <a:spAutoFit/>
          </a:bodyPr>
          <a:lstStyle/>
          <a:p>
            <a:r>
              <a:rPr lang="en-US" sz="1100" i="1" dirty="0">
                <a:latin typeface="Cambria" panose="02040503050406030204" pitchFamily="18" charset="0"/>
                <a:ea typeface="Cambria" panose="02040503050406030204" pitchFamily="18" charset="0"/>
              </a:rPr>
              <a:t>Image Source: Spectral Wave Characteristics over the Head Bay of Bengal: A Modeling Study</a:t>
            </a:r>
          </a:p>
        </p:txBody>
      </p:sp>
      <p:sp>
        <p:nvSpPr>
          <p:cNvPr id="3" name="TextBox 2">
            <a:extLst>
              <a:ext uri="{FF2B5EF4-FFF2-40B4-BE49-F238E27FC236}">
                <a16:creationId xmlns:a16="http://schemas.microsoft.com/office/drawing/2014/main" id="{26E23CF0-C0F6-3DC2-628F-C3A6711E9CA0}"/>
              </a:ext>
            </a:extLst>
          </p:cNvPr>
          <p:cNvSpPr txBox="1"/>
          <p:nvPr/>
        </p:nvSpPr>
        <p:spPr>
          <a:xfrm>
            <a:off x="5751426" y="1626143"/>
            <a:ext cx="5086903" cy="128907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Our study area has the geographical coordinates 86–93</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 and 19.5–23</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 and is situated at the northward limit of the Bay of Bengal.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83EAB2-79E6-F117-81D9-CC7F6BE0129B}"/>
              </a:ext>
            </a:extLst>
          </p:cNvPr>
          <p:cNvSpPr txBox="1"/>
          <p:nvPr/>
        </p:nvSpPr>
        <p:spPr>
          <a:xfrm>
            <a:off x="838200" y="4131958"/>
            <a:ext cx="10981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a:t>
            </a:r>
          </a:p>
        </p:txBody>
      </p:sp>
      <p:graphicFrame>
        <p:nvGraphicFramePr>
          <p:cNvPr id="11" name="Table 10">
            <a:extLst>
              <a:ext uri="{FF2B5EF4-FFF2-40B4-BE49-F238E27FC236}">
                <a16:creationId xmlns:a16="http://schemas.microsoft.com/office/drawing/2014/main" id="{941AEA58-F3E9-43D2-AD43-4F9FD198B2F4}"/>
              </a:ext>
            </a:extLst>
          </p:cNvPr>
          <p:cNvGraphicFramePr>
            <a:graphicFrameLocks noGrp="1"/>
          </p:cNvGraphicFramePr>
          <p:nvPr>
            <p:extLst>
              <p:ext uri="{D42A27DB-BD31-4B8C-83A1-F6EECF244321}">
                <p14:modId xmlns:p14="http://schemas.microsoft.com/office/powerpoint/2010/main" val="2249169385"/>
              </p:ext>
            </p:extLst>
          </p:nvPr>
        </p:nvGraphicFramePr>
        <p:xfrm>
          <a:off x="838200" y="4602006"/>
          <a:ext cx="10932696" cy="1772412"/>
        </p:xfrm>
        <a:graphic>
          <a:graphicData uri="http://schemas.openxmlformats.org/drawingml/2006/table">
            <a:tbl>
              <a:tblPr firstRow="1" bandRow="1">
                <a:tableStyleId>{5C22544A-7EE6-4342-B048-85BDC9FD1C3A}</a:tableStyleId>
              </a:tblPr>
              <a:tblGrid>
                <a:gridCol w="2454331">
                  <a:extLst>
                    <a:ext uri="{9D8B030D-6E8A-4147-A177-3AD203B41FA5}">
                      <a16:colId xmlns:a16="http://schemas.microsoft.com/office/drawing/2014/main" val="3205662867"/>
                    </a:ext>
                  </a:extLst>
                </a:gridCol>
                <a:gridCol w="6015317">
                  <a:extLst>
                    <a:ext uri="{9D8B030D-6E8A-4147-A177-3AD203B41FA5}">
                      <a16:colId xmlns:a16="http://schemas.microsoft.com/office/drawing/2014/main" val="3806433348"/>
                    </a:ext>
                  </a:extLst>
                </a:gridCol>
                <a:gridCol w="2463048">
                  <a:extLst>
                    <a:ext uri="{9D8B030D-6E8A-4147-A177-3AD203B41FA5}">
                      <a16:colId xmlns:a16="http://schemas.microsoft.com/office/drawing/2014/main" val="1005820645"/>
                    </a:ext>
                  </a:extLst>
                </a:gridCol>
              </a:tblGrid>
              <a:tr h="370840">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Data</a:t>
                      </a: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Source</a:t>
                      </a: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Timeline</a:t>
                      </a:r>
                    </a:p>
                  </a:txBody>
                  <a:tcPr>
                    <a:solidFill>
                      <a:srgbClr val="DAE3E3"/>
                    </a:solidFill>
                  </a:tcPr>
                </a:tc>
                <a:extLst>
                  <a:ext uri="{0D108BD9-81ED-4DB2-BD59-A6C34878D82A}">
                    <a16:rowId xmlns:a16="http://schemas.microsoft.com/office/drawing/2014/main" val="869967693"/>
                  </a:ext>
                </a:extLst>
              </a:tr>
              <a:tr h="370840">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ENSO</a:t>
                      </a:r>
                    </a:p>
                  </a:txBody>
                  <a:tcPr>
                    <a:solidFill>
                      <a:srgbClr val="DAE3E3"/>
                    </a:solidFill>
                  </a:tcPr>
                </a:tc>
                <a:tc>
                  <a:txBody>
                    <a:bodyPr/>
                    <a:lstStyle/>
                    <a:p>
                      <a:pPr>
                        <a:lnSpc>
                          <a:spcPct val="150000"/>
                        </a:lnSpc>
                      </a:pPr>
                      <a:r>
                        <a:rPr lang="en-US" sz="1800" i="0" dirty="0">
                          <a:solidFill>
                            <a:schemeClr val="tx1"/>
                          </a:solidFill>
                          <a:latin typeface="Times New Roman" panose="02020603050405020304" pitchFamily="18" charset="0"/>
                          <a:cs typeface="Times New Roman" panose="02020603050405020304" pitchFamily="18" charset="0"/>
                        </a:rPr>
                        <a:t>National Oceanic and Atmospheric Administration</a:t>
                      </a:r>
                      <a:endParaRPr lang="en-IN" sz="1800" i="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1950/01/01 - 2023/09/01</a:t>
                      </a:r>
                    </a:p>
                  </a:txBody>
                  <a:tcPr>
                    <a:solidFill>
                      <a:srgbClr val="DAE3E3"/>
                    </a:solidFill>
                  </a:tcPr>
                </a:tc>
                <a:extLst>
                  <a:ext uri="{0D108BD9-81ED-4DB2-BD59-A6C34878D82A}">
                    <a16:rowId xmlns:a16="http://schemas.microsoft.com/office/drawing/2014/main" val="2865671367"/>
                  </a:ext>
                </a:extLst>
              </a:tr>
              <a:tr h="370840">
                <a:tc>
                  <a:txBody>
                    <a:bodyPr/>
                    <a:lstStyle/>
                    <a:p>
                      <a:pPr>
                        <a:lnSpc>
                          <a:spcPct val="150000"/>
                        </a:lnSpc>
                      </a:pPr>
                      <a:r>
                        <a:rPr lang="en-US" sz="1800" i="0" dirty="0">
                          <a:solidFill>
                            <a:schemeClr val="tx1"/>
                          </a:solidFill>
                          <a:latin typeface="Times New Roman" panose="02020603050405020304" pitchFamily="18" charset="0"/>
                          <a:cs typeface="Times New Roman" panose="02020603050405020304" pitchFamily="18" charset="0"/>
                        </a:rPr>
                        <a:t>Significant Wave Height </a:t>
                      </a:r>
                      <a:endParaRPr lang="en-IN" sz="1800" i="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US" sz="1800" i="0" dirty="0">
                          <a:solidFill>
                            <a:schemeClr val="tx1"/>
                          </a:solidFill>
                          <a:latin typeface="Times New Roman" panose="02020603050405020304" pitchFamily="18" charset="0"/>
                          <a:cs typeface="Times New Roman" panose="02020603050405020304" pitchFamily="18" charset="0"/>
                        </a:rPr>
                        <a:t>ERA5 monthly averaged data on single levels from 1940 to the present</a:t>
                      </a:r>
                      <a:endParaRPr lang="en-IN" sz="1800" i="0" dirty="0">
                        <a:solidFill>
                          <a:schemeClr val="tx1"/>
                        </a:solidFill>
                        <a:latin typeface="Times New Roman" panose="02020603050405020304" pitchFamily="18" charset="0"/>
                        <a:cs typeface="Times New Roman" panose="02020603050405020304" pitchFamily="18" charset="0"/>
                      </a:endParaRPr>
                    </a:p>
                  </a:txBody>
                  <a:tcPr>
                    <a:solidFill>
                      <a:srgbClr val="DAE3E3"/>
                    </a:solidFill>
                  </a:tcPr>
                </a:tc>
                <a:tc>
                  <a:txBody>
                    <a:bodyPr/>
                    <a:lstStyle/>
                    <a:p>
                      <a:pPr>
                        <a:lnSpc>
                          <a:spcPct val="150000"/>
                        </a:lnSpc>
                      </a:pPr>
                      <a:r>
                        <a:rPr lang="en-IN" sz="1800" i="0" dirty="0">
                          <a:solidFill>
                            <a:schemeClr val="tx1"/>
                          </a:solidFill>
                          <a:latin typeface="Times New Roman" panose="02020603050405020304" pitchFamily="18" charset="0"/>
                          <a:cs typeface="Times New Roman" panose="02020603050405020304" pitchFamily="18" charset="0"/>
                        </a:rPr>
                        <a:t>1950/01/01 - 2023/09/01</a:t>
                      </a:r>
                    </a:p>
                  </a:txBody>
                  <a:tcPr>
                    <a:solidFill>
                      <a:srgbClr val="DAE3E3"/>
                    </a:solidFill>
                  </a:tcPr>
                </a:tc>
                <a:extLst>
                  <a:ext uri="{0D108BD9-81ED-4DB2-BD59-A6C34878D82A}">
                    <a16:rowId xmlns:a16="http://schemas.microsoft.com/office/drawing/2014/main" val="4183627697"/>
                  </a:ext>
                </a:extLst>
              </a:tr>
            </a:tbl>
          </a:graphicData>
        </a:graphic>
      </p:graphicFrame>
      <p:pic>
        <p:nvPicPr>
          <p:cNvPr id="20" name="Picture 19">
            <a:extLst>
              <a:ext uri="{FF2B5EF4-FFF2-40B4-BE49-F238E27FC236}">
                <a16:creationId xmlns:a16="http://schemas.microsoft.com/office/drawing/2014/main" id="{AD24BB7F-8A9D-1C9D-5D38-6288711D730A}"/>
              </a:ext>
            </a:extLst>
          </p:cNvPr>
          <p:cNvPicPr>
            <a:picLocks noChangeAspect="1"/>
          </p:cNvPicPr>
          <p:nvPr/>
        </p:nvPicPr>
        <p:blipFill>
          <a:blip r:embed="rId2"/>
          <a:stretch>
            <a:fillRect/>
          </a:stretch>
        </p:blipFill>
        <p:spPr>
          <a:xfrm>
            <a:off x="687805" y="1090321"/>
            <a:ext cx="4800600" cy="2727960"/>
          </a:xfrm>
          <a:prstGeom prst="rect">
            <a:avLst/>
          </a:prstGeom>
        </p:spPr>
      </p:pic>
      <p:sp>
        <p:nvSpPr>
          <p:cNvPr id="9" name="Title 1">
            <a:extLst>
              <a:ext uri="{FF2B5EF4-FFF2-40B4-BE49-F238E27FC236}">
                <a16:creationId xmlns:a16="http://schemas.microsoft.com/office/drawing/2014/main" id="{B3A216DB-FC5C-84DE-D81A-39F367043EB5}"/>
              </a:ext>
            </a:extLst>
          </p:cNvPr>
          <p:cNvSpPr>
            <a:spLocks noGrp="1"/>
          </p:cNvSpPr>
          <p:nvPr>
            <p:ph type="title"/>
          </p:nvPr>
        </p:nvSpPr>
        <p:spPr>
          <a:xfrm>
            <a:off x="838200" y="204705"/>
            <a:ext cx="10515600" cy="773863"/>
          </a:xfrm>
        </p:spPr>
        <p:txBody>
          <a:bodyPr>
            <a:normAutofit/>
          </a:bodyPr>
          <a:lstStyle/>
          <a:p>
            <a:r>
              <a:rPr lang="en-IN" sz="3200" dirty="0">
                <a:latin typeface="Times New Roman" panose="02020603050405020304" pitchFamily="18" charset="0"/>
                <a:cs typeface="Times New Roman" panose="02020603050405020304" pitchFamily="18" charset="0"/>
              </a:rPr>
              <a:t>Study Area and Data</a:t>
            </a:r>
          </a:p>
        </p:txBody>
      </p:sp>
    </p:spTree>
    <p:extLst>
      <p:ext uri="{BB962C8B-B14F-4D97-AF65-F5344CB8AC3E}">
        <p14:creationId xmlns:p14="http://schemas.microsoft.com/office/powerpoint/2010/main" val="292523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3308</TotalTime>
  <Words>1181</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Cambria Math</vt:lpstr>
      <vt:lpstr>Palatino Linotype</vt:lpstr>
      <vt:lpstr>Times New Roman</vt:lpstr>
      <vt:lpstr>Wingdings</vt:lpstr>
      <vt:lpstr>Office Theme</vt:lpstr>
      <vt:lpstr>Linkage Between ENSO and Significant Wave Height Over Head Bay Of Bengal</vt:lpstr>
      <vt:lpstr>Contents</vt:lpstr>
      <vt:lpstr>INTRODUCTION</vt:lpstr>
      <vt:lpstr>PowerPoint Presentation</vt:lpstr>
      <vt:lpstr>Significant Wave Height</vt:lpstr>
      <vt:lpstr>Motivation</vt:lpstr>
      <vt:lpstr>Objectives</vt:lpstr>
      <vt:lpstr>Literature Review</vt:lpstr>
      <vt:lpstr>Study Area and Data</vt:lpstr>
      <vt:lpstr>Data</vt:lpstr>
      <vt:lpstr>Methodology</vt:lpstr>
      <vt:lpstr>Methodology</vt:lpstr>
      <vt:lpstr>Methodology</vt:lpstr>
      <vt:lpstr>Methodology</vt:lpstr>
      <vt:lpstr>Methodology</vt:lpstr>
      <vt:lpstr>Results and Discussion</vt:lpstr>
      <vt:lpstr>Results and Discussion</vt:lpstr>
      <vt:lpstr>Results and Discussion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Linkage Between ENSO and Wave Height</dc:title>
  <dc:creator>Susmitha Dasavaraneni</dc:creator>
  <cp:lastModifiedBy>Naveen Reddy Jonnalagadda</cp:lastModifiedBy>
  <cp:revision>12</cp:revision>
  <dcterms:created xsi:type="dcterms:W3CDTF">2023-11-13T17:52:38Z</dcterms:created>
  <dcterms:modified xsi:type="dcterms:W3CDTF">2023-11-27T19:45:50Z</dcterms:modified>
</cp:coreProperties>
</file>