
<file path=[Content_Types].xml><?xml version="1.0" encoding="utf-8"?>
<Types xmlns="http://schemas.openxmlformats.org/package/2006/content-types">
  <Default Extension="png" ContentType="image/png"/>
  <Default Extension="ppm"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96" r:id="rId5"/>
    <p:sldId id="297" r:id="rId6"/>
    <p:sldId id="298" r:id="rId7"/>
    <p:sldId id="300" r:id="rId8"/>
    <p:sldId id="301" r:id="rId9"/>
    <p:sldId id="304" r:id="rId10"/>
    <p:sldId id="312" r:id="rId11"/>
    <p:sldId id="303" r:id="rId12"/>
    <p:sldId id="305" r:id="rId13"/>
    <p:sldId id="311" r:id="rId14"/>
    <p:sldId id="306" r:id="rId15"/>
    <p:sldId id="307" r:id="rId16"/>
    <p:sldId id="308" r:id="rId17"/>
    <p:sldId id="313"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09" autoAdjust="0"/>
  </p:normalViewPr>
  <p:slideViewPr>
    <p:cSldViewPr snapToGrid="0">
      <p:cViewPr varScale="1">
        <p:scale>
          <a:sx n="85" d="100"/>
          <a:sy n="85" d="100"/>
        </p:scale>
        <p:origin x="427"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10/10/2023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7.ppm"/><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597395" y="1201480"/>
            <a:ext cx="8756403" cy="1687345"/>
          </a:xfrm>
        </p:spPr>
        <p:txBody>
          <a:bodyPr>
            <a:normAutofit/>
          </a:bodyPr>
          <a:lstStyle/>
          <a:p>
            <a:r>
              <a:rPr lang="en-US" sz="5400" dirty="0" err="1">
                <a:latin typeface="Cambria" panose="02040503050406030204" pitchFamily="18" charset="0"/>
                <a:ea typeface="Cambria" panose="02040503050406030204" pitchFamily="18" charset="0"/>
              </a:rPr>
              <a:t>EXPlainable</a:t>
            </a:r>
            <a:r>
              <a:rPr lang="en-US" sz="5400" dirty="0">
                <a:latin typeface="Cambria" panose="02040503050406030204" pitchFamily="18" charset="0"/>
                <a:ea typeface="Cambria" panose="02040503050406030204" pitchFamily="18" charset="0"/>
              </a:rPr>
              <a:t> Artificial Intelligence (XAI)</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597396" y="2888825"/>
            <a:ext cx="3316942" cy="2552751"/>
          </a:xfrm>
        </p:spPr>
        <p:txBody>
          <a:bodyPr>
            <a:noAutofit/>
          </a:bodyPr>
          <a:lstStyle/>
          <a:p>
            <a:r>
              <a:rPr lang="en-US" sz="2800" dirty="0">
                <a:latin typeface="Cambria" panose="02040503050406030204" pitchFamily="18" charset="0"/>
                <a:ea typeface="Cambria" panose="02040503050406030204" pitchFamily="18" charset="0"/>
              </a:rPr>
              <a:t>Jonnalagadda Naveen Reddy</a:t>
            </a:r>
          </a:p>
          <a:p>
            <a:endParaRPr lang="en-US" sz="2800" dirty="0">
              <a:latin typeface="Cambria" panose="02040503050406030204" pitchFamily="18" charset="0"/>
              <a:ea typeface="Cambria" panose="02040503050406030204" pitchFamily="18" charset="0"/>
            </a:endParaRP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1</a:t>
            </a:r>
          </a:p>
        </p:txBody>
      </p:sp>
    </p:spTree>
    <p:extLst>
      <p:ext uri="{BB962C8B-B14F-4D97-AF65-F5344CB8AC3E}">
        <p14:creationId xmlns:p14="http://schemas.microsoft.com/office/powerpoint/2010/main" val="308639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08728" y="1243640"/>
            <a:ext cx="2554734" cy="605168"/>
          </a:xfrm>
        </p:spPr>
        <p:txBody>
          <a:bodyPr>
            <a:normAutofit fontScale="90000"/>
          </a:bodyPr>
          <a:lstStyle/>
          <a:p>
            <a:r>
              <a:rPr lang="en-US" sz="4000" dirty="0">
                <a:latin typeface="Cambria" panose="02040503050406030204" pitchFamily="18" charset="0"/>
                <a:ea typeface="Cambria" panose="02040503050406030204" pitchFamily="18" charset="0"/>
              </a:rPr>
              <a:t>Objective </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644587" y="1898186"/>
            <a:ext cx="8821272" cy="762000"/>
          </a:xfrm>
        </p:spPr>
        <p:txBody>
          <a:bodyPr>
            <a:noAutofit/>
          </a:bodyPr>
          <a:lstStyle/>
          <a:p>
            <a:r>
              <a:rPr lang="en-US" sz="2000" dirty="0">
                <a:latin typeface="Californian FB" panose="0207040306080B030204" pitchFamily="18" charset="0"/>
                <a:ea typeface="Cambria" panose="02040503050406030204" pitchFamily="18" charset="0"/>
              </a:rPr>
              <a:t>To develop a Long term Precipitation Prediction Model with Explainable Artificial Intelligence (XAI) for transparent decision-making in weather forecasting.</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9</a:t>
            </a:r>
          </a:p>
        </p:txBody>
      </p:sp>
      <p:sp>
        <p:nvSpPr>
          <p:cNvPr id="5" name="Text Placeholder 9">
            <a:extLst>
              <a:ext uri="{FF2B5EF4-FFF2-40B4-BE49-F238E27FC236}">
                <a16:creationId xmlns:a16="http://schemas.microsoft.com/office/drawing/2014/main" id="{7485860D-8FD2-E40A-CBFB-A6CC083300E2}"/>
              </a:ext>
            </a:extLst>
          </p:cNvPr>
          <p:cNvSpPr txBox="1">
            <a:spLocks/>
          </p:cNvSpPr>
          <p:nvPr/>
        </p:nvSpPr>
        <p:spPr>
          <a:xfrm>
            <a:off x="2608728" y="3361656"/>
            <a:ext cx="4930590" cy="269848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latin typeface="Californian FB" panose="0207040306080B030204" pitchFamily="18" charset="0"/>
                <a:ea typeface="Cambria" panose="02040503050406030204" pitchFamily="18" charset="0"/>
              </a:rPr>
              <a:t>Data Collection</a:t>
            </a:r>
          </a:p>
          <a:p>
            <a:pPr marL="342900" indent="-342900">
              <a:buFont typeface="Arial" panose="020B0604020202020204" pitchFamily="34" charset="0"/>
              <a:buChar char="•"/>
            </a:pPr>
            <a:r>
              <a:rPr lang="en-US" sz="2000" dirty="0">
                <a:latin typeface="Californian FB" panose="0207040306080B030204" pitchFamily="18" charset="0"/>
                <a:ea typeface="Cambria" panose="02040503050406030204" pitchFamily="18" charset="0"/>
              </a:rPr>
              <a:t>Data Preprocessing</a:t>
            </a:r>
          </a:p>
          <a:p>
            <a:pPr marL="342900" indent="-342900">
              <a:buFont typeface="Arial" panose="020B0604020202020204" pitchFamily="34" charset="0"/>
              <a:buChar char="•"/>
            </a:pPr>
            <a:r>
              <a:rPr lang="en-US" sz="2000" dirty="0">
                <a:latin typeface="Californian FB" panose="0207040306080B030204" pitchFamily="18" charset="0"/>
                <a:ea typeface="Cambria" panose="02040503050406030204" pitchFamily="18" charset="0"/>
              </a:rPr>
              <a:t>Model Evaluation</a:t>
            </a:r>
          </a:p>
          <a:p>
            <a:pPr marL="342900" indent="-342900">
              <a:buFont typeface="Arial" panose="020B0604020202020204" pitchFamily="34" charset="0"/>
              <a:buChar char="•"/>
            </a:pPr>
            <a:r>
              <a:rPr lang="en-US" sz="2000" dirty="0">
                <a:latin typeface="Californian FB" panose="0207040306080B030204" pitchFamily="18" charset="0"/>
                <a:ea typeface="Cambria" panose="02040503050406030204" pitchFamily="18" charset="0"/>
              </a:rPr>
              <a:t>Precipitation prediction</a:t>
            </a:r>
          </a:p>
          <a:p>
            <a:pPr marL="342900" indent="-342900">
              <a:buFont typeface="Arial" panose="020B0604020202020204" pitchFamily="34" charset="0"/>
              <a:buChar char="•"/>
            </a:pPr>
            <a:r>
              <a:rPr lang="en-US" sz="2000" dirty="0">
                <a:latin typeface="Californian FB" panose="0207040306080B030204" pitchFamily="18" charset="0"/>
                <a:ea typeface="Cambria" panose="02040503050406030204" pitchFamily="18" charset="0"/>
              </a:rPr>
              <a:t>Explanations</a:t>
            </a:r>
          </a:p>
          <a:p>
            <a:pPr marL="342900" indent="-342900">
              <a:buFont typeface="Arial" panose="020B0604020202020204" pitchFamily="34" charset="0"/>
              <a:buChar char="•"/>
            </a:pPr>
            <a:r>
              <a:rPr lang="en-US" sz="2000" dirty="0">
                <a:latin typeface="Californian FB" panose="0207040306080B030204" pitchFamily="18" charset="0"/>
                <a:ea typeface="Cambria" panose="02040503050406030204" pitchFamily="18" charset="0"/>
              </a:rPr>
              <a:t>Visualization of results and explanations</a:t>
            </a:r>
          </a:p>
        </p:txBody>
      </p:sp>
      <p:sp>
        <p:nvSpPr>
          <p:cNvPr id="6" name="Text Placeholder 9">
            <a:extLst>
              <a:ext uri="{FF2B5EF4-FFF2-40B4-BE49-F238E27FC236}">
                <a16:creationId xmlns:a16="http://schemas.microsoft.com/office/drawing/2014/main" id="{82AE2CEB-8BC7-31C4-858F-AF3BE8CA7463}"/>
              </a:ext>
            </a:extLst>
          </p:cNvPr>
          <p:cNvSpPr txBox="1">
            <a:spLocks/>
          </p:cNvSpPr>
          <p:nvPr/>
        </p:nvSpPr>
        <p:spPr>
          <a:xfrm>
            <a:off x="2796987" y="3594617"/>
            <a:ext cx="2465295" cy="52018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latin typeface="Californian FB" panose="0207040306080B030204" pitchFamily="18" charset="0"/>
              <a:ea typeface="Cambria" panose="02040503050406030204" pitchFamily="18" charset="0"/>
            </a:endParaRPr>
          </a:p>
        </p:txBody>
      </p:sp>
      <p:sp>
        <p:nvSpPr>
          <p:cNvPr id="7" name="Text Placeholder 9">
            <a:extLst>
              <a:ext uri="{FF2B5EF4-FFF2-40B4-BE49-F238E27FC236}">
                <a16:creationId xmlns:a16="http://schemas.microsoft.com/office/drawing/2014/main" id="{3FB72C3B-171D-E189-E2C0-592F24848AB6}"/>
              </a:ext>
            </a:extLst>
          </p:cNvPr>
          <p:cNvSpPr txBox="1">
            <a:spLocks/>
          </p:cNvSpPr>
          <p:nvPr/>
        </p:nvSpPr>
        <p:spPr>
          <a:xfrm>
            <a:off x="2608728" y="2751060"/>
            <a:ext cx="2366684" cy="51972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latin typeface="Californian FB" panose="0207040306080B030204" pitchFamily="18" charset="0"/>
                <a:ea typeface="Cambria" panose="02040503050406030204" pitchFamily="18" charset="0"/>
              </a:rPr>
              <a:t>Approach</a:t>
            </a:r>
          </a:p>
        </p:txBody>
      </p:sp>
    </p:spTree>
    <p:extLst>
      <p:ext uri="{BB962C8B-B14F-4D97-AF65-F5344CB8AC3E}">
        <p14:creationId xmlns:p14="http://schemas.microsoft.com/office/powerpoint/2010/main" val="251634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348751" y="959223"/>
            <a:ext cx="4374778" cy="627531"/>
          </a:xfrm>
        </p:spPr>
        <p:txBody>
          <a:bodyPr>
            <a:normAutofit fontScale="90000"/>
          </a:bodyPr>
          <a:lstStyle/>
          <a:p>
            <a:r>
              <a:rPr lang="en-US" sz="4000" dirty="0">
                <a:latin typeface="Cambria" panose="02040503050406030204" pitchFamily="18" charset="0"/>
                <a:ea typeface="Cambria" panose="02040503050406030204" pitchFamily="18" charset="0"/>
              </a:rPr>
              <a:t> Data collection</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10</a:t>
            </a:r>
          </a:p>
        </p:txBody>
      </p:sp>
      <p:pic>
        <p:nvPicPr>
          <p:cNvPr id="12" name="Picture 11">
            <a:extLst>
              <a:ext uri="{FF2B5EF4-FFF2-40B4-BE49-F238E27FC236}">
                <a16:creationId xmlns:a16="http://schemas.microsoft.com/office/drawing/2014/main" id="{BC712276-E410-34B1-6525-7AD1015BCFE0}"/>
              </a:ext>
            </a:extLst>
          </p:cNvPr>
          <p:cNvPicPr>
            <a:picLocks noChangeAspect="1"/>
          </p:cNvPicPr>
          <p:nvPr/>
        </p:nvPicPr>
        <p:blipFill>
          <a:blip r:embed="rId2"/>
          <a:stretch>
            <a:fillRect/>
          </a:stretch>
        </p:blipFill>
        <p:spPr>
          <a:xfrm>
            <a:off x="2555602" y="1701510"/>
            <a:ext cx="8964045" cy="4591714"/>
          </a:xfrm>
          <a:prstGeom prst="rect">
            <a:avLst/>
          </a:prstGeom>
        </p:spPr>
      </p:pic>
    </p:spTree>
    <p:extLst>
      <p:ext uri="{BB962C8B-B14F-4D97-AF65-F5344CB8AC3E}">
        <p14:creationId xmlns:p14="http://schemas.microsoft.com/office/powerpoint/2010/main" val="2698037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11</a:t>
            </a:r>
          </a:p>
        </p:txBody>
      </p:sp>
      <p:pic>
        <p:nvPicPr>
          <p:cNvPr id="15" name="Picture 14">
            <a:extLst>
              <a:ext uri="{FF2B5EF4-FFF2-40B4-BE49-F238E27FC236}">
                <a16:creationId xmlns:a16="http://schemas.microsoft.com/office/drawing/2014/main" id="{99E1DE58-FAB3-8C2D-F1C3-F450BE9BA0F2}"/>
              </a:ext>
            </a:extLst>
          </p:cNvPr>
          <p:cNvPicPr>
            <a:picLocks noChangeAspect="1"/>
          </p:cNvPicPr>
          <p:nvPr/>
        </p:nvPicPr>
        <p:blipFill>
          <a:blip r:embed="rId2"/>
          <a:stretch>
            <a:fillRect/>
          </a:stretch>
        </p:blipFill>
        <p:spPr>
          <a:xfrm>
            <a:off x="2566410" y="803682"/>
            <a:ext cx="3882407" cy="2952530"/>
          </a:xfrm>
          <a:prstGeom prst="rect">
            <a:avLst/>
          </a:prstGeom>
        </p:spPr>
      </p:pic>
      <p:pic>
        <p:nvPicPr>
          <p:cNvPr id="19" name="Picture 18">
            <a:extLst>
              <a:ext uri="{FF2B5EF4-FFF2-40B4-BE49-F238E27FC236}">
                <a16:creationId xmlns:a16="http://schemas.microsoft.com/office/drawing/2014/main" id="{446FE62A-5973-C6A6-016B-E8A252CCEE29}"/>
              </a:ext>
            </a:extLst>
          </p:cNvPr>
          <p:cNvPicPr>
            <a:picLocks noChangeAspect="1"/>
          </p:cNvPicPr>
          <p:nvPr/>
        </p:nvPicPr>
        <p:blipFill>
          <a:blip r:embed="rId3"/>
          <a:stretch>
            <a:fillRect/>
          </a:stretch>
        </p:blipFill>
        <p:spPr>
          <a:xfrm>
            <a:off x="6933295" y="803682"/>
            <a:ext cx="3895982" cy="2952530"/>
          </a:xfrm>
          <a:prstGeom prst="rect">
            <a:avLst/>
          </a:prstGeom>
        </p:spPr>
      </p:pic>
      <p:pic>
        <p:nvPicPr>
          <p:cNvPr id="21" name="Picture 20">
            <a:extLst>
              <a:ext uri="{FF2B5EF4-FFF2-40B4-BE49-F238E27FC236}">
                <a16:creationId xmlns:a16="http://schemas.microsoft.com/office/drawing/2014/main" id="{26CCC3AD-BBC3-FE90-FB63-1A8FD4FE3085}"/>
              </a:ext>
            </a:extLst>
          </p:cNvPr>
          <p:cNvPicPr>
            <a:picLocks noChangeAspect="1"/>
          </p:cNvPicPr>
          <p:nvPr/>
        </p:nvPicPr>
        <p:blipFill>
          <a:blip r:embed="rId4"/>
          <a:stretch>
            <a:fillRect/>
          </a:stretch>
        </p:blipFill>
        <p:spPr>
          <a:xfrm>
            <a:off x="2679184" y="3756212"/>
            <a:ext cx="3769633" cy="2965263"/>
          </a:xfrm>
          <a:prstGeom prst="rect">
            <a:avLst/>
          </a:prstGeom>
        </p:spPr>
      </p:pic>
      <p:pic>
        <p:nvPicPr>
          <p:cNvPr id="24" name="Picture 23">
            <a:extLst>
              <a:ext uri="{FF2B5EF4-FFF2-40B4-BE49-F238E27FC236}">
                <a16:creationId xmlns:a16="http://schemas.microsoft.com/office/drawing/2014/main" id="{2291117E-5C0E-9819-D8F5-6BFF8444E806}"/>
              </a:ext>
            </a:extLst>
          </p:cNvPr>
          <p:cNvPicPr>
            <a:picLocks noChangeAspect="1"/>
          </p:cNvPicPr>
          <p:nvPr/>
        </p:nvPicPr>
        <p:blipFill>
          <a:blip r:embed="rId5"/>
          <a:stretch>
            <a:fillRect/>
          </a:stretch>
        </p:blipFill>
        <p:spPr>
          <a:xfrm>
            <a:off x="7075831" y="3768945"/>
            <a:ext cx="3753446" cy="2952530"/>
          </a:xfrm>
          <a:prstGeom prst="rect">
            <a:avLst/>
          </a:prstGeom>
        </p:spPr>
      </p:pic>
    </p:spTree>
    <p:extLst>
      <p:ext uri="{BB962C8B-B14F-4D97-AF65-F5344CB8AC3E}">
        <p14:creationId xmlns:p14="http://schemas.microsoft.com/office/powerpoint/2010/main" val="342901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12</a:t>
            </a:r>
          </a:p>
        </p:txBody>
      </p:sp>
      <p:pic>
        <p:nvPicPr>
          <p:cNvPr id="7" name="Picture 6">
            <a:extLst>
              <a:ext uri="{FF2B5EF4-FFF2-40B4-BE49-F238E27FC236}">
                <a16:creationId xmlns:a16="http://schemas.microsoft.com/office/drawing/2014/main" id="{8F550807-29B3-83CC-4B2D-74C8F21DCBC8}"/>
              </a:ext>
            </a:extLst>
          </p:cNvPr>
          <p:cNvPicPr>
            <a:picLocks noChangeAspect="1"/>
          </p:cNvPicPr>
          <p:nvPr/>
        </p:nvPicPr>
        <p:blipFill>
          <a:blip r:embed="rId2"/>
          <a:stretch>
            <a:fillRect/>
          </a:stretch>
        </p:blipFill>
        <p:spPr>
          <a:xfrm>
            <a:off x="2566413" y="803681"/>
            <a:ext cx="3894194" cy="2961495"/>
          </a:xfrm>
          <a:prstGeom prst="rect">
            <a:avLst/>
          </a:prstGeom>
        </p:spPr>
      </p:pic>
      <p:pic>
        <p:nvPicPr>
          <p:cNvPr id="9" name="Picture 8">
            <a:extLst>
              <a:ext uri="{FF2B5EF4-FFF2-40B4-BE49-F238E27FC236}">
                <a16:creationId xmlns:a16="http://schemas.microsoft.com/office/drawing/2014/main" id="{80DB9AEC-4BE6-3046-A188-7E2D1456F573}"/>
              </a:ext>
            </a:extLst>
          </p:cNvPr>
          <p:cNvPicPr>
            <a:picLocks noChangeAspect="1"/>
          </p:cNvPicPr>
          <p:nvPr/>
        </p:nvPicPr>
        <p:blipFill>
          <a:blip r:embed="rId3"/>
          <a:stretch>
            <a:fillRect/>
          </a:stretch>
        </p:blipFill>
        <p:spPr>
          <a:xfrm>
            <a:off x="6806462" y="803681"/>
            <a:ext cx="4003123" cy="2961494"/>
          </a:xfrm>
          <a:prstGeom prst="rect">
            <a:avLst/>
          </a:prstGeom>
        </p:spPr>
      </p:pic>
      <p:pic>
        <p:nvPicPr>
          <p:cNvPr id="11" name="Picture 10">
            <a:extLst>
              <a:ext uri="{FF2B5EF4-FFF2-40B4-BE49-F238E27FC236}">
                <a16:creationId xmlns:a16="http://schemas.microsoft.com/office/drawing/2014/main" id="{A1CD8680-C94C-EAD0-2978-3D01851F29CB}"/>
              </a:ext>
            </a:extLst>
          </p:cNvPr>
          <p:cNvPicPr>
            <a:picLocks noChangeAspect="1"/>
          </p:cNvPicPr>
          <p:nvPr/>
        </p:nvPicPr>
        <p:blipFill>
          <a:blip r:embed="rId4"/>
          <a:stretch>
            <a:fillRect/>
          </a:stretch>
        </p:blipFill>
        <p:spPr>
          <a:xfrm>
            <a:off x="2566413" y="3830671"/>
            <a:ext cx="3894194" cy="2961493"/>
          </a:xfrm>
          <a:prstGeom prst="rect">
            <a:avLst/>
          </a:prstGeom>
        </p:spPr>
      </p:pic>
    </p:spTree>
    <p:extLst>
      <p:ext uri="{BB962C8B-B14F-4D97-AF65-F5344CB8AC3E}">
        <p14:creationId xmlns:p14="http://schemas.microsoft.com/office/powerpoint/2010/main" val="105326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13</a:t>
            </a:r>
          </a:p>
        </p:txBody>
      </p:sp>
      <mc:AlternateContent xmlns:mc="http://schemas.openxmlformats.org/markup-compatibility/2006">
        <mc:Choice xmlns:a14="http://schemas.microsoft.com/office/drawing/2010/main" Requires="a14">
          <p:sp>
            <p:nvSpPr>
              <p:cNvPr id="5" name="Text Placeholder 9">
                <a:extLst>
                  <a:ext uri="{FF2B5EF4-FFF2-40B4-BE49-F238E27FC236}">
                    <a16:creationId xmlns:a16="http://schemas.microsoft.com/office/drawing/2014/main" id="{7485860D-8FD2-E40A-CBFB-A6CC083300E2}"/>
                  </a:ext>
                </a:extLst>
              </p:cNvPr>
              <p:cNvSpPr txBox="1">
                <a:spLocks/>
              </p:cNvSpPr>
              <p:nvPr/>
            </p:nvSpPr>
            <p:spPr>
              <a:xfrm>
                <a:off x="2707340" y="1622612"/>
                <a:ext cx="8646459" cy="451821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alifornian FB" panose="0207040306080B030204" pitchFamily="18" charset="0"/>
                  </a:rPr>
                  <a:t>The SHAP is one of the representative explainable artificial intelligence (XAI) methods that have been widely used to increase the interpretability of machine learning models.</a:t>
                </a:r>
              </a:p>
              <a:p>
                <a:r>
                  <a:rPr lang="en-US" sz="2000" dirty="0">
                    <a:latin typeface="Californian FB" panose="0207040306080B030204" pitchFamily="18" charset="0"/>
                  </a:rPr>
                  <a:t>The SHAP value quantifies the relative importance of each independent variable for the model outcome based on its marginal contribution.</a:t>
                </a:r>
              </a:p>
              <a:p>
                <a:r>
                  <a:rPr lang="en-US" sz="2000" dirty="0">
                    <a:latin typeface="Californian FB" panose="0207040306080B030204" pitchFamily="18" charset="0"/>
                  </a:rPr>
                  <a:t>For n features, the SHAP value </a:t>
                </a:r>
                <a14:m>
                  <m:oMath xmlns:m="http://schemas.openxmlformats.org/officeDocument/2006/math">
                    <m:sSub>
                      <m:sSubPr>
                        <m:ctrlPr>
                          <a:rPr lang="en-US" sz="2000" i="1"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𝜙</m:t>
                        </m:r>
                      </m:e>
                      <m:sub>
                        <m:r>
                          <a:rPr lang="en-US" sz="2000" i="1" dirty="0" smtClean="0">
                            <a:latin typeface="Cambria Math" panose="02040503050406030204" pitchFamily="18" charset="0"/>
                          </a:rPr>
                          <m:t>𝑖</m:t>
                        </m:r>
                      </m:sub>
                    </m:sSub>
                  </m:oMath>
                </a14:m>
                <a:r>
                  <a:rPr lang="en-US" sz="2000" dirty="0">
                    <a:latin typeface="Californian FB" panose="0207040306080B030204" pitchFamily="18" charset="0"/>
                  </a:rPr>
                  <a:t> assigned to each feature </a:t>
                </a:r>
                <a:r>
                  <a:rPr lang="en-US" sz="2000" i="1" dirty="0" err="1">
                    <a:latin typeface="Californian FB" panose="0207040306080B030204" pitchFamily="18" charset="0"/>
                  </a:rPr>
                  <a:t>i</a:t>
                </a:r>
                <a:r>
                  <a:rPr lang="en-US" sz="2000" dirty="0">
                    <a:latin typeface="Californian FB" panose="0207040306080B030204" pitchFamily="18" charset="0"/>
                  </a:rPr>
                  <a:t> is represented as below:</a:t>
                </a:r>
              </a:p>
              <a:p>
                <a14:m>
                  <m:oMathPara xmlns:m="http://schemas.openxmlformats.org/officeDocument/2006/math">
                    <m:oMathParaPr>
                      <m:jc m:val="centerGroup"/>
                    </m:oMathParaPr>
                    <m:oMath xmlns:m="http://schemas.openxmlformats.org/officeDocument/2006/math">
                      <m:sSub>
                        <m:sSubPr>
                          <m:ctrlPr>
                            <a:rPr lang="en-US" sz="2000"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𝜙</m:t>
                          </m:r>
                        </m:e>
                        <m:sub>
                          <m:r>
                            <a:rPr lang="en-US" sz="2000" i="1" dirty="0" smtClean="0">
                              <a:latin typeface="Cambria Math" panose="02040503050406030204" pitchFamily="18" charset="0"/>
                            </a:rPr>
                            <m:t>𝑖</m:t>
                          </m:r>
                        </m:sub>
                      </m:sSub>
                      <m:r>
                        <a:rPr lang="en-US" sz="2000" i="0" dirty="0" smtClean="0">
                          <a:latin typeface="Cambria Math" panose="02040503050406030204" pitchFamily="18" charset="0"/>
                        </a:rPr>
                        <m:t>=</m:t>
                      </m:r>
                      <m:nary>
                        <m:naryPr>
                          <m:chr m:val="∑"/>
                          <m:limLoc m:val="undOvr"/>
                          <m:grow m:val="on"/>
                          <m:supHide m:val="on"/>
                          <m:ctrlPr>
                            <a:rPr lang="en-US" sz="2000" i="1" dirty="0" smtClean="0">
                              <a:latin typeface="Cambria Math" panose="02040503050406030204" pitchFamily="18" charset="0"/>
                            </a:rPr>
                          </m:ctrlPr>
                        </m:naryPr>
                        <m:sub>
                          <m:r>
                            <a:rPr lang="en-US" sz="2000" i="1" dirty="0" smtClean="0">
                              <a:latin typeface="Cambria Math" panose="02040503050406030204" pitchFamily="18" charset="0"/>
                            </a:rPr>
                            <m:t>𝑠</m:t>
                          </m:r>
                          <m:r>
                            <a:rPr lang="en-US" sz="2000" i="0" dirty="0" smtClean="0">
                              <a:latin typeface="Cambria Math" panose="02040503050406030204" pitchFamily="18" charset="0"/>
                            </a:rPr>
                            <m:t>∈</m:t>
                          </m:r>
                          <m:r>
                            <a:rPr lang="en-US" sz="2000" i="1" dirty="0" smtClean="0">
                              <a:latin typeface="Cambria Math" panose="02040503050406030204" pitchFamily="18" charset="0"/>
                            </a:rPr>
                            <m:t>𝐹</m:t>
                          </m:r>
                        </m:sub>
                        <m:sup/>
                        <m:e>
                          <m:f>
                            <m:fPr>
                              <m:ctrlPr>
                                <a:rPr lang="en-US" sz="2000" i="1" dirty="0" smtClean="0">
                                  <a:solidFill>
                                    <a:srgbClr val="836967"/>
                                  </a:solidFill>
                                  <a:latin typeface="Cambria Math" panose="02040503050406030204" pitchFamily="18" charset="0"/>
                                </a:rPr>
                              </m:ctrlPr>
                            </m:fPr>
                            <m:num>
                              <m:d>
                                <m:dPr>
                                  <m:begChr m:val="|"/>
                                  <m:endChr m:val="|"/>
                                  <m:ctrlPr>
                                    <a:rPr lang="en-US" sz="2000" i="1" dirty="0" smtClean="0">
                                      <a:solidFill>
                                        <a:srgbClr val="836967"/>
                                      </a:solidFill>
                                      <a:latin typeface="Cambria Math" panose="02040503050406030204" pitchFamily="18" charset="0"/>
                                    </a:rPr>
                                  </m:ctrlPr>
                                </m:dPr>
                                <m:e>
                                  <m:r>
                                    <a:rPr lang="en-US" sz="2000" i="1" dirty="0" smtClean="0">
                                      <a:latin typeface="Cambria Math" panose="02040503050406030204" pitchFamily="18" charset="0"/>
                                    </a:rPr>
                                    <m:t>𝑆</m:t>
                                  </m:r>
                                </m:e>
                              </m:d>
                              <m:r>
                                <a:rPr lang="en-US" sz="2000" i="0" dirty="0" smtClean="0">
                                  <a:latin typeface="Cambria Math" panose="02040503050406030204" pitchFamily="18" charset="0"/>
                                </a:rPr>
                                <m:t>!</m:t>
                              </m:r>
                              <m:d>
                                <m:dPr>
                                  <m:ctrlPr>
                                    <a:rPr lang="en-US" sz="2000" i="1" dirty="0" smtClean="0">
                                      <a:solidFill>
                                        <a:srgbClr val="836967"/>
                                      </a:solidFill>
                                      <a:latin typeface="Cambria Math" panose="02040503050406030204" pitchFamily="18" charset="0"/>
                                    </a:rPr>
                                  </m:ctrlPr>
                                </m:dPr>
                                <m:e>
                                  <m:d>
                                    <m:dPr>
                                      <m:begChr m:val="|"/>
                                      <m:endChr m:val="|"/>
                                      <m:ctrlPr>
                                        <a:rPr lang="en-US" sz="2000" i="1" dirty="0" smtClean="0">
                                          <a:solidFill>
                                            <a:srgbClr val="836967"/>
                                          </a:solidFill>
                                          <a:latin typeface="Cambria Math" panose="02040503050406030204" pitchFamily="18" charset="0"/>
                                        </a:rPr>
                                      </m:ctrlPr>
                                    </m:dPr>
                                    <m:e>
                                      <m:r>
                                        <a:rPr lang="en-US" sz="2000" i="1" dirty="0" smtClean="0">
                                          <a:latin typeface="Cambria Math" panose="02040503050406030204" pitchFamily="18" charset="0"/>
                                        </a:rPr>
                                        <m:t>𝐹</m:t>
                                      </m:r>
                                    </m:e>
                                  </m:d>
                                  <m:r>
                                    <a:rPr lang="en-US" sz="2000" i="0" dirty="0" smtClean="0">
                                      <a:latin typeface="Cambria Math" panose="02040503050406030204" pitchFamily="18" charset="0"/>
                                    </a:rPr>
                                    <m:t>−</m:t>
                                  </m:r>
                                  <m:d>
                                    <m:dPr>
                                      <m:begChr m:val="|"/>
                                      <m:endChr m:val="|"/>
                                      <m:ctrlPr>
                                        <a:rPr lang="en-US" sz="2000" i="1" dirty="0" smtClean="0">
                                          <a:solidFill>
                                            <a:srgbClr val="836967"/>
                                          </a:solidFill>
                                          <a:latin typeface="Cambria Math" panose="02040503050406030204" pitchFamily="18" charset="0"/>
                                        </a:rPr>
                                      </m:ctrlPr>
                                    </m:dPr>
                                    <m:e>
                                      <m:r>
                                        <a:rPr lang="en-US" sz="2000" i="1" dirty="0" smtClean="0">
                                          <a:latin typeface="Cambria Math" panose="02040503050406030204" pitchFamily="18" charset="0"/>
                                        </a:rPr>
                                        <m:t>𝑠</m:t>
                                      </m:r>
                                    </m:e>
                                  </m:d>
                                  <m:r>
                                    <a:rPr lang="en-US" sz="2000" i="0" dirty="0" smtClean="0">
                                      <a:latin typeface="Cambria Math" panose="02040503050406030204" pitchFamily="18" charset="0"/>
                                    </a:rPr>
                                    <m:t>−1</m:t>
                                  </m:r>
                                </m:e>
                              </m:d>
                              <m:r>
                                <a:rPr lang="en-US" sz="2000" i="0" dirty="0" smtClean="0">
                                  <a:latin typeface="Cambria Math" panose="02040503050406030204" pitchFamily="18" charset="0"/>
                                </a:rPr>
                                <m:t>!</m:t>
                              </m:r>
                            </m:num>
                            <m:den>
                              <m:d>
                                <m:dPr>
                                  <m:begChr m:val="|"/>
                                  <m:endChr m:val="|"/>
                                  <m:ctrlPr>
                                    <a:rPr lang="en-US" sz="2000" i="1" dirty="0" smtClean="0">
                                      <a:solidFill>
                                        <a:srgbClr val="836967"/>
                                      </a:solidFill>
                                      <a:latin typeface="Cambria Math" panose="02040503050406030204" pitchFamily="18" charset="0"/>
                                    </a:rPr>
                                  </m:ctrlPr>
                                </m:dPr>
                                <m:e>
                                  <m:d>
                                    <m:dPr>
                                      <m:begChr m:val=""/>
                                      <m:endChr m:val="|"/>
                                      <m:ctrlPr>
                                        <a:rPr lang="en-US" sz="2000" i="1" dirty="0" smtClean="0">
                                          <a:solidFill>
                                            <a:srgbClr val="836967"/>
                                          </a:solidFill>
                                          <a:latin typeface="Cambria Math" panose="02040503050406030204" pitchFamily="18" charset="0"/>
                                        </a:rPr>
                                      </m:ctrlPr>
                                    </m:dPr>
                                    <m:e>
                                      <m:d>
                                        <m:dPr>
                                          <m:begChr m:val="{"/>
                                          <m:endChr m:val="}"/>
                                          <m:ctrlPr>
                                            <a:rPr lang="en-US" sz="2000" i="1" dirty="0" smtClean="0">
                                              <a:solidFill>
                                                <a:srgbClr val="836967"/>
                                              </a:solidFill>
                                              <a:latin typeface="Cambria Math" panose="02040503050406030204" pitchFamily="18" charset="0"/>
                                            </a:rPr>
                                          </m:ctrlPr>
                                        </m:dPr>
                                        <m:e>
                                          <m:r>
                                            <a:rPr lang="en-US" sz="2000" i="0" dirty="0" smtClean="0">
                                              <a:latin typeface="Cambria Math" panose="02040503050406030204" pitchFamily="18" charset="0"/>
                                            </a:rPr>
                                            <m:t>ⅈ</m:t>
                                          </m:r>
                                        </m:e>
                                      </m:d>
                                    </m:e>
                                  </m:d>
                                  <m:r>
                                    <a:rPr lang="en-US" sz="2000" i="1" dirty="0" smtClean="0">
                                      <a:latin typeface="Cambria Math" panose="02040503050406030204" pitchFamily="18" charset="0"/>
                                    </a:rPr>
                                    <m:t>𝐹</m:t>
                                  </m:r>
                                </m:e>
                              </m:d>
                              <m:r>
                                <a:rPr lang="en-US" sz="2000" i="0" dirty="0" smtClean="0">
                                  <a:latin typeface="Cambria Math" panose="02040503050406030204" pitchFamily="18" charset="0"/>
                                </a:rPr>
                                <m:t>!</m:t>
                              </m:r>
                            </m:den>
                          </m:f>
                          <m:d>
                            <m:dPr>
                              <m:begChr m:val="["/>
                              <m:endChr m:val="]"/>
                              <m:ctrlPr>
                                <a:rPr lang="en-US" sz="2000" i="1" dirty="0" smtClean="0">
                                  <a:solidFill>
                                    <a:srgbClr val="836967"/>
                                  </a:solidFill>
                                  <a:latin typeface="Cambria Math" panose="02040503050406030204" pitchFamily="18" charset="0"/>
                                </a:rPr>
                              </m:ctrlPr>
                            </m:dPr>
                            <m:e>
                              <m:sSub>
                                <m:sSubPr>
                                  <m:ctrlPr>
                                    <a:rPr lang="en-US" sz="2000" i="1"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𝑓</m:t>
                                  </m:r>
                                </m:e>
                                <m:sub>
                                  <m:r>
                                    <a:rPr lang="en-US" sz="2000" i="1" dirty="0" smtClean="0">
                                      <a:latin typeface="Cambria Math" panose="02040503050406030204" pitchFamily="18" charset="0"/>
                                    </a:rPr>
                                    <m:t>𝑠</m:t>
                                  </m:r>
                                  <m:r>
                                    <a:rPr lang="en-US" sz="2000" i="0" dirty="0" smtClean="0">
                                      <a:latin typeface="Cambria Math" panose="02040503050406030204" pitchFamily="18" charset="0"/>
                                    </a:rPr>
                                    <m:t>∪</m:t>
                                  </m:r>
                                  <m:d>
                                    <m:dPr>
                                      <m:begChr m:val="{"/>
                                      <m:endChr m:val="}"/>
                                      <m:ctrlPr>
                                        <a:rPr lang="en-US" sz="2000" i="1" dirty="0" smtClean="0">
                                          <a:solidFill>
                                            <a:srgbClr val="836967"/>
                                          </a:solidFill>
                                          <a:latin typeface="Cambria Math" panose="02040503050406030204" pitchFamily="18" charset="0"/>
                                        </a:rPr>
                                      </m:ctrlPr>
                                    </m:dPr>
                                    <m:e>
                                      <m:r>
                                        <a:rPr lang="en-US" sz="2000" i="1" dirty="0" smtClean="0">
                                          <a:latin typeface="Cambria Math" panose="02040503050406030204" pitchFamily="18" charset="0"/>
                                        </a:rPr>
                                        <m:t>𝑖</m:t>
                                      </m:r>
                                    </m:e>
                                  </m:d>
                                </m:sub>
                              </m:sSub>
                              <m:d>
                                <m:dPr>
                                  <m:ctrlPr>
                                    <a:rPr lang="en-US" sz="2000" i="1" dirty="0" smtClean="0">
                                      <a:solidFill>
                                        <a:srgbClr val="836967"/>
                                      </a:solidFill>
                                      <a:latin typeface="Cambria Math" panose="02040503050406030204" pitchFamily="18" charset="0"/>
                                    </a:rPr>
                                  </m:ctrlPr>
                                </m:dPr>
                                <m:e>
                                  <m:sSub>
                                    <m:sSubPr>
                                      <m:ctrlPr>
                                        <a:rPr lang="en-US" sz="2000" i="1"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𝑠</m:t>
                                      </m:r>
                                      <m:r>
                                        <a:rPr lang="en-US" sz="2000" i="0" dirty="0" smtClean="0">
                                          <a:latin typeface="Cambria Math" panose="02040503050406030204" pitchFamily="18" charset="0"/>
                                        </a:rPr>
                                        <m:t>∪</m:t>
                                      </m:r>
                                      <m:d>
                                        <m:dPr>
                                          <m:begChr m:val="{"/>
                                          <m:endChr m:val="}"/>
                                          <m:ctrlPr>
                                            <a:rPr lang="en-US" sz="2000" i="1" dirty="0" smtClean="0">
                                              <a:solidFill>
                                                <a:srgbClr val="836967"/>
                                              </a:solidFill>
                                              <a:latin typeface="Cambria Math" panose="02040503050406030204" pitchFamily="18" charset="0"/>
                                            </a:rPr>
                                          </m:ctrlPr>
                                        </m:dPr>
                                        <m:e>
                                          <m:r>
                                            <a:rPr lang="en-US" sz="2000" i="1" dirty="0" smtClean="0">
                                              <a:latin typeface="Cambria Math" panose="02040503050406030204" pitchFamily="18" charset="0"/>
                                            </a:rPr>
                                            <m:t>𝑖</m:t>
                                          </m:r>
                                        </m:e>
                                      </m:d>
                                    </m:sub>
                                  </m:sSub>
                                </m:e>
                              </m:d>
                              <m:r>
                                <a:rPr lang="en-US" sz="2000" i="0" dirty="0" smtClean="0">
                                  <a:latin typeface="Cambria Math" panose="02040503050406030204" pitchFamily="18" charset="0"/>
                                </a:rPr>
                                <m:t>−</m:t>
                              </m:r>
                              <m:sSub>
                                <m:sSubPr>
                                  <m:ctrlPr>
                                    <a:rPr lang="en-US" sz="2000" i="1"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𝑓</m:t>
                                  </m:r>
                                </m:e>
                                <m:sub>
                                  <m:r>
                                    <a:rPr lang="en-US" sz="2000" i="1" dirty="0" smtClean="0">
                                      <a:latin typeface="Cambria Math" panose="02040503050406030204" pitchFamily="18" charset="0"/>
                                    </a:rPr>
                                    <m:t>𝑠</m:t>
                                  </m:r>
                                </m:sub>
                              </m:sSub>
                              <m:d>
                                <m:dPr>
                                  <m:ctrlPr>
                                    <a:rPr lang="en-US" sz="2000" i="1" dirty="0" smtClean="0">
                                      <a:solidFill>
                                        <a:srgbClr val="836967"/>
                                      </a:solidFill>
                                      <a:latin typeface="Cambria Math" panose="02040503050406030204" pitchFamily="18" charset="0"/>
                                    </a:rPr>
                                  </m:ctrlPr>
                                </m:dPr>
                                <m:e>
                                  <m:sSub>
                                    <m:sSubPr>
                                      <m:ctrlPr>
                                        <a:rPr lang="en-US" sz="2000" i="1"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𝑠</m:t>
                                      </m:r>
                                    </m:sub>
                                  </m:sSub>
                                </m:e>
                              </m:d>
                            </m:e>
                          </m:d>
                        </m:e>
                      </m:nary>
                    </m:oMath>
                  </m:oMathPara>
                </a14:m>
                <a:endParaRPr lang="en-US" sz="2000" dirty="0">
                  <a:latin typeface="Californian FB" panose="0207040306080B030204" pitchFamily="18" charset="0"/>
                </a:endParaRPr>
              </a:p>
              <a:p>
                <a:r>
                  <a:rPr lang="en-US" sz="2000" dirty="0">
                    <a:latin typeface="Californian FB" panose="0207040306080B030204" pitchFamily="18" charset="0"/>
                  </a:rPr>
                  <a:t>where F represents all the combinable features in S, and </a:t>
                </a:r>
                <a14:m>
                  <m:oMath xmlns:m="http://schemas.openxmlformats.org/officeDocument/2006/math">
                    <m:sSub>
                      <m:sSubPr>
                        <m:ctrlPr>
                          <a:rPr lang="en-US" sz="2000" i="1" dirty="0" smtClean="0">
                            <a:solidFill>
                              <a:srgbClr val="836967"/>
                            </a:solidFill>
                            <a:latin typeface="Cambria Math" panose="02040503050406030204" pitchFamily="18" charset="0"/>
                          </a:rPr>
                        </m:ctrlPr>
                      </m:sSubPr>
                      <m:e>
                        <m:r>
                          <a:rPr lang="en-IN" sz="2000" b="0" i="1" dirty="0" smtClean="0">
                            <a:solidFill>
                              <a:srgbClr val="836967"/>
                            </a:solidFill>
                            <a:latin typeface="Cambria Math" panose="02040503050406030204" pitchFamily="18" charset="0"/>
                          </a:rPr>
                          <m:t> </m:t>
                        </m:r>
                        <m:r>
                          <a:rPr lang="en-US" sz="2000" i="1" dirty="0" smtClean="0">
                            <a:latin typeface="Cambria Math" panose="02040503050406030204" pitchFamily="18" charset="0"/>
                          </a:rPr>
                          <m:t>𝑓</m:t>
                        </m:r>
                      </m:e>
                      <m:sub>
                        <m:r>
                          <a:rPr lang="en-US" sz="2000" i="1" dirty="0" smtClean="0">
                            <a:latin typeface="Cambria Math" panose="02040503050406030204" pitchFamily="18" charset="0"/>
                          </a:rPr>
                          <m:t>𝑠</m:t>
                        </m:r>
                        <m:r>
                          <a:rPr lang="en-US" sz="2000" i="0" dirty="0" smtClean="0">
                            <a:latin typeface="Cambria Math" panose="02040503050406030204" pitchFamily="18" charset="0"/>
                          </a:rPr>
                          <m:t>∪</m:t>
                        </m:r>
                        <m:d>
                          <m:dPr>
                            <m:begChr m:val="{"/>
                            <m:endChr m:val="}"/>
                            <m:ctrlPr>
                              <a:rPr lang="en-US" sz="2000" i="1" dirty="0" smtClean="0">
                                <a:solidFill>
                                  <a:srgbClr val="836967"/>
                                </a:solidFill>
                                <a:latin typeface="Cambria Math" panose="02040503050406030204" pitchFamily="18" charset="0"/>
                              </a:rPr>
                            </m:ctrlPr>
                          </m:dPr>
                          <m:e>
                            <m:r>
                              <a:rPr lang="en-US" sz="2000" i="1" dirty="0" smtClean="0">
                                <a:latin typeface="Cambria Math" panose="02040503050406030204" pitchFamily="18" charset="0"/>
                              </a:rPr>
                              <m:t>𝑖</m:t>
                            </m:r>
                          </m:e>
                        </m:d>
                      </m:sub>
                    </m:sSub>
                    <m:d>
                      <m:dPr>
                        <m:ctrlPr>
                          <a:rPr lang="en-US" sz="2000" i="1" dirty="0" smtClean="0">
                            <a:solidFill>
                              <a:srgbClr val="836967"/>
                            </a:solidFill>
                            <a:latin typeface="Cambria Math" panose="02040503050406030204" pitchFamily="18" charset="0"/>
                          </a:rPr>
                        </m:ctrlPr>
                      </m:dPr>
                      <m:e>
                        <m:sSub>
                          <m:sSubPr>
                            <m:ctrlPr>
                              <a:rPr lang="en-US" sz="2000" i="1"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𝑠</m:t>
                            </m:r>
                            <m:r>
                              <a:rPr lang="en-US" sz="2000" i="0" dirty="0" smtClean="0">
                                <a:latin typeface="Cambria Math" panose="02040503050406030204" pitchFamily="18" charset="0"/>
                              </a:rPr>
                              <m:t>∪</m:t>
                            </m:r>
                            <m:d>
                              <m:dPr>
                                <m:begChr m:val="{"/>
                                <m:endChr m:val="}"/>
                                <m:ctrlPr>
                                  <a:rPr lang="en-US" sz="2000" i="1" dirty="0" smtClean="0">
                                    <a:solidFill>
                                      <a:srgbClr val="836967"/>
                                    </a:solidFill>
                                    <a:latin typeface="Cambria Math" panose="02040503050406030204" pitchFamily="18" charset="0"/>
                                  </a:rPr>
                                </m:ctrlPr>
                              </m:dPr>
                              <m:e>
                                <m:r>
                                  <a:rPr lang="en-US" sz="2000" i="1" dirty="0" smtClean="0">
                                    <a:latin typeface="Cambria Math" panose="02040503050406030204" pitchFamily="18" charset="0"/>
                                  </a:rPr>
                                  <m:t>𝑖</m:t>
                                </m:r>
                              </m:e>
                            </m:d>
                          </m:sub>
                        </m:sSub>
                      </m:e>
                    </m:d>
                    <m:r>
                      <a:rPr lang="en-US" sz="2000" i="0" dirty="0" smtClean="0">
                        <a:latin typeface="Cambria Math" panose="02040503050406030204" pitchFamily="18" charset="0"/>
                      </a:rPr>
                      <m:t>−</m:t>
                    </m:r>
                    <m:sSub>
                      <m:sSubPr>
                        <m:ctrlPr>
                          <a:rPr lang="en-US" sz="2000" i="1"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𝑓</m:t>
                        </m:r>
                      </m:e>
                      <m:sub>
                        <m:r>
                          <a:rPr lang="en-US" sz="2000" i="1" dirty="0" smtClean="0">
                            <a:latin typeface="Cambria Math" panose="02040503050406030204" pitchFamily="18" charset="0"/>
                          </a:rPr>
                          <m:t>𝑠</m:t>
                        </m:r>
                      </m:sub>
                    </m:sSub>
                    <m:d>
                      <m:dPr>
                        <m:ctrlPr>
                          <a:rPr lang="en-US" sz="2000" i="1" dirty="0" smtClean="0">
                            <a:solidFill>
                              <a:srgbClr val="836967"/>
                            </a:solidFill>
                            <a:latin typeface="Cambria Math" panose="02040503050406030204" pitchFamily="18" charset="0"/>
                          </a:rPr>
                        </m:ctrlPr>
                      </m:dPr>
                      <m:e>
                        <m:sSub>
                          <m:sSubPr>
                            <m:ctrlPr>
                              <a:rPr lang="en-US" sz="2000" i="1" dirty="0" smtClean="0">
                                <a:solidFill>
                                  <a:srgbClr val="836967"/>
                                </a:solidFill>
                                <a:latin typeface="Cambria Math" panose="02040503050406030204" pitchFamily="18" charset="0"/>
                              </a:rPr>
                            </m:ctrlPr>
                          </m:sSubPr>
                          <m:e>
                            <m:r>
                              <a:rPr lang="en-US" sz="2000" i="1" dirty="0" smtClean="0">
                                <a:latin typeface="Cambria Math" panose="02040503050406030204" pitchFamily="18" charset="0"/>
                              </a:rPr>
                              <m:t>𝑥</m:t>
                            </m:r>
                          </m:e>
                          <m:sub>
                            <m:r>
                              <a:rPr lang="en-US" sz="2000" i="1" dirty="0" smtClean="0">
                                <a:latin typeface="Cambria Math" panose="02040503050406030204" pitchFamily="18" charset="0"/>
                              </a:rPr>
                              <m:t>𝑠</m:t>
                            </m:r>
                          </m:sub>
                        </m:sSub>
                      </m:e>
                    </m:d>
                  </m:oMath>
                </a14:m>
                <a:r>
                  <a:rPr lang="en-US" sz="2000" dirty="0">
                    <a:latin typeface="Californian FB" panose="0207040306080B030204" pitchFamily="18" charset="0"/>
                  </a:rPr>
                  <a:t>     calculates the difference between the contributions when the feature </a:t>
                </a:r>
                <a:r>
                  <a:rPr lang="en-US" sz="2000" i="1" dirty="0" err="1">
                    <a:latin typeface="Californian FB" panose="0207040306080B030204" pitchFamily="18" charset="0"/>
                  </a:rPr>
                  <a:t>i</a:t>
                </a:r>
                <a:r>
                  <a:rPr lang="en-US" sz="2000" dirty="0">
                    <a:latin typeface="Californian FB" panose="0207040306080B030204" pitchFamily="18" charset="0"/>
                  </a:rPr>
                  <a:t> is used and when it is not used.</a:t>
                </a:r>
              </a:p>
              <a:p>
                <a:endParaRPr lang="en-US" sz="2000" dirty="0">
                  <a:latin typeface="Californian FB" panose="0207040306080B030204" pitchFamily="18" charset="0"/>
                  <a:ea typeface="Cambria" panose="02040503050406030204" pitchFamily="18" charset="0"/>
                </a:endParaRPr>
              </a:p>
            </p:txBody>
          </p:sp>
        </mc:Choice>
        <mc:Fallback>
          <p:sp>
            <p:nvSpPr>
              <p:cNvPr id="5" name="Text Placeholder 9">
                <a:extLst>
                  <a:ext uri="{FF2B5EF4-FFF2-40B4-BE49-F238E27FC236}">
                    <a16:creationId xmlns:a16="http://schemas.microsoft.com/office/drawing/2014/main" id="{7485860D-8FD2-E40A-CBFB-A6CC083300E2}"/>
                  </a:ext>
                </a:extLst>
              </p:cNvPr>
              <p:cNvSpPr txBox="1">
                <a:spLocks noRot="1" noChangeAspect="1" noMove="1" noResize="1" noEditPoints="1" noAdjustHandles="1" noChangeArrowheads="1" noChangeShapeType="1" noTextEdit="1"/>
              </p:cNvSpPr>
              <p:nvPr/>
            </p:nvSpPr>
            <p:spPr>
              <a:xfrm>
                <a:off x="2707340" y="1622612"/>
                <a:ext cx="8646459" cy="4518212"/>
              </a:xfrm>
              <a:prstGeom prst="rect">
                <a:avLst/>
              </a:prstGeom>
              <a:blipFill>
                <a:blip r:embed="rId2"/>
                <a:stretch>
                  <a:fillRect l="-705" t="-675" r="-564" b="-3104"/>
                </a:stretch>
              </a:blipFill>
            </p:spPr>
            <p:txBody>
              <a:bodyPr/>
              <a:lstStyle/>
              <a:p>
                <a:r>
                  <a:rPr lang="en-IN">
                    <a:noFill/>
                  </a:rPr>
                  <a:t> </a:t>
                </a:r>
              </a:p>
            </p:txBody>
          </p:sp>
        </mc:Fallback>
      </mc:AlternateContent>
      <p:sp>
        <p:nvSpPr>
          <p:cNvPr id="6" name="Text Placeholder 9">
            <a:extLst>
              <a:ext uri="{FF2B5EF4-FFF2-40B4-BE49-F238E27FC236}">
                <a16:creationId xmlns:a16="http://schemas.microsoft.com/office/drawing/2014/main" id="{82AE2CEB-8BC7-31C4-858F-AF3BE8CA7463}"/>
              </a:ext>
            </a:extLst>
          </p:cNvPr>
          <p:cNvSpPr txBox="1">
            <a:spLocks/>
          </p:cNvSpPr>
          <p:nvPr/>
        </p:nvSpPr>
        <p:spPr>
          <a:xfrm>
            <a:off x="2796987" y="3594617"/>
            <a:ext cx="2465295" cy="52018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US" sz="2000" dirty="0">
              <a:latin typeface="Californian FB" panose="0207040306080B030204" pitchFamily="18" charset="0"/>
              <a:ea typeface="Cambria" panose="02040503050406030204" pitchFamily="18" charset="0"/>
            </a:endParaRPr>
          </a:p>
        </p:txBody>
      </p:sp>
      <p:sp>
        <p:nvSpPr>
          <p:cNvPr id="11" name="Text Placeholder 9">
            <a:extLst>
              <a:ext uri="{FF2B5EF4-FFF2-40B4-BE49-F238E27FC236}">
                <a16:creationId xmlns:a16="http://schemas.microsoft.com/office/drawing/2014/main" id="{146E31A8-4500-EBFA-2F2F-03274A0F7B43}"/>
              </a:ext>
            </a:extLst>
          </p:cNvPr>
          <p:cNvSpPr txBox="1">
            <a:spLocks/>
          </p:cNvSpPr>
          <p:nvPr/>
        </p:nvSpPr>
        <p:spPr>
          <a:xfrm>
            <a:off x="2707340" y="985886"/>
            <a:ext cx="6364942" cy="52018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latin typeface="Californian FB" panose="0207040306080B030204" pitchFamily="18" charset="0"/>
              </a:rPr>
              <a:t>Shapley Additive Explanations (SHAP)</a:t>
            </a:r>
          </a:p>
        </p:txBody>
      </p:sp>
    </p:spTree>
    <p:extLst>
      <p:ext uri="{BB962C8B-B14F-4D97-AF65-F5344CB8AC3E}">
        <p14:creationId xmlns:p14="http://schemas.microsoft.com/office/powerpoint/2010/main" val="438573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306185" y="3062176"/>
            <a:ext cx="3579629" cy="733647"/>
          </a:xfrm>
        </p:spPr>
        <p:txBody>
          <a:bodyPr/>
          <a:lstStyle/>
          <a:p>
            <a:r>
              <a:rPr lang="en-US" sz="48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44587" y="1116156"/>
            <a:ext cx="3783107" cy="762000"/>
          </a:xfrm>
        </p:spPr>
        <p:txBody>
          <a:bodyPr>
            <a:normAutofit fontScale="90000"/>
          </a:bodyPr>
          <a:lstStyle/>
          <a:p>
            <a:r>
              <a:rPr lang="en-US" sz="4000" dirty="0">
                <a:latin typeface="Cambria" panose="02040503050406030204" pitchFamily="18" charset="0"/>
                <a:ea typeface="Cambria" panose="02040503050406030204" pitchFamily="18" charset="0"/>
              </a:rPr>
              <a:t>Introduction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644587" y="2052084"/>
            <a:ext cx="8821272" cy="4151491"/>
          </a:xfrm>
        </p:spPr>
        <p:txBody>
          <a:bodyPr>
            <a:noAutofit/>
          </a:bodyPr>
          <a:lstStyle/>
          <a:p>
            <a:r>
              <a:rPr lang="en-US" sz="2000" dirty="0">
                <a:latin typeface="Californian FB" panose="0207040306080B030204" pitchFamily="18" charset="0"/>
                <a:ea typeface="Cambria" panose="02040503050406030204" pitchFamily="18" charset="0"/>
              </a:rPr>
              <a:t>Explainable AI (XAI) refers to the set of techniques, methods, and practices used to make the decision making processes of artificial intelligence systems more </a:t>
            </a:r>
            <a:r>
              <a:rPr lang="en-US" sz="2000" b="1" dirty="0">
                <a:latin typeface="Californian FB" panose="0207040306080B030204" pitchFamily="18" charset="0"/>
                <a:ea typeface="Cambria" panose="02040503050406030204" pitchFamily="18" charset="0"/>
              </a:rPr>
              <a:t>understandable</a:t>
            </a:r>
            <a:r>
              <a:rPr lang="en-US" sz="2000" dirty="0">
                <a:latin typeface="Californian FB" panose="0207040306080B030204" pitchFamily="18" charset="0"/>
                <a:ea typeface="Cambria" panose="02040503050406030204" pitchFamily="18" charset="0"/>
              </a:rPr>
              <a:t>, </a:t>
            </a:r>
            <a:r>
              <a:rPr lang="en-US" sz="2000" b="1" dirty="0">
                <a:latin typeface="Californian FB" panose="0207040306080B030204" pitchFamily="18" charset="0"/>
                <a:ea typeface="Cambria" panose="02040503050406030204" pitchFamily="18" charset="0"/>
              </a:rPr>
              <a:t>interpretable</a:t>
            </a:r>
            <a:r>
              <a:rPr lang="en-US" sz="2000" dirty="0">
                <a:latin typeface="Californian FB" panose="0207040306080B030204" pitchFamily="18" charset="0"/>
                <a:ea typeface="Cambria" panose="02040503050406030204" pitchFamily="18" charset="0"/>
              </a:rPr>
              <a:t>, and </a:t>
            </a:r>
            <a:r>
              <a:rPr lang="en-US" sz="2000" b="1" dirty="0">
                <a:latin typeface="Californian FB" panose="0207040306080B030204" pitchFamily="18" charset="0"/>
                <a:ea typeface="Cambria" panose="02040503050406030204" pitchFamily="18" charset="0"/>
              </a:rPr>
              <a:t>transparent to humans</a:t>
            </a:r>
            <a:r>
              <a:rPr lang="en-US" sz="2000" dirty="0">
                <a:latin typeface="Californian FB" panose="0207040306080B030204" pitchFamily="18" charset="0"/>
                <a:ea typeface="Cambria" panose="02040503050406030204" pitchFamily="18" charset="0"/>
              </a:rPr>
              <a:t>. </a:t>
            </a:r>
          </a:p>
          <a:p>
            <a:endParaRPr lang="en-US" sz="2000" dirty="0">
              <a:latin typeface="Californian FB" panose="0207040306080B030204" pitchFamily="18" charset="0"/>
              <a:ea typeface="Cambria" panose="02040503050406030204" pitchFamily="18" charset="0"/>
            </a:endParaRPr>
          </a:p>
          <a:p>
            <a:r>
              <a:rPr lang="en-US" sz="2000" dirty="0">
                <a:latin typeface="Californian FB" panose="0207040306080B030204" pitchFamily="18" charset="0"/>
                <a:ea typeface="Cambria" panose="02040503050406030204" pitchFamily="18" charset="0"/>
              </a:rPr>
              <a:t>The primary goal of XAI is to provide insights into why AI models make specific predictions or decisions, especially in situations where AI is used in critical applications, such as healthcare, finance, autonomous vehicles, and law enforcement.</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2</a:t>
            </a:r>
          </a:p>
        </p:txBody>
      </p:sp>
    </p:spTree>
    <p:extLst>
      <p:ext uri="{BB962C8B-B14F-4D97-AF65-F5344CB8AC3E}">
        <p14:creationId xmlns:p14="http://schemas.microsoft.com/office/powerpoint/2010/main" val="178121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44587" y="1116156"/>
            <a:ext cx="7785953" cy="762000"/>
          </a:xfrm>
        </p:spPr>
        <p:txBody>
          <a:bodyPr>
            <a:normAutofit fontScale="90000"/>
          </a:bodyPr>
          <a:lstStyle/>
          <a:p>
            <a:r>
              <a:rPr lang="en-US" sz="4000" dirty="0">
                <a:latin typeface="Cambria" panose="02040503050406030204" pitchFamily="18" charset="0"/>
                <a:ea typeface="Cambria" panose="02040503050406030204" pitchFamily="18" charset="0"/>
              </a:rPr>
              <a:t>Accuracy  vs  Interpretability</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3</a:t>
            </a:r>
          </a:p>
        </p:txBody>
      </p:sp>
      <p:pic>
        <p:nvPicPr>
          <p:cNvPr id="7" name="Picture 6">
            <a:extLst>
              <a:ext uri="{FF2B5EF4-FFF2-40B4-BE49-F238E27FC236}">
                <a16:creationId xmlns:a16="http://schemas.microsoft.com/office/drawing/2014/main" id="{CA41934C-AF4F-EB82-8FC2-47A296958BE4}"/>
              </a:ext>
            </a:extLst>
          </p:cNvPr>
          <p:cNvPicPr>
            <a:picLocks noChangeAspect="1"/>
          </p:cNvPicPr>
          <p:nvPr/>
        </p:nvPicPr>
        <p:blipFill>
          <a:blip r:embed="rId2"/>
          <a:stretch>
            <a:fillRect/>
          </a:stretch>
        </p:blipFill>
        <p:spPr>
          <a:xfrm>
            <a:off x="2644587" y="2257186"/>
            <a:ext cx="6283842" cy="4099164"/>
          </a:xfrm>
          <a:prstGeom prst="rect">
            <a:avLst/>
          </a:prstGeom>
        </p:spPr>
      </p:pic>
    </p:spTree>
    <p:extLst>
      <p:ext uri="{BB962C8B-B14F-4D97-AF65-F5344CB8AC3E}">
        <p14:creationId xmlns:p14="http://schemas.microsoft.com/office/powerpoint/2010/main" val="298914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44587" y="1116156"/>
            <a:ext cx="3783107" cy="762000"/>
          </a:xfrm>
        </p:spPr>
        <p:txBody>
          <a:bodyPr>
            <a:normAutofit/>
          </a:bodyPr>
          <a:lstStyle/>
          <a:p>
            <a:r>
              <a:rPr lang="en-US" sz="4000" dirty="0" err="1">
                <a:latin typeface="Cambria" panose="02040503050406030204" pitchFamily="18" charset="0"/>
                <a:ea typeface="Cambria" panose="02040503050406030204" pitchFamily="18" charset="0"/>
              </a:rPr>
              <a:t>EXample</a:t>
            </a:r>
            <a:endParaRPr lang="en-US" sz="4000" dirty="0">
              <a:latin typeface="Cambria" panose="02040503050406030204" pitchFamily="18" charset="0"/>
              <a:ea typeface="Cambria" panose="02040503050406030204" pitchFamily="18" charset="0"/>
            </a:endParaRP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644587" y="2052084"/>
            <a:ext cx="8821272" cy="4151491"/>
          </a:xfrm>
        </p:spPr>
        <p:txBody>
          <a:bodyPr>
            <a:noAutofit/>
          </a:bodyPr>
          <a:lstStyle/>
          <a:p>
            <a:r>
              <a:rPr lang="en-US" sz="2400" b="1" dirty="0">
                <a:latin typeface="Californian FB" panose="0207040306080B030204" pitchFamily="18" charset="0"/>
                <a:ea typeface="Cambria" panose="02040503050406030204" pitchFamily="18" charset="0"/>
              </a:rPr>
              <a:t>Understanding the relationship between land use/land cover (LULC) and land surface temperature (LST) :</a:t>
            </a:r>
          </a:p>
          <a:p>
            <a:r>
              <a:rPr lang="en-US" sz="2000" dirty="0">
                <a:latin typeface="Californian FB" panose="0207040306080B030204" pitchFamily="18" charset="0"/>
                <a:ea typeface="Cambria" panose="02040503050406030204" pitchFamily="18" charset="0"/>
              </a:rPr>
              <a:t>Independent variables :</a:t>
            </a:r>
          </a:p>
          <a:p>
            <a:r>
              <a:rPr lang="en-US" sz="2000" dirty="0">
                <a:latin typeface="Californian FB" panose="0207040306080B030204" pitchFamily="18" charset="0"/>
                <a:ea typeface="Cambria" panose="02040503050406030204" pitchFamily="18" charset="0"/>
              </a:rPr>
              <a:t>1. Landscape features : NDBI, NDWI, GNDVI</a:t>
            </a:r>
          </a:p>
          <a:p>
            <a:r>
              <a:rPr lang="en-US" sz="2000" dirty="0">
                <a:latin typeface="Californian FB" panose="0207040306080B030204" pitchFamily="18" charset="0"/>
                <a:ea typeface="Cambria" panose="02040503050406030204" pitchFamily="18" charset="0"/>
              </a:rPr>
              <a:t>2. Topographic features : Elevation, Slope</a:t>
            </a:r>
          </a:p>
          <a:p>
            <a:r>
              <a:rPr lang="en-US" sz="2000" dirty="0">
                <a:latin typeface="Californian FB" panose="0207040306080B030204" pitchFamily="18" charset="0"/>
                <a:ea typeface="Cambria" panose="02040503050406030204" pitchFamily="18" charset="0"/>
              </a:rPr>
              <a:t>3. LULC features : Urbanized area, Land Cover Map,                                                          		  Agricultural area, Forest area, 		        				  Grassland area, Wetland area, </a:t>
            </a:r>
            <a:r>
              <a:rPr lang="en-US" sz="2000" dirty="0" err="1">
                <a:latin typeface="Californian FB" panose="0207040306080B030204" pitchFamily="18" charset="0"/>
                <a:ea typeface="Cambria" panose="02040503050406030204" pitchFamily="18" charset="0"/>
              </a:rPr>
              <a:t>Bareland</a:t>
            </a:r>
            <a:r>
              <a:rPr lang="en-US" sz="2000" dirty="0">
                <a:latin typeface="Californian FB" panose="0207040306080B030204" pitchFamily="18" charset="0"/>
                <a:ea typeface="Cambria" panose="02040503050406030204" pitchFamily="18" charset="0"/>
              </a:rPr>
              <a:t> area,				  Water area.</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4</a:t>
            </a:r>
          </a:p>
        </p:txBody>
      </p:sp>
    </p:spTree>
    <p:extLst>
      <p:ext uri="{BB962C8B-B14F-4D97-AF65-F5344CB8AC3E}">
        <p14:creationId xmlns:p14="http://schemas.microsoft.com/office/powerpoint/2010/main" val="61366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44587" y="1116156"/>
            <a:ext cx="3783107" cy="762000"/>
          </a:xfrm>
        </p:spPr>
        <p:txBody>
          <a:bodyPr>
            <a:normAutofit/>
          </a:bodyPr>
          <a:lstStyle/>
          <a:p>
            <a:r>
              <a:rPr lang="en-US" sz="4000" dirty="0" err="1">
                <a:latin typeface="Cambria" panose="02040503050406030204" pitchFamily="18" charset="0"/>
                <a:ea typeface="Cambria" panose="02040503050406030204" pitchFamily="18" charset="0"/>
              </a:rPr>
              <a:t>XGBoost</a:t>
            </a:r>
            <a:endParaRPr lang="en-US" sz="4000" dirty="0">
              <a:latin typeface="Cambria" panose="02040503050406030204" pitchFamily="18" charset="0"/>
              <a:ea typeface="Cambria" panose="02040503050406030204" pitchFamily="18" charset="0"/>
            </a:endParaRP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644587" y="2052084"/>
            <a:ext cx="8821272" cy="4151491"/>
          </a:xfrm>
        </p:spPr>
        <p:txBody>
          <a:bodyPr>
            <a:noAutofit/>
          </a:bodyPr>
          <a:lstStyle/>
          <a:p>
            <a:r>
              <a:rPr lang="en-US" sz="2000" dirty="0">
                <a:latin typeface="Californian FB" panose="0207040306080B030204" pitchFamily="18" charset="0"/>
                <a:ea typeface="Cambria" panose="02040503050406030204" pitchFamily="18" charset="0"/>
              </a:rPr>
              <a:t>We developed the LST prediction model and estimated the LST reduction effects after specific LULC changes.</a:t>
            </a:r>
          </a:p>
          <a:p>
            <a:r>
              <a:rPr lang="en-US" sz="2000" dirty="0">
                <a:latin typeface="Californian FB" panose="0207040306080B030204" pitchFamily="18" charset="0"/>
                <a:ea typeface="Cambria" panose="02040503050406030204" pitchFamily="18" charset="0"/>
              </a:rPr>
              <a:t>Results showed that the prediction accuracy of LST was maximized when landscape, topographic, and LULC features within a 150 m buffer radius were adopted as independent variables.</a:t>
            </a:r>
          </a:p>
          <a:p>
            <a:endParaRPr lang="en-US" sz="2000" dirty="0">
              <a:latin typeface="Californian FB" panose="0207040306080B030204" pitchFamily="18" charset="0"/>
              <a:ea typeface="Cambria" panose="02040503050406030204" pitchFamily="18" charset="0"/>
            </a:endParaRPr>
          </a:p>
          <a:p>
            <a:r>
              <a:rPr lang="en-US" sz="2000" b="1" dirty="0">
                <a:latin typeface="Californian FB" panose="0207040306080B030204" pitchFamily="18" charset="0"/>
                <a:ea typeface="Cambria" panose="02040503050406030204" pitchFamily="18" charset="0"/>
              </a:rPr>
              <a:t>Do all the variables show equal importance in final prediction ?</a:t>
            </a:r>
          </a:p>
          <a:p>
            <a:endParaRPr lang="en-US" sz="2000" b="1" dirty="0">
              <a:latin typeface="Californian FB" panose="0207040306080B030204" pitchFamily="18" charset="0"/>
              <a:ea typeface="Cambria" panose="02040503050406030204" pitchFamily="18" charset="0"/>
            </a:endParaRPr>
          </a:p>
          <a:p>
            <a:r>
              <a:rPr lang="en-US" sz="2800" b="1" dirty="0">
                <a:latin typeface="Californian FB" panose="0207040306080B030204" pitchFamily="18" charset="0"/>
                <a:ea typeface="Cambria" panose="02040503050406030204" pitchFamily="18" charset="0"/>
              </a:rPr>
              <a:t>BLACK BOX</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5</a:t>
            </a:r>
          </a:p>
        </p:txBody>
      </p:sp>
    </p:spTree>
    <p:extLst>
      <p:ext uri="{BB962C8B-B14F-4D97-AF65-F5344CB8AC3E}">
        <p14:creationId xmlns:p14="http://schemas.microsoft.com/office/powerpoint/2010/main" val="330262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44587" y="1116156"/>
            <a:ext cx="1682863" cy="762000"/>
          </a:xfrm>
        </p:spPr>
        <p:txBody>
          <a:bodyPr>
            <a:normAutofit/>
          </a:bodyPr>
          <a:lstStyle/>
          <a:p>
            <a:r>
              <a:rPr lang="en-US" sz="4000" dirty="0">
                <a:latin typeface="Cambria" panose="02040503050406030204" pitchFamily="18" charset="0"/>
                <a:ea typeface="Cambria" panose="02040503050406030204" pitchFamily="18" charset="0"/>
              </a:rPr>
              <a:t>SHAP </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644587" y="2052084"/>
            <a:ext cx="8821272" cy="4151491"/>
          </a:xfrm>
        </p:spPr>
        <p:txBody>
          <a:bodyPr>
            <a:noAutofit/>
          </a:bodyPr>
          <a:lstStyle/>
          <a:p>
            <a:r>
              <a:rPr lang="en-US" sz="2400" b="1" dirty="0" err="1">
                <a:latin typeface="Californian FB" panose="0207040306080B030204" pitchFamily="18" charset="0"/>
                <a:ea typeface="Cambria" panose="02040503050406030204" pitchFamily="18" charset="0"/>
              </a:rPr>
              <a:t>Shaply</a:t>
            </a:r>
            <a:r>
              <a:rPr lang="en-US" sz="2400" b="1" dirty="0">
                <a:latin typeface="Californian FB" panose="0207040306080B030204" pitchFamily="18" charset="0"/>
                <a:ea typeface="Cambria" panose="02040503050406030204" pitchFamily="18" charset="0"/>
              </a:rPr>
              <a:t> Additive </a:t>
            </a:r>
            <a:r>
              <a:rPr lang="en-US" sz="2400" b="1" dirty="0" err="1">
                <a:latin typeface="Californian FB" panose="0207040306080B030204" pitchFamily="18" charset="0"/>
                <a:ea typeface="Cambria" panose="02040503050406030204" pitchFamily="18" charset="0"/>
              </a:rPr>
              <a:t>exPlanations</a:t>
            </a:r>
            <a:endParaRPr lang="en-US" sz="2400" b="1" dirty="0">
              <a:latin typeface="Californian FB" panose="0207040306080B030204" pitchFamily="18" charset="0"/>
              <a:ea typeface="Cambria" panose="02040503050406030204" pitchFamily="18" charset="0"/>
            </a:endParaRPr>
          </a:p>
          <a:p>
            <a:r>
              <a:rPr lang="en-US" sz="2000" dirty="0">
                <a:latin typeface="Californian FB" panose="0207040306080B030204" pitchFamily="18" charset="0"/>
                <a:ea typeface="Cambria" panose="02040503050406030204" pitchFamily="18" charset="0"/>
              </a:rPr>
              <a:t>These values assign an importance score to each feature in a prediction.</a:t>
            </a:r>
          </a:p>
          <a:p>
            <a:r>
              <a:rPr lang="en-US" sz="2000" dirty="0">
                <a:latin typeface="Californian FB" panose="0207040306080B030204" pitchFamily="18" charset="0"/>
                <a:ea typeface="Cambria" panose="02040503050406030204" pitchFamily="18" charset="0"/>
              </a:rPr>
              <a:t>These scores indicate how much each feature contribute to the final prediction</a:t>
            </a:r>
            <a:r>
              <a:rPr lang="en-US" sz="2800" dirty="0">
                <a:latin typeface="Californian FB" panose="0207040306080B030204" pitchFamily="18" charset="0"/>
                <a:ea typeface="Cambria" panose="02040503050406030204" pitchFamily="18" charset="0"/>
              </a:rPr>
              <a:t>. </a:t>
            </a:r>
            <a:r>
              <a:rPr lang="en-US" sz="2000" dirty="0">
                <a:latin typeface="Californian FB" panose="0207040306080B030204" pitchFamily="18" charset="0"/>
                <a:ea typeface="Cambria" panose="02040503050406030204" pitchFamily="18" charset="0"/>
              </a:rPr>
              <a:t>If a feature is irrelevant (i.e., its value doesn't affect the prediction), its SHAP value will be close to zero.</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6</a:t>
            </a:r>
          </a:p>
        </p:txBody>
      </p:sp>
    </p:spTree>
    <p:extLst>
      <p:ext uri="{BB962C8B-B14F-4D97-AF65-F5344CB8AC3E}">
        <p14:creationId xmlns:p14="http://schemas.microsoft.com/office/powerpoint/2010/main" val="270463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644587" y="1116156"/>
            <a:ext cx="1682863" cy="762000"/>
          </a:xfrm>
        </p:spPr>
        <p:txBody>
          <a:bodyPr>
            <a:normAutofit/>
          </a:bodyPr>
          <a:lstStyle/>
          <a:p>
            <a:r>
              <a:rPr lang="en-US" sz="4000" dirty="0">
                <a:latin typeface="Cambria" panose="02040503050406030204" pitchFamily="18" charset="0"/>
                <a:ea typeface="Cambria" panose="02040503050406030204" pitchFamily="18" charset="0"/>
              </a:rPr>
              <a:t>SHAP </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644587" y="2052084"/>
            <a:ext cx="8821272" cy="4151491"/>
          </a:xfrm>
        </p:spPr>
        <p:txBody>
          <a:bodyPr>
            <a:noAutofit/>
          </a:bodyPr>
          <a:lstStyle/>
          <a:p>
            <a:r>
              <a:rPr lang="en-US" sz="2400" b="1" dirty="0" err="1">
                <a:latin typeface="Californian FB" panose="0207040306080B030204" pitchFamily="18" charset="0"/>
                <a:ea typeface="Cambria" panose="02040503050406030204" pitchFamily="18" charset="0"/>
              </a:rPr>
              <a:t>Shaply</a:t>
            </a:r>
            <a:r>
              <a:rPr lang="en-US" sz="2400" b="1" dirty="0">
                <a:latin typeface="Californian FB" panose="0207040306080B030204" pitchFamily="18" charset="0"/>
                <a:ea typeface="Cambria" panose="02040503050406030204" pitchFamily="18" charset="0"/>
              </a:rPr>
              <a:t> Additive </a:t>
            </a:r>
            <a:r>
              <a:rPr lang="en-US" sz="2400" b="1" dirty="0" err="1">
                <a:latin typeface="Californian FB" panose="0207040306080B030204" pitchFamily="18" charset="0"/>
                <a:ea typeface="Cambria" panose="02040503050406030204" pitchFamily="18" charset="0"/>
              </a:rPr>
              <a:t>exPlanations</a:t>
            </a:r>
            <a:endParaRPr lang="en-US" sz="2400" b="1" dirty="0">
              <a:latin typeface="Californian FB" panose="0207040306080B030204" pitchFamily="18" charset="0"/>
              <a:ea typeface="Cambria" panose="02040503050406030204" pitchFamily="18" charset="0"/>
            </a:endParaRPr>
          </a:p>
          <a:p>
            <a:r>
              <a:rPr lang="en-US" sz="2000" dirty="0">
                <a:latin typeface="Californian FB" panose="0207040306080B030204" pitchFamily="18" charset="0"/>
                <a:ea typeface="Cambria" panose="02040503050406030204" pitchFamily="18" charset="0"/>
              </a:rPr>
              <a:t>These values assign an importance score to each feature in a prediction.</a:t>
            </a:r>
          </a:p>
          <a:p>
            <a:r>
              <a:rPr lang="en-US" sz="2000" dirty="0">
                <a:latin typeface="Californian FB" panose="0207040306080B030204" pitchFamily="18" charset="0"/>
                <a:ea typeface="Cambria" panose="02040503050406030204" pitchFamily="18" charset="0"/>
              </a:rPr>
              <a:t>These scores indicate how much each feature contribute to the final prediction</a:t>
            </a:r>
            <a:r>
              <a:rPr lang="en-US" sz="2800" dirty="0">
                <a:latin typeface="Californian FB" panose="0207040306080B030204" pitchFamily="18" charset="0"/>
                <a:ea typeface="Cambria" panose="02040503050406030204" pitchFamily="18" charset="0"/>
              </a:rPr>
              <a:t>. </a:t>
            </a:r>
            <a:r>
              <a:rPr lang="en-US" sz="2000" dirty="0">
                <a:latin typeface="Californian FB" panose="0207040306080B030204" pitchFamily="18" charset="0"/>
                <a:ea typeface="Cambria" panose="02040503050406030204" pitchFamily="18" charset="0"/>
              </a:rPr>
              <a:t>If a feature is irrelevant (i.e., its value doesn't affect the prediction), its SHAP value will be close to zero.</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6</a:t>
            </a:r>
          </a:p>
        </p:txBody>
      </p:sp>
    </p:spTree>
    <p:extLst>
      <p:ext uri="{BB962C8B-B14F-4D97-AF65-F5344CB8AC3E}">
        <p14:creationId xmlns:p14="http://schemas.microsoft.com/office/powerpoint/2010/main" val="312113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7</a:t>
            </a:r>
          </a:p>
        </p:txBody>
      </p:sp>
      <p:pic>
        <p:nvPicPr>
          <p:cNvPr id="6" name="Picture 5">
            <a:extLst>
              <a:ext uri="{FF2B5EF4-FFF2-40B4-BE49-F238E27FC236}">
                <a16:creationId xmlns:a16="http://schemas.microsoft.com/office/drawing/2014/main" id="{36B07E3A-0A18-D90E-A308-26850C61BAC0}"/>
              </a:ext>
            </a:extLst>
          </p:cNvPr>
          <p:cNvPicPr>
            <a:picLocks noChangeAspect="1"/>
          </p:cNvPicPr>
          <p:nvPr/>
        </p:nvPicPr>
        <p:blipFill>
          <a:blip r:embed="rId2"/>
          <a:stretch>
            <a:fillRect/>
          </a:stretch>
        </p:blipFill>
        <p:spPr>
          <a:xfrm>
            <a:off x="3448493" y="264164"/>
            <a:ext cx="5295014" cy="6329672"/>
          </a:xfrm>
          <a:prstGeom prst="rect">
            <a:avLst/>
          </a:prstGeom>
        </p:spPr>
      </p:pic>
    </p:spTree>
    <p:extLst>
      <p:ext uri="{BB962C8B-B14F-4D97-AF65-F5344CB8AC3E}">
        <p14:creationId xmlns:p14="http://schemas.microsoft.com/office/powerpoint/2010/main" val="297249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r>
              <a:rPr lang="en-US" dirty="0"/>
              <a:t>8</a:t>
            </a:r>
          </a:p>
        </p:txBody>
      </p:sp>
      <p:pic>
        <p:nvPicPr>
          <p:cNvPr id="6" name="Picture 5">
            <a:extLst>
              <a:ext uri="{FF2B5EF4-FFF2-40B4-BE49-F238E27FC236}">
                <a16:creationId xmlns:a16="http://schemas.microsoft.com/office/drawing/2014/main" id="{5DD9D72B-2833-9D2C-49C6-864B4C810AED}"/>
              </a:ext>
            </a:extLst>
          </p:cNvPr>
          <p:cNvPicPr>
            <a:picLocks noChangeAspect="1"/>
          </p:cNvPicPr>
          <p:nvPr/>
        </p:nvPicPr>
        <p:blipFill>
          <a:blip r:embed="rId2"/>
          <a:stretch>
            <a:fillRect/>
          </a:stretch>
        </p:blipFill>
        <p:spPr>
          <a:xfrm>
            <a:off x="4099387" y="455781"/>
            <a:ext cx="3993226" cy="2514818"/>
          </a:xfrm>
          <a:prstGeom prst="rect">
            <a:avLst/>
          </a:prstGeom>
        </p:spPr>
      </p:pic>
      <p:pic>
        <p:nvPicPr>
          <p:cNvPr id="8" name="Picture 7">
            <a:extLst>
              <a:ext uri="{FF2B5EF4-FFF2-40B4-BE49-F238E27FC236}">
                <a16:creationId xmlns:a16="http://schemas.microsoft.com/office/drawing/2014/main" id="{599799DF-3468-CDB2-EEC2-EB6605BA7ECC}"/>
              </a:ext>
            </a:extLst>
          </p:cNvPr>
          <p:cNvPicPr>
            <a:picLocks noChangeAspect="1"/>
          </p:cNvPicPr>
          <p:nvPr/>
        </p:nvPicPr>
        <p:blipFill>
          <a:blip r:embed="rId3"/>
          <a:stretch>
            <a:fillRect/>
          </a:stretch>
        </p:blipFill>
        <p:spPr>
          <a:xfrm>
            <a:off x="2974538" y="3153161"/>
            <a:ext cx="6242924" cy="3385751"/>
          </a:xfrm>
          <a:prstGeom prst="rect">
            <a:avLst/>
          </a:prstGeom>
        </p:spPr>
      </p:pic>
    </p:spTree>
    <p:extLst>
      <p:ext uri="{BB962C8B-B14F-4D97-AF65-F5344CB8AC3E}">
        <p14:creationId xmlns:p14="http://schemas.microsoft.com/office/powerpoint/2010/main" val="374549604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246</TotalTime>
  <Words>522</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Californian FB</vt:lpstr>
      <vt:lpstr>Cambria</vt:lpstr>
      <vt:lpstr>Cambria Math</vt:lpstr>
      <vt:lpstr>Tenorite</vt:lpstr>
      <vt:lpstr>Monoline</vt:lpstr>
      <vt:lpstr>EXPlainable Artificial Intelligence (XAI)</vt:lpstr>
      <vt:lpstr>Introduction</vt:lpstr>
      <vt:lpstr>Accuracy  vs  Interpretability</vt:lpstr>
      <vt:lpstr>EXample</vt:lpstr>
      <vt:lpstr>XGBoost</vt:lpstr>
      <vt:lpstr>SHAP </vt:lpstr>
      <vt:lpstr>SHAP </vt:lpstr>
      <vt:lpstr>PowerPoint Presentation</vt:lpstr>
      <vt:lpstr>PowerPoint Presentation</vt:lpstr>
      <vt:lpstr>Objective </vt:lpstr>
      <vt:lpstr> Data collection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Artificial Intelligence (XAI)</dc:title>
  <dc:creator>Naveen Reddy Jonnalagadda</dc:creator>
  <cp:lastModifiedBy>Naveen Reddy Jonnalagadda</cp:lastModifiedBy>
  <cp:revision>5</cp:revision>
  <dcterms:created xsi:type="dcterms:W3CDTF">2023-09-26T10:09:34Z</dcterms:created>
  <dcterms:modified xsi:type="dcterms:W3CDTF">2023-10-10T12:51:38Z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