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291" y="1005840"/>
            <a:ext cx="10993549" cy="653392"/>
          </a:xfrm>
        </p:spPr>
        <p:txBody>
          <a:bodyPr>
            <a:normAutofit/>
          </a:bodyPr>
          <a:lstStyle/>
          <a:p>
            <a:r>
              <a:rPr lang="en-US" sz="3200" dirty="0"/>
              <a:t>Heart disease prediction using machine learning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2302869"/>
            <a:ext cx="11260667" cy="40894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9F70822-A03F-4C62-DEFD-6CEEAA4DA1C6}"/>
              </a:ext>
            </a:extLst>
          </p:cNvPr>
          <p:cNvSpPr txBox="1">
            <a:spLocks/>
          </p:cNvSpPr>
          <p:nvPr/>
        </p:nvSpPr>
        <p:spPr>
          <a:xfrm>
            <a:off x="9119287" y="6510522"/>
            <a:ext cx="2911389" cy="30622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cap="none" dirty="0"/>
              <a:t>By Naveen Teja Reddy Majji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B72E2-B201-4DD9-B923-3D783865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and AUC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3FDE22-563A-4ACD-A051-EF0CF33298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ROC and AUC of the random forest model particularly stands out.</a:t>
            </a:r>
          </a:p>
          <a:p>
            <a:r>
              <a:rPr lang="en-US" dirty="0"/>
              <a:t>The random forest model is a near-perfect model with a sharp rise in the curve to (0,1) as shown in the image.</a:t>
            </a:r>
          </a:p>
          <a:p>
            <a:r>
              <a:rPr lang="en-US" dirty="0"/>
              <a:t>The curve is much closer to the top-left corner which is an indication of high model performance.</a:t>
            </a:r>
          </a:p>
          <a:p>
            <a:r>
              <a:rPr lang="en-US" dirty="0"/>
              <a:t>The AUC of the model is 0.988 which is closest to one indicating perfect classification.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C1C785D-5D62-429B-829B-419D666C0E5B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960" y="2228003"/>
            <a:ext cx="5835015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25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FC7DB-1BF6-40DC-B160-778E7712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8A5B-EBA5-413B-8187-88D94BF4E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research is quite effective in demonstrating the benefits and power of machine learning techniques in the prediction of heart disease.</a:t>
            </a:r>
          </a:p>
          <a:p>
            <a:r>
              <a:rPr lang="en-US" dirty="0"/>
              <a:t>The research compares the logistic regression model, decision tree model and random forest model showcasing their prowess.</a:t>
            </a:r>
          </a:p>
          <a:p>
            <a:r>
              <a:rPr lang="en-US" dirty="0"/>
              <a:t>The performance of the random forest reveals the power of ensemble models in capturing complex patterns such as those common in medical data.</a:t>
            </a:r>
          </a:p>
          <a:p>
            <a:r>
              <a:rPr lang="en-US" dirty="0"/>
              <a:t>Such models offer powerful predictive capabilities for strong foundations in early diagnosis and risk assessment in the medical field.</a:t>
            </a:r>
          </a:p>
          <a:p>
            <a:r>
              <a:rPr lang="en-US" dirty="0"/>
              <a:t>The research reveals their usefulness in business and healthcare perspectives to support informed decision making and reduce misdiagnosis.</a:t>
            </a:r>
          </a:p>
        </p:txBody>
      </p:sp>
    </p:spTree>
    <p:extLst>
      <p:ext uri="{BB962C8B-B14F-4D97-AF65-F5344CB8AC3E}">
        <p14:creationId xmlns:p14="http://schemas.microsoft.com/office/powerpoint/2010/main" val="3335829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3B1C-4904-4F8A-8268-2F3AA381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2370-7946-47FA-A302-CD82171A0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Heart disease is a commonly occurring ailment that affects various individuals especially after a certain age where various factors come into play.</a:t>
            </a:r>
          </a:p>
          <a:p>
            <a:r>
              <a:rPr lang="en-US" dirty="0"/>
              <a:t>The detection of heart disease is a daunting task carried out using traditional diagnostics methods such as clinical evaluations and imaging.</a:t>
            </a:r>
          </a:p>
          <a:p>
            <a:r>
              <a:rPr lang="en-US" dirty="0"/>
              <a:t>These processes are inefficient and often proof to be time consuming and expensive with no tangible results obtained from the process.</a:t>
            </a:r>
          </a:p>
          <a:p>
            <a:r>
              <a:rPr lang="en-US" dirty="0"/>
              <a:t>Machine learning techniques can be used to solve this problem through the analysis of medical data to identify patterns and predict heart disease.</a:t>
            </a:r>
          </a:p>
          <a:p>
            <a:r>
              <a:rPr lang="en-US" dirty="0"/>
              <a:t>Our objective is to leverage machine learning techniques to enhance heart disease prediction accuracy to aid healthcare professionals in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02772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6A429-B134-4B40-83A8-D9E79678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901C-0674-4A5D-B6F9-BFC057CF6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selected for this particular analysis is heart disease data collected from patients tested and diagnosed based on various factors.</a:t>
            </a:r>
          </a:p>
          <a:p>
            <a:r>
              <a:rPr lang="en-US" dirty="0"/>
              <a:t>The data is obtained from Kaggle a public source and consists of fourteen different variables and over 1000 observations making it suitable.</a:t>
            </a:r>
          </a:p>
          <a:p>
            <a:r>
              <a:rPr lang="en-US" dirty="0"/>
              <a:t>The data preprocessing steps carried out in Rapid Miner include the checking and removal of missing values and adjustment of the data structure.</a:t>
            </a:r>
          </a:p>
          <a:p>
            <a:r>
              <a:rPr lang="en-US" dirty="0"/>
              <a:t>The data is first transformed through a numerical to binomial operator meant to transform the polynomial target variable to a binomial variable type.</a:t>
            </a:r>
          </a:p>
          <a:p>
            <a:r>
              <a:rPr lang="en-US" dirty="0"/>
              <a:t>The checking of missing values is done through the declaration operator and further filtered to retain data rows with complete data.</a:t>
            </a:r>
          </a:p>
        </p:txBody>
      </p:sp>
    </p:spTree>
    <p:extLst>
      <p:ext uri="{BB962C8B-B14F-4D97-AF65-F5344CB8AC3E}">
        <p14:creationId xmlns:p14="http://schemas.microsoft.com/office/powerpoint/2010/main" val="31560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A2783-3002-4A7B-90BC-EDBFEA1B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0BD01-3BCA-408E-820C-A4DD1B224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step in exploratory data analysis is the analysis of key variables through summary statistics and distribution plots.</a:t>
            </a:r>
          </a:p>
          <a:p>
            <a:r>
              <a:rPr lang="en-US" dirty="0"/>
              <a:t>The visualization of the distribution of the age variable reveals that most patients tested are over 35 years and most lie between 55 and 65 years.</a:t>
            </a:r>
          </a:p>
          <a:p>
            <a:r>
              <a:rPr lang="en-US" dirty="0"/>
              <a:t>The analysis of the cholesterol variable also shows a right skewed distribution with patients having moderate levels with a few exceptions noted.</a:t>
            </a:r>
          </a:p>
          <a:p>
            <a:r>
              <a:rPr lang="en-US" dirty="0"/>
              <a:t>The analysis of the max heart rate variable shows that the data is left skewed showing a high rate for most of the patients which is a concerning outcome. </a:t>
            </a:r>
          </a:p>
          <a:p>
            <a:r>
              <a:rPr lang="en-US" dirty="0"/>
              <a:t>The analysis of the data reveals that these three variables especially standout among the rest suggesting the need for further analysis. </a:t>
            </a:r>
          </a:p>
        </p:txBody>
      </p:sp>
    </p:spTree>
    <p:extLst>
      <p:ext uri="{BB962C8B-B14F-4D97-AF65-F5344CB8AC3E}">
        <p14:creationId xmlns:p14="http://schemas.microsoft.com/office/powerpoint/2010/main" val="302580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FCE5-9D66-4EA0-A673-9353075F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5D5E7-CD1C-4555-A729-DA8AFCFEF2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preliminary results obtained on the variables prompted further analysis to determine the relationships between variables.</a:t>
            </a:r>
          </a:p>
          <a:p>
            <a:r>
              <a:rPr lang="en-US" dirty="0"/>
              <a:t>The analysis to determine cholesterol distribution among variables showed that more diagnosed patients had high cholesterol.</a:t>
            </a:r>
          </a:p>
          <a:p>
            <a:r>
              <a:rPr lang="en-US" dirty="0"/>
              <a:t>The correlation analysis revealed existence of weak relationships meaning no multicollinearity in the data.</a:t>
            </a:r>
          </a:p>
          <a:p>
            <a:r>
              <a:rPr lang="en-US" dirty="0"/>
              <a:t>The outlier analysis further showed that that the data is suitable with no outliers in any column.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CB75E-3FDD-4138-8251-81E30019AF36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rcRect l="321"/>
          <a:stretch>
            <a:fillRect/>
          </a:stretch>
        </p:blipFill>
        <p:spPr bwMode="auto">
          <a:xfrm>
            <a:off x="6416675" y="2810660"/>
            <a:ext cx="5194300" cy="246699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822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8F3-A658-43EA-ACC6-607546F70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CB08-4E1E-4ED2-BD42-C0D8C14C76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Logistic regression was the first model applied on the data to create a baseline for the analysis.</a:t>
            </a:r>
          </a:p>
          <a:p>
            <a:r>
              <a:rPr lang="en-US" dirty="0"/>
              <a:t>The training process involves using the split data through normalization of numerical features to improve convergence.</a:t>
            </a:r>
          </a:p>
          <a:p>
            <a:r>
              <a:rPr lang="en-US" dirty="0"/>
              <a:t>The model was trained using the maximum likelihood estimation method with the use of regularization to prevent overfitting.</a:t>
            </a:r>
          </a:p>
          <a:p>
            <a:r>
              <a:rPr lang="en-US" dirty="0"/>
              <a:t>The apply model and performance model operators were then used to evaluate the results.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DC87D2-4668-4A7D-8AB2-54F08FDB80C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16675" y="2879674"/>
            <a:ext cx="5194300" cy="23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6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F665E-A4A5-42A3-B882-93BD61D4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197A08-EFD3-4141-8986-57DD6822E99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decision tree model was applied by splitting the data based on feature conditions.</a:t>
            </a:r>
          </a:p>
          <a:p>
            <a:r>
              <a:rPr lang="en-US" dirty="0"/>
              <a:t>The training process involved selection of the best features at each index using Gini index.</a:t>
            </a:r>
          </a:p>
          <a:p>
            <a:r>
              <a:rPr lang="en-US" dirty="0"/>
              <a:t>Consequent processes involve the recursive splitting of data until a stopping criteria such as end of the sample is reached.</a:t>
            </a:r>
          </a:p>
          <a:p>
            <a:r>
              <a:rPr lang="en-US" dirty="0"/>
              <a:t>The tree is pruned using hyperparameters such as tree depth to prevent overfitting.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423CAF-56FB-47C0-B4C7-1946C84E2171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960" y="2285999"/>
            <a:ext cx="5835015" cy="350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9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F8489F-B1D5-4483-8195-2AF1D769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76CCA-6013-4B28-9CCA-0678657D72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random forest model is selected as the only ensemble model among the bunch.</a:t>
            </a:r>
          </a:p>
          <a:p>
            <a:r>
              <a:rPr lang="en-US" dirty="0"/>
              <a:t>The model is created using a combination of multiple decision trees for high accuracy and robustness.</a:t>
            </a:r>
          </a:p>
          <a:p>
            <a:r>
              <a:rPr lang="en-US" dirty="0"/>
              <a:t>The bootstrap sampling method is used in this case to train each tree on a random subset of features.</a:t>
            </a:r>
          </a:p>
          <a:p>
            <a:r>
              <a:rPr lang="en-US" dirty="0"/>
              <a:t>The aggregate predictions from all the trees are used as the majority vote ensuring high accuracy of the classification result.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821C8A-2D96-48B9-B01A-EB0D542CDF9D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960" y="2228002"/>
            <a:ext cx="5835015" cy="36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1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0F8E-FD6C-487E-83AA-DB3D77450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7D35-0696-428D-BBF5-3952F3B51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analysis of the performance metrics of the three models reveal interesting insights on their performance and most preferred model.</a:t>
            </a:r>
          </a:p>
          <a:p>
            <a:r>
              <a:rPr lang="en-US" dirty="0"/>
              <a:t>The logistic regression model performed fairly well with an accuracy score of 84.38% while the decision tree model had an accuracy of 85.55%.</a:t>
            </a:r>
          </a:p>
          <a:p>
            <a:r>
              <a:rPr lang="en-US" dirty="0"/>
              <a:t>The random forest model out performed all the other models achieving an accuracy of 94.53% which is an indication of the model’s ability to capture complex patterns in data.</a:t>
            </a:r>
          </a:p>
          <a:p>
            <a:r>
              <a:rPr lang="en-US" dirty="0"/>
              <a:t>The results of the confusion matrices for the models show similar results with random forest exhibiting extraordinary performance with fewer misclassifications.</a:t>
            </a:r>
          </a:p>
          <a:p>
            <a:r>
              <a:rPr lang="en-US" dirty="0"/>
              <a:t>The model has a high recall and specificity which are over 90% indicating the existence of minimal false positives and negatives.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03130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{B46FB22C-32E6-41D9-AA8D-3B596633B071}tf33552983_win32</Template>
  <TotalTime>109</TotalTime>
  <Words>954</Words>
  <Application>Microsoft Macintosh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Franklin Gothic Book</vt:lpstr>
      <vt:lpstr>Franklin Gothic Demi</vt:lpstr>
      <vt:lpstr>Wingdings 2</vt:lpstr>
      <vt:lpstr>DividendVTI</vt:lpstr>
      <vt:lpstr>Heart disease prediction using machine learning</vt:lpstr>
      <vt:lpstr>Introduction</vt:lpstr>
      <vt:lpstr>Data Description</vt:lpstr>
      <vt:lpstr>Univariate analysis</vt:lpstr>
      <vt:lpstr>Bivariate analysis</vt:lpstr>
      <vt:lpstr>Logistic Regression</vt:lpstr>
      <vt:lpstr>Decision Tree</vt:lpstr>
      <vt:lpstr>Random forest</vt:lpstr>
      <vt:lpstr>Performance Analysis</vt:lpstr>
      <vt:lpstr>ROC and AUC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Morris Maingi</dc:creator>
  <cp:lastModifiedBy>Naveen Teja Reddy Majji</cp:lastModifiedBy>
  <cp:revision>29</cp:revision>
  <dcterms:created xsi:type="dcterms:W3CDTF">2025-02-13T13:43:53Z</dcterms:created>
  <dcterms:modified xsi:type="dcterms:W3CDTF">2025-09-09T01:35:57Z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