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ranklin Gothic Book" panose="020B0503020102020204" pitchFamily="34" charset="0"/>
      <p:regular r:id="rId16"/>
      <p:italic r:id="rId17"/>
    </p:embeddedFont>
    <p:embeddedFont>
      <p:font typeface="Roboto Light" panose="020F0302020204030204" pitchFamily="3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DAF70-7EA5-DB48-9B3A-37079EDC40EA}" v="5" dt="2023-09-13T12:30:16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8"/>
    <p:restoredTop sz="94653"/>
  </p:normalViewPr>
  <p:slideViewPr>
    <p:cSldViewPr snapToGrid="0">
      <p:cViewPr varScale="1">
        <p:scale>
          <a:sx n="75" d="100"/>
          <a:sy n="75" d="100"/>
        </p:scale>
        <p:origin x="704" y="184"/>
      </p:cViewPr>
      <p:guideLst>
        <p:guide orient="horz" pos="648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858FD-5E47-453C-AFDD-2C1C63975C1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A436C72-0CA3-441C-A652-B693F6325DE3}">
      <dgm:prSet/>
      <dgm:spPr/>
      <dgm:t>
        <a:bodyPr/>
        <a:lstStyle/>
        <a:p>
          <a:r>
            <a:rPr lang="en-US" baseline="0" dirty="0"/>
            <a:t>Education: Stevens Institute of Technology (MS in CS), Ramaiah Institute of Technology (BE in CS)</a:t>
          </a:r>
          <a:endParaRPr lang="en-US" dirty="0"/>
        </a:p>
      </dgm:t>
    </dgm:pt>
    <dgm:pt modelId="{64342A00-6AD1-49AD-BE87-350DEF0FD749}" type="parTrans" cxnId="{88E3FECB-C116-4664-A545-4D58F70A4A4F}">
      <dgm:prSet/>
      <dgm:spPr/>
      <dgm:t>
        <a:bodyPr/>
        <a:lstStyle/>
        <a:p>
          <a:endParaRPr lang="en-US"/>
        </a:p>
      </dgm:t>
    </dgm:pt>
    <dgm:pt modelId="{CD543AEF-D292-42EC-B048-428A79F5CA8F}" type="sibTrans" cxnId="{88E3FECB-C116-4664-A545-4D58F70A4A4F}">
      <dgm:prSet/>
      <dgm:spPr/>
      <dgm:t>
        <a:bodyPr/>
        <a:lstStyle/>
        <a:p>
          <a:endParaRPr lang="en-US"/>
        </a:p>
      </dgm:t>
    </dgm:pt>
    <dgm:pt modelId="{4415C1B3-A8E0-4F1F-84F5-17F60B2B002F}">
      <dgm:prSet/>
      <dgm:spPr/>
      <dgm:t>
        <a:bodyPr/>
        <a:lstStyle/>
        <a:p>
          <a:r>
            <a:rPr lang="en-US" baseline="0"/>
            <a:t>Technical Skills: Proficient in JavaScript, C, C#, Python, and more</a:t>
          </a:r>
          <a:endParaRPr lang="en-US"/>
        </a:p>
      </dgm:t>
    </dgm:pt>
    <dgm:pt modelId="{E1B4F65F-A77A-4C5D-9649-CEEE85F47ED2}" type="parTrans" cxnId="{13A948F6-FE92-41A3-9569-556DD72B5083}">
      <dgm:prSet/>
      <dgm:spPr/>
      <dgm:t>
        <a:bodyPr/>
        <a:lstStyle/>
        <a:p>
          <a:endParaRPr lang="en-US"/>
        </a:p>
      </dgm:t>
    </dgm:pt>
    <dgm:pt modelId="{1F481C22-37A8-4020-BF9F-89345169040A}" type="sibTrans" cxnId="{13A948F6-FE92-41A3-9569-556DD72B5083}">
      <dgm:prSet/>
      <dgm:spPr/>
      <dgm:t>
        <a:bodyPr/>
        <a:lstStyle/>
        <a:p>
          <a:endParaRPr lang="en-US"/>
        </a:p>
      </dgm:t>
    </dgm:pt>
    <dgm:pt modelId="{650A6023-5625-4D69-9392-8F20F3C527F0}">
      <dgm:prSet/>
      <dgm:spPr/>
      <dgm:t>
        <a:bodyPr/>
        <a:lstStyle/>
        <a:p>
          <a:r>
            <a:rPr lang="en-US" baseline="0" dirty="0"/>
            <a:t>Web Technologies: Experienced with NodeJS, React, </a:t>
          </a:r>
          <a:r>
            <a:rPr lang="en-US" baseline="0" dirty="0" err="1"/>
            <a:t>ExpressJS</a:t>
          </a:r>
          <a:r>
            <a:rPr lang="en-US" baseline="0" dirty="0"/>
            <a:t>, and others</a:t>
          </a:r>
          <a:endParaRPr lang="en-US" dirty="0"/>
        </a:p>
      </dgm:t>
    </dgm:pt>
    <dgm:pt modelId="{517F94E4-3F95-4FD9-99A6-7F078D8E7632}" type="parTrans" cxnId="{F6233A0F-5F74-4D1A-A52C-BECDC7606125}">
      <dgm:prSet/>
      <dgm:spPr/>
      <dgm:t>
        <a:bodyPr/>
        <a:lstStyle/>
        <a:p>
          <a:endParaRPr lang="en-US"/>
        </a:p>
      </dgm:t>
    </dgm:pt>
    <dgm:pt modelId="{FAB70C5C-D891-4509-B3F4-13120D2F48AC}" type="sibTrans" cxnId="{F6233A0F-5F74-4D1A-A52C-BECDC7606125}">
      <dgm:prSet/>
      <dgm:spPr/>
      <dgm:t>
        <a:bodyPr/>
        <a:lstStyle/>
        <a:p>
          <a:endParaRPr lang="en-US"/>
        </a:p>
      </dgm:t>
    </dgm:pt>
    <dgm:pt modelId="{DDE5D4D3-3CC5-4D6B-9E7B-387CD9D26B85}">
      <dgm:prSet/>
      <dgm:spPr/>
      <dgm:t>
        <a:bodyPr/>
        <a:lstStyle/>
        <a:p>
          <a:r>
            <a:rPr lang="en-US" baseline="0"/>
            <a:t>Database Knowledge: Skilled in MongoDB, Redis, SQL, and more</a:t>
          </a:r>
          <a:endParaRPr lang="en-US"/>
        </a:p>
      </dgm:t>
    </dgm:pt>
    <dgm:pt modelId="{B92089F4-4F4B-4E41-88D2-73B23657BE6D}" type="parTrans" cxnId="{BA008FA5-9F6A-420B-A696-B22AB9073798}">
      <dgm:prSet/>
      <dgm:spPr/>
      <dgm:t>
        <a:bodyPr/>
        <a:lstStyle/>
        <a:p>
          <a:endParaRPr lang="en-US"/>
        </a:p>
      </dgm:t>
    </dgm:pt>
    <dgm:pt modelId="{C115A6B0-607C-4930-9E99-AC0632964834}" type="sibTrans" cxnId="{BA008FA5-9F6A-420B-A696-B22AB9073798}">
      <dgm:prSet/>
      <dgm:spPr/>
      <dgm:t>
        <a:bodyPr/>
        <a:lstStyle/>
        <a:p>
          <a:endParaRPr lang="en-US"/>
        </a:p>
      </dgm:t>
    </dgm:pt>
    <dgm:pt modelId="{F257637E-33B5-4760-B1A9-FCB5A157141B}">
      <dgm:prSet/>
      <dgm:spPr/>
      <dgm:t>
        <a:bodyPr/>
        <a:lstStyle/>
        <a:p>
          <a:r>
            <a:rPr lang="en-US" baseline="0" dirty="0"/>
            <a:t>ML/AI Libraries: Familiar with </a:t>
          </a:r>
          <a:r>
            <a:rPr lang="en-US" baseline="0" dirty="0" err="1"/>
            <a:t>HuggingFace</a:t>
          </a:r>
          <a:r>
            <a:rPr lang="en-US" baseline="0" dirty="0"/>
            <a:t>, </a:t>
          </a:r>
          <a:r>
            <a:rPr lang="en-US" baseline="0" dirty="0" err="1"/>
            <a:t>Pytorch</a:t>
          </a:r>
          <a:r>
            <a:rPr lang="en-US" baseline="0" dirty="0"/>
            <a:t>, </a:t>
          </a:r>
          <a:r>
            <a:rPr lang="en-US" baseline="0" dirty="0" err="1"/>
            <a:t>Tensorflow</a:t>
          </a:r>
          <a:r>
            <a:rPr lang="en-US" baseline="0" dirty="0"/>
            <a:t>, and others</a:t>
          </a:r>
          <a:endParaRPr lang="en-US" dirty="0"/>
        </a:p>
      </dgm:t>
    </dgm:pt>
    <dgm:pt modelId="{FFEB3217-8C86-41DF-994F-C77B003F35A0}" type="parTrans" cxnId="{D7B4CAE0-EEDC-4E64-BC2B-3E60202BA60F}">
      <dgm:prSet/>
      <dgm:spPr/>
      <dgm:t>
        <a:bodyPr/>
        <a:lstStyle/>
        <a:p>
          <a:endParaRPr lang="en-US"/>
        </a:p>
      </dgm:t>
    </dgm:pt>
    <dgm:pt modelId="{4EAAE68B-65B0-4227-9268-0D2570724DA7}" type="sibTrans" cxnId="{D7B4CAE0-EEDC-4E64-BC2B-3E60202BA60F}">
      <dgm:prSet/>
      <dgm:spPr/>
      <dgm:t>
        <a:bodyPr/>
        <a:lstStyle/>
        <a:p>
          <a:endParaRPr lang="en-US"/>
        </a:p>
      </dgm:t>
    </dgm:pt>
    <dgm:pt modelId="{ED8ED8D7-7508-4AE1-8369-FE384245E6F4}" type="pres">
      <dgm:prSet presAssocID="{540858FD-5E47-453C-AFDD-2C1C63975C1F}" presName="root" presStyleCnt="0">
        <dgm:presLayoutVars>
          <dgm:dir/>
          <dgm:resizeHandles val="exact"/>
        </dgm:presLayoutVars>
      </dgm:prSet>
      <dgm:spPr/>
    </dgm:pt>
    <dgm:pt modelId="{69996C65-50F7-4433-932D-3B1913C567C8}" type="pres">
      <dgm:prSet presAssocID="{2A436C72-0CA3-441C-A652-B693F6325DE3}" presName="compNode" presStyleCnt="0"/>
      <dgm:spPr/>
    </dgm:pt>
    <dgm:pt modelId="{F8B6C971-444D-4066-814C-0D5B48DE3BAD}" type="pres">
      <dgm:prSet presAssocID="{2A436C72-0CA3-441C-A652-B693F6325D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26B121B-BEDA-49EE-B4FA-9394DDC5E440}" type="pres">
      <dgm:prSet presAssocID="{2A436C72-0CA3-441C-A652-B693F6325DE3}" presName="spaceRect" presStyleCnt="0"/>
      <dgm:spPr/>
    </dgm:pt>
    <dgm:pt modelId="{D699491D-3F73-4869-B758-0BF1F8204747}" type="pres">
      <dgm:prSet presAssocID="{2A436C72-0CA3-441C-A652-B693F6325DE3}" presName="textRect" presStyleLbl="revTx" presStyleIdx="0" presStyleCnt="5">
        <dgm:presLayoutVars>
          <dgm:chMax val="1"/>
          <dgm:chPref val="1"/>
        </dgm:presLayoutVars>
      </dgm:prSet>
      <dgm:spPr/>
    </dgm:pt>
    <dgm:pt modelId="{D161D0E5-9597-40A1-81C5-E2529B88413C}" type="pres">
      <dgm:prSet presAssocID="{CD543AEF-D292-42EC-B048-428A79F5CA8F}" presName="sibTrans" presStyleCnt="0"/>
      <dgm:spPr/>
    </dgm:pt>
    <dgm:pt modelId="{CDA9526E-87CC-4C52-8856-C65BCBAD7708}" type="pres">
      <dgm:prSet presAssocID="{4415C1B3-A8E0-4F1F-84F5-17F60B2B002F}" presName="compNode" presStyleCnt="0"/>
      <dgm:spPr/>
    </dgm:pt>
    <dgm:pt modelId="{E801067A-C3F7-4E7B-BA83-E276C3FDFCF8}" type="pres">
      <dgm:prSet presAssocID="{4415C1B3-A8E0-4F1F-84F5-17F60B2B00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AF86026-E6C3-4A3F-AB16-B136D49EFEC5}" type="pres">
      <dgm:prSet presAssocID="{4415C1B3-A8E0-4F1F-84F5-17F60B2B002F}" presName="spaceRect" presStyleCnt="0"/>
      <dgm:spPr/>
    </dgm:pt>
    <dgm:pt modelId="{7FD9C0AE-19B2-4699-87AF-6960A14C3F45}" type="pres">
      <dgm:prSet presAssocID="{4415C1B3-A8E0-4F1F-84F5-17F60B2B002F}" presName="textRect" presStyleLbl="revTx" presStyleIdx="1" presStyleCnt="5">
        <dgm:presLayoutVars>
          <dgm:chMax val="1"/>
          <dgm:chPref val="1"/>
        </dgm:presLayoutVars>
      </dgm:prSet>
      <dgm:spPr/>
    </dgm:pt>
    <dgm:pt modelId="{6A2E6DED-C797-4B56-8DCB-D515A23A79D0}" type="pres">
      <dgm:prSet presAssocID="{1F481C22-37A8-4020-BF9F-89345169040A}" presName="sibTrans" presStyleCnt="0"/>
      <dgm:spPr/>
    </dgm:pt>
    <dgm:pt modelId="{505B6EB4-364C-4643-A88A-86D4066B6940}" type="pres">
      <dgm:prSet presAssocID="{650A6023-5625-4D69-9392-8F20F3C527F0}" presName="compNode" presStyleCnt="0"/>
      <dgm:spPr/>
    </dgm:pt>
    <dgm:pt modelId="{AFC90B42-023B-4B46-9940-C05455128B4A}" type="pres">
      <dgm:prSet presAssocID="{650A6023-5625-4D69-9392-8F20F3C527F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701C2A79-BE7E-42E6-9C1B-C9B650B7E4A4}" type="pres">
      <dgm:prSet presAssocID="{650A6023-5625-4D69-9392-8F20F3C527F0}" presName="spaceRect" presStyleCnt="0"/>
      <dgm:spPr/>
    </dgm:pt>
    <dgm:pt modelId="{DFF927A8-B1D6-4FC9-8EE0-57DFCCE03FF9}" type="pres">
      <dgm:prSet presAssocID="{650A6023-5625-4D69-9392-8F20F3C527F0}" presName="textRect" presStyleLbl="revTx" presStyleIdx="2" presStyleCnt="5">
        <dgm:presLayoutVars>
          <dgm:chMax val="1"/>
          <dgm:chPref val="1"/>
        </dgm:presLayoutVars>
      </dgm:prSet>
      <dgm:spPr/>
    </dgm:pt>
    <dgm:pt modelId="{B23F417C-E3D0-4C91-BEFA-3BADB995987F}" type="pres">
      <dgm:prSet presAssocID="{FAB70C5C-D891-4509-B3F4-13120D2F48AC}" presName="sibTrans" presStyleCnt="0"/>
      <dgm:spPr/>
    </dgm:pt>
    <dgm:pt modelId="{B1072F54-A416-40E1-96AB-6C0E18F5BB7B}" type="pres">
      <dgm:prSet presAssocID="{DDE5D4D3-3CC5-4D6B-9E7B-387CD9D26B85}" presName="compNode" presStyleCnt="0"/>
      <dgm:spPr/>
    </dgm:pt>
    <dgm:pt modelId="{61CDB5B9-D065-412E-B868-DEB60AFD4958}" type="pres">
      <dgm:prSet presAssocID="{DDE5D4D3-3CC5-4D6B-9E7B-387CD9D26B8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8006B9-1B7E-47FA-A998-B3E1560893B9}" type="pres">
      <dgm:prSet presAssocID="{DDE5D4D3-3CC5-4D6B-9E7B-387CD9D26B85}" presName="spaceRect" presStyleCnt="0"/>
      <dgm:spPr/>
    </dgm:pt>
    <dgm:pt modelId="{E13D1150-EB58-452F-9225-31727DCA10A0}" type="pres">
      <dgm:prSet presAssocID="{DDE5D4D3-3CC5-4D6B-9E7B-387CD9D26B85}" presName="textRect" presStyleLbl="revTx" presStyleIdx="3" presStyleCnt="5">
        <dgm:presLayoutVars>
          <dgm:chMax val="1"/>
          <dgm:chPref val="1"/>
        </dgm:presLayoutVars>
      </dgm:prSet>
      <dgm:spPr/>
    </dgm:pt>
    <dgm:pt modelId="{BDD45B3E-3C66-4286-B1BC-10F56A154645}" type="pres">
      <dgm:prSet presAssocID="{C115A6B0-607C-4930-9E99-AC0632964834}" presName="sibTrans" presStyleCnt="0"/>
      <dgm:spPr/>
    </dgm:pt>
    <dgm:pt modelId="{E679C410-6DEC-41AA-B7F8-46E14174B3D4}" type="pres">
      <dgm:prSet presAssocID="{F257637E-33B5-4760-B1A9-FCB5A157141B}" presName="compNode" presStyleCnt="0"/>
      <dgm:spPr/>
    </dgm:pt>
    <dgm:pt modelId="{D3E6F1C6-E9DD-4B04-936A-96D1D83769B7}" type="pres">
      <dgm:prSet presAssocID="{F257637E-33B5-4760-B1A9-FCB5A157141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2EDA5EB7-08AA-4A0B-A2F1-F05283CB399A}" type="pres">
      <dgm:prSet presAssocID="{F257637E-33B5-4760-B1A9-FCB5A157141B}" presName="spaceRect" presStyleCnt="0"/>
      <dgm:spPr/>
    </dgm:pt>
    <dgm:pt modelId="{2867C90D-67EA-4661-B54F-18E53FE596FC}" type="pres">
      <dgm:prSet presAssocID="{F257637E-33B5-4760-B1A9-FCB5A157141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6233A0F-5F74-4D1A-A52C-BECDC7606125}" srcId="{540858FD-5E47-453C-AFDD-2C1C63975C1F}" destId="{650A6023-5625-4D69-9392-8F20F3C527F0}" srcOrd="2" destOrd="0" parTransId="{517F94E4-3F95-4FD9-99A6-7F078D8E7632}" sibTransId="{FAB70C5C-D891-4509-B3F4-13120D2F48AC}"/>
    <dgm:cxn modelId="{D481F85D-A195-4491-BC6E-4A3078DD8AE0}" type="presOf" srcId="{540858FD-5E47-453C-AFDD-2C1C63975C1F}" destId="{ED8ED8D7-7508-4AE1-8369-FE384245E6F4}" srcOrd="0" destOrd="0" presId="urn:microsoft.com/office/officeart/2018/2/layout/IconLabelList"/>
    <dgm:cxn modelId="{BA008FA5-9F6A-420B-A696-B22AB9073798}" srcId="{540858FD-5E47-453C-AFDD-2C1C63975C1F}" destId="{DDE5D4D3-3CC5-4D6B-9E7B-387CD9D26B85}" srcOrd="3" destOrd="0" parTransId="{B92089F4-4F4B-4E41-88D2-73B23657BE6D}" sibTransId="{C115A6B0-607C-4930-9E99-AC0632964834}"/>
    <dgm:cxn modelId="{37F259A7-389A-4249-B002-06FA1910FCA3}" type="presOf" srcId="{650A6023-5625-4D69-9392-8F20F3C527F0}" destId="{DFF927A8-B1D6-4FC9-8EE0-57DFCCE03FF9}" srcOrd="0" destOrd="0" presId="urn:microsoft.com/office/officeart/2018/2/layout/IconLabelList"/>
    <dgm:cxn modelId="{EF24A9B5-A302-4A60-8FFF-6CA010E2B41C}" type="presOf" srcId="{4415C1B3-A8E0-4F1F-84F5-17F60B2B002F}" destId="{7FD9C0AE-19B2-4699-87AF-6960A14C3F45}" srcOrd="0" destOrd="0" presId="urn:microsoft.com/office/officeart/2018/2/layout/IconLabelList"/>
    <dgm:cxn modelId="{7BAC35C0-791A-4541-BF0A-F924C93801AA}" type="presOf" srcId="{F257637E-33B5-4760-B1A9-FCB5A157141B}" destId="{2867C90D-67EA-4661-B54F-18E53FE596FC}" srcOrd="0" destOrd="0" presId="urn:microsoft.com/office/officeart/2018/2/layout/IconLabelList"/>
    <dgm:cxn modelId="{9488B2C0-1448-489E-9BF6-D685B2F4E4D0}" type="presOf" srcId="{DDE5D4D3-3CC5-4D6B-9E7B-387CD9D26B85}" destId="{E13D1150-EB58-452F-9225-31727DCA10A0}" srcOrd="0" destOrd="0" presId="urn:microsoft.com/office/officeart/2018/2/layout/IconLabelList"/>
    <dgm:cxn modelId="{88E3FECB-C116-4664-A545-4D58F70A4A4F}" srcId="{540858FD-5E47-453C-AFDD-2C1C63975C1F}" destId="{2A436C72-0CA3-441C-A652-B693F6325DE3}" srcOrd="0" destOrd="0" parTransId="{64342A00-6AD1-49AD-BE87-350DEF0FD749}" sibTransId="{CD543AEF-D292-42EC-B048-428A79F5CA8F}"/>
    <dgm:cxn modelId="{C02BD3CF-91CE-4FA7-AC26-C3ACED2B3623}" type="presOf" srcId="{2A436C72-0CA3-441C-A652-B693F6325DE3}" destId="{D699491D-3F73-4869-B758-0BF1F8204747}" srcOrd="0" destOrd="0" presId="urn:microsoft.com/office/officeart/2018/2/layout/IconLabelList"/>
    <dgm:cxn modelId="{D7B4CAE0-EEDC-4E64-BC2B-3E60202BA60F}" srcId="{540858FD-5E47-453C-AFDD-2C1C63975C1F}" destId="{F257637E-33B5-4760-B1A9-FCB5A157141B}" srcOrd="4" destOrd="0" parTransId="{FFEB3217-8C86-41DF-994F-C77B003F35A0}" sibTransId="{4EAAE68B-65B0-4227-9268-0D2570724DA7}"/>
    <dgm:cxn modelId="{13A948F6-FE92-41A3-9569-556DD72B5083}" srcId="{540858FD-5E47-453C-AFDD-2C1C63975C1F}" destId="{4415C1B3-A8E0-4F1F-84F5-17F60B2B002F}" srcOrd="1" destOrd="0" parTransId="{E1B4F65F-A77A-4C5D-9649-CEEE85F47ED2}" sibTransId="{1F481C22-37A8-4020-BF9F-89345169040A}"/>
    <dgm:cxn modelId="{565811C6-5C05-429D-8AA9-23B985A98FEE}" type="presParOf" srcId="{ED8ED8D7-7508-4AE1-8369-FE384245E6F4}" destId="{69996C65-50F7-4433-932D-3B1913C567C8}" srcOrd="0" destOrd="0" presId="urn:microsoft.com/office/officeart/2018/2/layout/IconLabelList"/>
    <dgm:cxn modelId="{E069AE0F-143D-4CDE-98A5-0ABD30B8BD8A}" type="presParOf" srcId="{69996C65-50F7-4433-932D-3B1913C567C8}" destId="{F8B6C971-444D-4066-814C-0D5B48DE3BAD}" srcOrd="0" destOrd="0" presId="urn:microsoft.com/office/officeart/2018/2/layout/IconLabelList"/>
    <dgm:cxn modelId="{F9B6A39A-9910-4455-8B5A-CB5EA60F80BE}" type="presParOf" srcId="{69996C65-50F7-4433-932D-3B1913C567C8}" destId="{D26B121B-BEDA-49EE-B4FA-9394DDC5E440}" srcOrd="1" destOrd="0" presId="urn:microsoft.com/office/officeart/2018/2/layout/IconLabelList"/>
    <dgm:cxn modelId="{E89244FF-B8EF-4886-8860-99293FDED57E}" type="presParOf" srcId="{69996C65-50F7-4433-932D-3B1913C567C8}" destId="{D699491D-3F73-4869-B758-0BF1F8204747}" srcOrd="2" destOrd="0" presId="urn:microsoft.com/office/officeart/2018/2/layout/IconLabelList"/>
    <dgm:cxn modelId="{5D1BE061-7EEA-4178-8579-CF7F6EDC9738}" type="presParOf" srcId="{ED8ED8D7-7508-4AE1-8369-FE384245E6F4}" destId="{D161D0E5-9597-40A1-81C5-E2529B88413C}" srcOrd="1" destOrd="0" presId="urn:microsoft.com/office/officeart/2018/2/layout/IconLabelList"/>
    <dgm:cxn modelId="{152A87C2-BC34-4DB4-844B-2A41A42B4FB7}" type="presParOf" srcId="{ED8ED8D7-7508-4AE1-8369-FE384245E6F4}" destId="{CDA9526E-87CC-4C52-8856-C65BCBAD7708}" srcOrd="2" destOrd="0" presId="urn:microsoft.com/office/officeart/2018/2/layout/IconLabelList"/>
    <dgm:cxn modelId="{BB4B6A21-E3AD-4A43-B5D6-B22E1E9BAF34}" type="presParOf" srcId="{CDA9526E-87CC-4C52-8856-C65BCBAD7708}" destId="{E801067A-C3F7-4E7B-BA83-E276C3FDFCF8}" srcOrd="0" destOrd="0" presId="urn:microsoft.com/office/officeart/2018/2/layout/IconLabelList"/>
    <dgm:cxn modelId="{96DE46F3-20D0-4AE0-84B3-F973BB4E0854}" type="presParOf" srcId="{CDA9526E-87CC-4C52-8856-C65BCBAD7708}" destId="{8AF86026-E6C3-4A3F-AB16-B136D49EFEC5}" srcOrd="1" destOrd="0" presId="urn:microsoft.com/office/officeart/2018/2/layout/IconLabelList"/>
    <dgm:cxn modelId="{9C5F3135-F3EE-41FF-B965-A89E8EBD92FB}" type="presParOf" srcId="{CDA9526E-87CC-4C52-8856-C65BCBAD7708}" destId="{7FD9C0AE-19B2-4699-87AF-6960A14C3F45}" srcOrd="2" destOrd="0" presId="urn:microsoft.com/office/officeart/2018/2/layout/IconLabelList"/>
    <dgm:cxn modelId="{428FA620-B8E1-41A3-9BB4-D11C7BBA4190}" type="presParOf" srcId="{ED8ED8D7-7508-4AE1-8369-FE384245E6F4}" destId="{6A2E6DED-C797-4B56-8DCB-D515A23A79D0}" srcOrd="3" destOrd="0" presId="urn:microsoft.com/office/officeart/2018/2/layout/IconLabelList"/>
    <dgm:cxn modelId="{0D3DD293-F31C-4D10-BCA4-5432A593A373}" type="presParOf" srcId="{ED8ED8D7-7508-4AE1-8369-FE384245E6F4}" destId="{505B6EB4-364C-4643-A88A-86D4066B6940}" srcOrd="4" destOrd="0" presId="urn:microsoft.com/office/officeart/2018/2/layout/IconLabelList"/>
    <dgm:cxn modelId="{9995F49F-EC3F-4D39-A97D-43CD27DE0599}" type="presParOf" srcId="{505B6EB4-364C-4643-A88A-86D4066B6940}" destId="{AFC90B42-023B-4B46-9940-C05455128B4A}" srcOrd="0" destOrd="0" presId="urn:microsoft.com/office/officeart/2018/2/layout/IconLabelList"/>
    <dgm:cxn modelId="{AF8900C8-7198-442F-8392-0061DF8C63C4}" type="presParOf" srcId="{505B6EB4-364C-4643-A88A-86D4066B6940}" destId="{701C2A79-BE7E-42E6-9C1B-C9B650B7E4A4}" srcOrd="1" destOrd="0" presId="urn:microsoft.com/office/officeart/2018/2/layout/IconLabelList"/>
    <dgm:cxn modelId="{C88A4A05-E474-434F-877D-DCFF9345C9E0}" type="presParOf" srcId="{505B6EB4-364C-4643-A88A-86D4066B6940}" destId="{DFF927A8-B1D6-4FC9-8EE0-57DFCCE03FF9}" srcOrd="2" destOrd="0" presId="urn:microsoft.com/office/officeart/2018/2/layout/IconLabelList"/>
    <dgm:cxn modelId="{5810F623-3DC1-4CD7-929C-D67E29B4F7E0}" type="presParOf" srcId="{ED8ED8D7-7508-4AE1-8369-FE384245E6F4}" destId="{B23F417C-E3D0-4C91-BEFA-3BADB995987F}" srcOrd="5" destOrd="0" presId="urn:microsoft.com/office/officeart/2018/2/layout/IconLabelList"/>
    <dgm:cxn modelId="{D9E55721-DF42-4579-90CB-A90E5C07D2F5}" type="presParOf" srcId="{ED8ED8D7-7508-4AE1-8369-FE384245E6F4}" destId="{B1072F54-A416-40E1-96AB-6C0E18F5BB7B}" srcOrd="6" destOrd="0" presId="urn:microsoft.com/office/officeart/2018/2/layout/IconLabelList"/>
    <dgm:cxn modelId="{A3A10DBE-E62E-4429-9940-FE5DE51D299E}" type="presParOf" srcId="{B1072F54-A416-40E1-96AB-6C0E18F5BB7B}" destId="{61CDB5B9-D065-412E-B868-DEB60AFD4958}" srcOrd="0" destOrd="0" presId="urn:microsoft.com/office/officeart/2018/2/layout/IconLabelList"/>
    <dgm:cxn modelId="{D9D72E09-1470-4F44-AE5E-01CB03894C5C}" type="presParOf" srcId="{B1072F54-A416-40E1-96AB-6C0E18F5BB7B}" destId="{018006B9-1B7E-47FA-A998-B3E1560893B9}" srcOrd="1" destOrd="0" presId="urn:microsoft.com/office/officeart/2018/2/layout/IconLabelList"/>
    <dgm:cxn modelId="{799245FF-A7D2-4BE3-90C7-251A9A862E71}" type="presParOf" srcId="{B1072F54-A416-40E1-96AB-6C0E18F5BB7B}" destId="{E13D1150-EB58-452F-9225-31727DCA10A0}" srcOrd="2" destOrd="0" presId="urn:microsoft.com/office/officeart/2018/2/layout/IconLabelList"/>
    <dgm:cxn modelId="{A55CE2A0-B930-4186-A954-69823714A659}" type="presParOf" srcId="{ED8ED8D7-7508-4AE1-8369-FE384245E6F4}" destId="{BDD45B3E-3C66-4286-B1BC-10F56A154645}" srcOrd="7" destOrd="0" presId="urn:microsoft.com/office/officeart/2018/2/layout/IconLabelList"/>
    <dgm:cxn modelId="{60928D33-F2CC-4930-A03C-A8C8D28D7671}" type="presParOf" srcId="{ED8ED8D7-7508-4AE1-8369-FE384245E6F4}" destId="{E679C410-6DEC-41AA-B7F8-46E14174B3D4}" srcOrd="8" destOrd="0" presId="urn:microsoft.com/office/officeart/2018/2/layout/IconLabelList"/>
    <dgm:cxn modelId="{CE5945DF-70E2-4731-9B8F-1EA4274957A6}" type="presParOf" srcId="{E679C410-6DEC-41AA-B7F8-46E14174B3D4}" destId="{D3E6F1C6-E9DD-4B04-936A-96D1D83769B7}" srcOrd="0" destOrd="0" presId="urn:microsoft.com/office/officeart/2018/2/layout/IconLabelList"/>
    <dgm:cxn modelId="{FBBF8010-B744-44B1-802D-4395EF188B45}" type="presParOf" srcId="{E679C410-6DEC-41AA-B7F8-46E14174B3D4}" destId="{2EDA5EB7-08AA-4A0B-A2F1-F05283CB399A}" srcOrd="1" destOrd="0" presId="urn:microsoft.com/office/officeart/2018/2/layout/IconLabelList"/>
    <dgm:cxn modelId="{5C6A9B27-0326-4ABB-BC0D-D2C5228B2481}" type="presParOf" srcId="{E679C410-6DEC-41AA-B7F8-46E14174B3D4}" destId="{2867C90D-67EA-4661-B54F-18E53FE596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6C971-444D-4066-814C-0D5B48DE3BAD}">
      <dsp:nvSpPr>
        <dsp:cNvPr id="0" name=""/>
        <dsp:cNvSpPr/>
      </dsp:nvSpPr>
      <dsp:spPr>
        <a:xfrm>
          <a:off x="1195186" y="1467413"/>
          <a:ext cx="1513796" cy="15137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9491D-3F73-4869-B758-0BF1F8204747}">
      <dsp:nvSpPr>
        <dsp:cNvPr id="0" name=""/>
        <dsp:cNvSpPr/>
      </dsp:nvSpPr>
      <dsp:spPr>
        <a:xfrm>
          <a:off x="270088" y="3543260"/>
          <a:ext cx="336399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Education: Stevens Institute of Technology (MS in CS), Ramaiah Institute of Technology (BE in CS)</a:t>
          </a:r>
          <a:endParaRPr lang="en-US" sz="1800" kern="1200" dirty="0"/>
        </a:p>
      </dsp:txBody>
      <dsp:txXfrm>
        <a:off x="270088" y="3543260"/>
        <a:ext cx="3363992" cy="720000"/>
      </dsp:txXfrm>
    </dsp:sp>
    <dsp:sp modelId="{E801067A-C3F7-4E7B-BA83-E276C3FDFCF8}">
      <dsp:nvSpPr>
        <dsp:cNvPr id="0" name=""/>
        <dsp:cNvSpPr/>
      </dsp:nvSpPr>
      <dsp:spPr>
        <a:xfrm>
          <a:off x="5147877" y="1467413"/>
          <a:ext cx="1513796" cy="15137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9C0AE-19B2-4699-87AF-6960A14C3F45}">
      <dsp:nvSpPr>
        <dsp:cNvPr id="0" name=""/>
        <dsp:cNvSpPr/>
      </dsp:nvSpPr>
      <dsp:spPr>
        <a:xfrm>
          <a:off x="4222779" y="3543260"/>
          <a:ext cx="336399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Technical Skills: Proficient in JavaScript, C, C#, Python, and more</a:t>
          </a:r>
          <a:endParaRPr lang="en-US" sz="1800" kern="1200"/>
        </a:p>
      </dsp:txBody>
      <dsp:txXfrm>
        <a:off x="4222779" y="3543260"/>
        <a:ext cx="3363992" cy="720000"/>
      </dsp:txXfrm>
    </dsp:sp>
    <dsp:sp modelId="{AFC90B42-023B-4B46-9940-C05455128B4A}">
      <dsp:nvSpPr>
        <dsp:cNvPr id="0" name=""/>
        <dsp:cNvSpPr/>
      </dsp:nvSpPr>
      <dsp:spPr>
        <a:xfrm>
          <a:off x="9100568" y="1467413"/>
          <a:ext cx="1513796" cy="15137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927A8-B1D6-4FC9-8EE0-57DFCCE03FF9}">
      <dsp:nvSpPr>
        <dsp:cNvPr id="0" name=""/>
        <dsp:cNvSpPr/>
      </dsp:nvSpPr>
      <dsp:spPr>
        <a:xfrm>
          <a:off x="8175470" y="3543260"/>
          <a:ext cx="336399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Web Technologies: Experienced with NodeJS, React, </a:t>
          </a:r>
          <a:r>
            <a:rPr lang="en-US" sz="1800" kern="1200" baseline="0" dirty="0" err="1"/>
            <a:t>ExpressJS</a:t>
          </a:r>
          <a:r>
            <a:rPr lang="en-US" sz="1800" kern="1200" baseline="0" dirty="0"/>
            <a:t>, and others</a:t>
          </a:r>
          <a:endParaRPr lang="en-US" sz="1800" kern="1200" dirty="0"/>
        </a:p>
      </dsp:txBody>
      <dsp:txXfrm>
        <a:off x="8175470" y="3543260"/>
        <a:ext cx="3363992" cy="720000"/>
      </dsp:txXfrm>
    </dsp:sp>
    <dsp:sp modelId="{61CDB5B9-D065-412E-B868-DEB60AFD4958}">
      <dsp:nvSpPr>
        <dsp:cNvPr id="0" name=""/>
        <dsp:cNvSpPr/>
      </dsp:nvSpPr>
      <dsp:spPr>
        <a:xfrm>
          <a:off x="3171532" y="5104259"/>
          <a:ext cx="1513796" cy="15137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D1150-EB58-452F-9225-31727DCA10A0}">
      <dsp:nvSpPr>
        <dsp:cNvPr id="0" name=""/>
        <dsp:cNvSpPr/>
      </dsp:nvSpPr>
      <dsp:spPr>
        <a:xfrm>
          <a:off x="2246434" y="7180106"/>
          <a:ext cx="336399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Database Knowledge: Skilled in MongoDB, Redis, SQL, and more</a:t>
          </a:r>
          <a:endParaRPr lang="en-US" sz="1800" kern="1200"/>
        </a:p>
      </dsp:txBody>
      <dsp:txXfrm>
        <a:off x="2246434" y="7180106"/>
        <a:ext cx="3363992" cy="720000"/>
      </dsp:txXfrm>
    </dsp:sp>
    <dsp:sp modelId="{D3E6F1C6-E9DD-4B04-936A-96D1D83769B7}">
      <dsp:nvSpPr>
        <dsp:cNvPr id="0" name=""/>
        <dsp:cNvSpPr/>
      </dsp:nvSpPr>
      <dsp:spPr>
        <a:xfrm>
          <a:off x="7124223" y="5104259"/>
          <a:ext cx="1513796" cy="15137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7C90D-67EA-4661-B54F-18E53FE596FC}">
      <dsp:nvSpPr>
        <dsp:cNvPr id="0" name=""/>
        <dsp:cNvSpPr/>
      </dsp:nvSpPr>
      <dsp:spPr>
        <a:xfrm>
          <a:off x="6199125" y="7180106"/>
          <a:ext cx="336399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ML/AI Libraries: Familiar with </a:t>
          </a:r>
          <a:r>
            <a:rPr lang="en-US" sz="1800" kern="1200" baseline="0" dirty="0" err="1"/>
            <a:t>HuggingFace</a:t>
          </a:r>
          <a:r>
            <a:rPr lang="en-US" sz="1800" kern="1200" baseline="0" dirty="0"/>
            <a:t>, </a:t>
          </a:r>
          <a:r>
            <a:rPr lang="en-US" sz="1800" kern="1200" baseline="0" dirty="0" err="1"/>
            <a:t>Pytorch</a:t>
          </a:r>
          <a:r>
            <a:rPr lang="en-US" sz="1800" kern="1200" baseline="0" dirty="0"/>
            <a:t>, </a:t>
          </a:r>
          <a:r>
            <a:rPr lang="en-US" sz="1800" kern="1200" baseline="0" dirty="0" err="1"/>
            <a:t>Tensorflow</a:t>
          </a:r>
          <a:r>
            <a:rPr lang="en-US" sz="1800" kern="1200" baseline="0" dirty="0"/>
            <a:t>, and others</a:t>
          </a:r>
          <a:endParaRPr lang="en-US" sz="1800" kern="1200" dirty="0"/>
        </a:p>
      </dsp:txBody>
      <dsp:txXfrm>
        <a:off x="6199125" y="7180106"/>
        <a:ext cx="336399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2693" y="2682681"/>
            <a:ext cx="12541844" cy="3147339"/>
          </a:xfrm>
        </p:spPr>
        <p:txBody>
          <a:bodyPr anchor="b">
            <a:noAutofit/>
          </a:bodyPr>
          <a:lstStyle>
            <a:lvl1pPr algn="ctr">
              <a:defRPr sz="10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9860" y="5934419"/>
            <a:ext cx="10247510" cy="1629356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345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87" y="9680079"/>
            <a:ext cx="2411916" cy="60692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76082" y="9680079"/>
            <a:ext cx="10535066" cy="60692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46025" y="9680079"/>
            <a:ext cx="2394438" cy="60692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29287" y="1116704"/>
            <a:ext cx="16011176" cy="8024507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12358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0" y="3443288"/>
            <a:ext cx="14401800" cy="5357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40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4842" y="936234"/>
            <a:ext cx="2348649" cy="7864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1" y="936234"/>
            <a:ext cx="12269462" cy="7864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924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userDrawn="1">
  <p:cSld name="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582690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userDrawn="1">
  <p:cSld name="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2277035"/>
            <a:ext cx="11320550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7442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Google Shape;35;p6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960183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Google Shape;12;p2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5165912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Google Shape;18;p3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0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EAD0F-8252-A92E-A4DF-B071AD590E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8288000" cy="10293350"/>
          </a:xfrm>
          <a:solidFill>
            <a:schemeClr val="bg1">
              <a:lumMod val="75000"/>
              <a:alpha val="80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6119813" y="5869292"/>
            <a:ext cx="6093129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Google Shape;12;p2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TEXT" userDrawn="1">
  <p:cSld name="HALF_WITH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A552A79-B159-5259-79DF-C48F82B0D5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9154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Google Shape;25;p4"/>
          <p:cNvSpPr txBox="1"/>
          <p:nvPr/>
        </p:nvSpPr>
        <p:spPr>
          <a:xfrm>
            <a:off x="942500" y="9602000"/>
            <a:ext cx="8201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Smart Slides ChatGPT Plugin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" name="Google Shape;26;p4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 hasCustomPrompt="1"/>
          </p:nvPr>
        </p:nvSpPr>
        <p:spPr>
          <a:xfrm>
            <a:off x="9700325" y="2010750"/>
            <a:ext cx="5844300" cy="75912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4E20F-F2E2-7BD3-CA85-528A005F52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7" name="Google Shape;24;p4">
            <a:extLst>
              <a:ext uri="{FF2B5EF4-FFF2-40B4-BE49-F238E27FC236}">
                <a16:creationId xmlns:a16="http://schemas.microsoft.com/office/drawing/2014/main" id="{80117613-6917-EF6F-BF4D-A48C702D8D6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42500" y="2010750"/>
            <a:ext cx="7119600" cy="1704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US" dirty="0"/>
              <a:t>0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0480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966960"/>
            <a:ext cx="18288000" cy="32003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25" name="Google Shape;17;p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25" name="Google Shape;17;p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" name="Google Shape;17;p3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2" name="Google Shape;17;p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1" name="Google Shape;17;p3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538" y="1952041"/>
            <a:ext cx="14419457" cy="4279106"/>
          </a:xfrm>
        </p:spPr>
        <p:txBody>
          <a:bodyPr anchor="b">
            <a:normAutofit/>
          </a:bodyPr>
          <a:lstStyle>
            <a:lvl1pPr algn="r">
              <a:defRPr sz="10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7538" y="6324492"/>
            <a:ext cx="14419457" cy="1714986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tx2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8363" y="9680079"/>
            <a:ext cx="2433614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76468" y="9680079"/>
            <a:ext cx="10535066" cy="60692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46025" y="9680079"/>
            <a:ext cx="2394438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12227944" y="2528478"/>
            <a:ext cx="4912520" cy="6612732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9507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3428999"/>
            <a:ext cx="6671679" cy="537210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88105" y="3428999"/>
            <a:ext cx="6671679" cy="53721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892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028700"/>
            <a:ext cx="14401800" cy="22288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3511296"/>
            <a:ext cx="6665976" cy="1235868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4500" b="0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4957811"/>
            <a:ext cx="6665976" cy="384329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87521" y="3511296"/>
            <a:ext cx="6665976" cy="1235868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4500" b="0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87521" y="4957811"/>
            <a:ext cx="6665976" cy="384329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951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774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69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64"/>
            <a:ext cx="7955280" cy="10286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1028700"/>
            <a:ext cx="5783580" cy="3236826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4030" y="1028701"/>
            <a:ext cx="7818120" cy="7762875"/>
          </a:xfrm>
        </p:spPr>
        <p:txBody>
          <a:bodyPr/>
          <a:lstStyle>
            <a:lvl1pPr>
              <a:defRPr sz="3000"/>
            </a:lvl1pPr>
            <a:lvl2pPr>
              <a:defRPr sz="3000"/>
            </a:lvl2pPr>
            <a:lvl3pPr>
              <a:defRPr sz="2700"/>
            </a:lvl3pPr>
            <a:lvl4pPr>
              <a:defRPr sz="27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50" y="4284516"/>
            <a:ext cx="5783580" cy="451658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250"/>
              </a:spcAft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850" y="9680079"/>
            <a:ext cx="1806858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918" y="9680079"/>
            <a:ext cx="3560513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824710" y="9680079"/>
            <a:ext cx="2394438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7955280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66667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64"/>
            <a:ext cx="7955280" cy="10286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1028700"/>
            <a:ext cx="5783580" cy="3236826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98180" y="1"/>
            <a:ext cx="9989820" cy="10286999"/>
          </a:xfrm>
        </p:spPr>
        <p:txBody>
          <a:bodyPr anchor="t">
            <a:normAutofit/>
          </a:bodyPr>
          <a:lstStyle>
            <a:lvl1pPr marL="0" indent="0">
              <a:buNone/>
              <a:defRPr sz="3000"/>
            </a:lvl1pPr>
            <a:lvl2pPr marL="685800" indent="0">
              <a:buNone/>
              <a:defRPr sz="3000"/>
            </a:lvl2pPr>
            <a:lvl3pPr marL="1371600" indent="0">
              <a:buNone/>
              <a:defRPr sz="30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50" y="4283952"/>
            <a:ext cx="5783580" cy="4517148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250"/>
              </a:spcAft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850" y="9680079"/>
            <a:ext cx="1806858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918" y="9680079"/>
            <a:ext cx="3560513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824710" y="9680079"/>
            <a:ext cx="2394438" cy="606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7955280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76389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1028700"/>
            <a:ext cx="14401800" cy="2228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3429000"/>
            <a:ext cx="14401800" cy="537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5975" y="9680079"/>
            <a:ext cx="1806858" cy="606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0346" y="9680079"/>
            <a:ext cx="9421245" cy="606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9104" y="9680079"/>
            <a:ext cx="2394438" cy="606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717143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4B984D5E-902F-BF1C-A252-86429FF3F8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395" imgH="394" progId="TCLayout.ActiveDocument.1">
                  <p:embed/>
                </p:oleObj>
              </mc:Choice>
              <mc:Fallback>
                <p:oleObj name="think-cell Slide" r:id="rId28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18B3CE5-C6E8-E6CB-4B2E-F012F55DCE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05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663" r:id="rId15"/>
    <p:sldLayoutId id="2147483666" r:id="rId16"/>
    <p:sldLayoutId id="2147483662" r:id="rId17"/>
    <p:sldLayoutId id="2147483650" r:id="rId18"/>
    <p:sldLayoutId id="2147483657" r:id="rId19"/>
    <p:sldLayoutId id="2147483665" r:id="rId20"/>
    <p:sldLayoutId id="2147483658" r:id="rId21"/>
    <p:sldLayoutId id="2147483661" r:id="rId22"/>
    <p:sldLayoutId id="2147483655" r:id="rId23"/>
    <p:sldLayoutId id="2147483659" r:id="rId24"/>
    <p:sldLayoutId id="2147483656" r:id="rId25"/>
  </p:sldLayoutIdLst>
  <p:hf sldNum="0" hdr="0" ftr="0" dt="0"/>
  <p:txStyles>
    <p:titleStyle>
      <a:lvl1pPr algn="l" defTabSz="1371600" rtl="0" eaLnBrk="1" latinLnBrk="0" hangingPunct="1">
        <a:lnSpc>
          <a:spcPct val="89000"/>
        </a:lnSpc>
        <a:spcBef>
          <a:spcPct val="0"/>
        </a:spcBef>
        <a:buNone/>
        <a:defRPr sz="66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76072" indent="-576072" algn="l" defTabSz="1371600" rtl="0" eaLnBrk="1" latinLnBrk="0" hangingPunct="1">
        <a:lnSpc>
          <a:spcPct val="94000"/>
        </a:lnSpc>
        <a:spcBef>
          <a:spcPts val="1500"/>
        </a:spcBef>
        <a:spcAft>
          <a:spcPts val="300"/>
        </a:spcAft>
        <a:buFont typeface="Franklin Gothic Book" panose="020B0503020102020204" pitchFamily="34" charset="0"/>
        <a:buChar char="■"/>
        <a:defRPr sz="3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716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–"/>
        <a:defRPr sz="3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0574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■"/>
        <a:defRPr sz="27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7432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–"/>
        <a:defRPr sz="27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4290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41148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48006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■"/>
        <a:defRPr sz="21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54864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–"/>
        <a:defRPr sz="21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6172200" indent="-576072" algn="l" defTabSz="1371600" rtl="0" eaLnBrk="1" latinLnBrk="0" hangingPunct="1">
        <a:lnSpc>
          <a:spcPct val="94000"/>
        </a:lnSpc>
        <a:spcBef>
          <a:spcPts val="750"/>
        </a:spcBef>
        <a:spcAft>
          <a:spcPts val="300"/>
        </a:spcAft>
        <a:buFont typeface="Franklin Gothic Book" panose="020B0503020102020204" pitchFamily="34" charset="0"/>
        <a:buChar char="■"/>
        <a:defRPr sz="21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  <p15:guide id="12" pos="3855" userDrawn="1">
          <p15:clr>
            <a:srgbClr val="E46962"/>
          </p15:clr>
        </p15:guide>
        <p15:guide id="13" pos="7710" userDrawn="1">
          <p15:clr>
            <a:srgbClr val="E46962"/>
          </p15:clr>
        </p15:guide>
        <p15:guide id="14" orient="horz" pos="2160" userDrawn="1">
          <p15:clr>
            <a:srgbClr val="E46962"/>
          </p15:clr>
        </p15:guide>
        <p15:guide id="15" orient="horz" pos="4310" userDrawn="1">
          <p15:clr>
            <a:srgbClr val="E46962"/>
          </p15:clr>
        </p15:guide>
        <p15:guide id="16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SYTO3xs06fU?utm_source=smart%20slides&amp;utm_medium=referra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unsplash.com/?utm_source=smart%20slides&amp;utm_medium=referral" TargetMode="External"/><Relationship Id="rId4" Type="http://schemas.openxmlformats.org/officeDocument/2006/relationships/hyperlink" Target="https://unsplash.com/@marvelous?utm_source=smart%20slides&amp;utm_medium=referr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lse.ac.uk/lti/2015/01/23/data-management-data-protection-and-research-ethics-drop-in-sessions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1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9287" y="1116703"/>
            <a:ext cx="16011174" cy="8024507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D7E75766-CCB4-5F14-562D-794F15E1207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alphaModFix amt="40000"/>
          </a:blip>
          <a:srcRect t="26279" b="31534"/>
          <a:stretch/>
        </p:blipFill>
        <p:spPr>
          <a:xfrm>
            <a:off x="20" y="10"/>
            <a:ext cx="18287980" cy="1028699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72692" y="2682681"/>
            <a:ext cx="12541843" cy="31473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7200" cap="all"/>
              <a:t>Naveen Mathews Renji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142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959556"/>
            <a:ext cx="4949368" cy="8366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4400"/>
              <a:t>About Me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09E1EF2-7F22-7A63-413E-FE4E0FDC32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690534"/>
              </p:ext>
            </p:extLst>
          </p:nvPr>
        </p:nvGraphicFramePr>
        <p:xfrm>
          <a:off x="6252388" y="459740"/>
          <a:ext cx="11809552" cy="936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371" y="667472"/>
            <a:ext cx="6499897" cy="1929653"/>
          </a:xfrm>
        </p:spPr>
        <p:txBody>
          <a:bodyPr/>
          <a:lstStyle/>
          <a:p>
            <a:pPr>
              <a:defRPr>
                <a:solidFill>
                  <a:srgbClr val="1F77B4"/>
                </a:solidFill>
              </a:defRPr>
            </a:pPr>
            <a:r>
              <a:rPr dirty="0"/>
              <a:t>Professional Experience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561" y="2438400"/>
            <a:ext cx="10525760" cy="694943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dirty="0"/>
              <a:t>Graduate Research Assistant </a:t>
            </a:r>
            <a:r>
              <a:rPr lang="en-US" dirty="0"/>
              <a:t>(Dr Carlo Lipizzi)</a:t>
            </a:r>
          </a:p>
          <a:p>
            <a:pPr>
              <a:lnSpc>
                <a:spcPct val="250000"/>
              </a:lnSpc>
            </a:pPr>
            <a:r>
              <a:rPr dirty="0"/>
              <a:t>Graduate Student Assistant </a:t>
            </a:r>
            <a:r>
              <a:rPr lang="en-US" dirty="0"/>
              <a:t>(Dr Ting Liao)</a:t>
            </a:r>
          </a:p>
          <a:p>
            <a:pPr>
              <a:lnSpc>
                <a:spcPct val="250000"/>
              </a:lnSpc>
            </a:pPr>
            <a:r>
              <a:rPr dirty="0"/>
              <a:t>Software Engineer at Athenahealth</a:t>
            </a:r>
            <a:r>
              <a:rPr lang="en-US" dirty="0"/>
              <a:t> (Aetna)</a:t>
            </a:r>
            <a:endParaRPr dirty="0"/>
          </a:p>
          <a:p>
            <a:pPr>
              <a:lnSpc>
                <a:spcPct val="250000"/>
              </a:lnSpc>
            </a:pPr>
            <a:r>
              <a:rPr dirty="0"/>
              <a:t>Engineering Intern at Athenahealth</a:t>
            </a:r>
            <a:r>
              <a:rPr lang="en-US" dirty="0"/>
              <a:t> (Aetna)</a:t>
            </a:r>
            <a:endParaRPr dirty="0"/>
          </a:p>
        </p:txBody>
      </p:sp>
      <p:pic>
        <p:nvPicPr>
          <p:cNvPr id="5" name="Picture Placeholder 4" descr="SYTO3xs06fU.jpg"/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l="30401" r="30401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25000" lnSpcReduction="20000"/>
          </a:bodyPr>
          <a:lstStyle/>
          <a:p>
            <a:r>
              <a:rPr>
                <a:hlinkClick r:id="rId3"/>
              </a:rPr>
              <a:t>Photo: people sitting down near table with assorted laptop computers</a:t>
            </a:r>
          </a:p>
          <a:p>
            <a:r>
              <a:rPr>
                <a:hlinkClick r:id="rId4"/>
              </a:rPr>
              <a:t>Photo by Marvin Meyer</a:t>
            </a:r>
          </a:p>
          <a:p>
            <a:r>
              <a:rPr>
                <a:hlinkClick r:id="rId5"/>
              </a:rPr>
              <a:t>Powered by Unsplash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142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4"/>
            <a:ext cx="7955280" cy="102864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1" y="1187355"/>
            <a:ext cx="6028259" cy="7893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8100">
                <a:solidFill>
                  <a:schemeClr val="bg2"/>
                </a:solidFill>
              </a:rPr>
              <a:t>Academic Projects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280" y="564"/>
            <a:ext cx="342900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65080" y="1187355"/>
            <a:ext cx="7338462" cy="7893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700">
                <a:latin typeface="+mn-lt"/>
                <a:ea typeface="+mn-ea"/>
                <a:cs typeface="+mn-cs"/>
              </a:rPr>
              <a:t>StockScope: A real-time stock market analysis web application</a:t>
            </a:r>
          </a:p>
          <a:p>
            <a:pPr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700">
                <a:latin typeface="+mn-lt"/>
                <a:ea typeface="+mn-ea"/>
                <a:cs typeface="+mn-cs"/>
              </a:rPr>
              <a:t>SolarStep: A web application to streamline solar panel installation process</a:t>
            </a:r>
          </a:p>
          <a:p>
            <a:pPr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700">
                <a:latin typeface="+mn-lt"/>
                <a:ea typeface="+mn-ea"/>
                <a:cs typeface="+mn-cs"/>
              </a:rPr>
              <a:t>MCUCollector: A Marvel character collection application</a:t>
            </a:r>
          </a:p>
          <a:p>
            <a:pPr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700">
                <a:latin typeface="+mn-lt"/>
                <a:ea typeface="+mn-ea"/>
                <a:cs typeface="+mn-cs"/>
              </a:rPr>
              <a:t>ConcertCompass: A SPA integrating with the Ticketmaster API</a:t>
            </a:r>
          </a:p>
          <a:p>
            <a:pPr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700">
                <a:latin typeface="+mn-lt"/>
                <a:ea typeface="+mn-ea"/>
                <a:cs typeface="+mn-cs"/>
              </a:rPr>
              <a:t>ProductProdigy: A product comparison web application</a:t>
            </a:r>
          </a:p>
          <a:p>
            <a:pPr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700">
                <a:latin typeface="+mn-lt"/>
                <a:ea typeface="+mn-ea"/>
                <a:cs typeface="+mn-cs"/>
              </a:rPr>
              <a:t>Compiler Design Edu: An educational web app</a:t>
            </a:r>
          </a:p>
          <a:p>
            <a:pPr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700">
                <a:latin typeface="+mn-lt"/>
                <a:ea typeface="+mn-ea"/>
                <a:cs typeface="+mn-cs"/>
              </a:rPr>
              <a:t>Hotel Cancellation Predictor: A machine learning project</a:t>
            </a:r>
          </a:p>
          <a:p>
            <a:pPr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700">
                <a:latin typeface="+mn-lt"/>
                <a:ea typeface="+mn-ea"/>
                <a:cs typeface="+mn-cs"/>
              </a:rPr>
              <a:t>SmartDriveAI: A project utilizing machine learning for autopilot driving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142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114" y="1028700"/>
            <a:ext cx="8690213" cy="22288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4400"/>
              <a:t>Publications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114" y="3429000"/>
            <a:ext cx="8690213" cy="53721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latin typeface="+mn-lt"/>
                <a:ea typeface="+mn-ea"/>
                <a:cs typeface="+mn-cs"/>
              </a:rPr>
              <a:t>A Comparative Study of Different Machine Learning Algorithms in the Detection of Parkinson’s Disease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latin typeface="+mn-lt"/>
                <a:ea typeface="+mn-ea"/>
                <a:cs typeface="+mn-cs"/>
              </a:rPr>
              <a:t>Indian Sign Language to Speech Translation in Real-Time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491" y="0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pen on a notebook&#10;&#10;Description automatically generated">
            <a:extLst>
              <a:ext uri="{FF2B5EF4-FFF2-40B4-BE49-F238E27FC236}">
                <a16:creationId xmlns:a16="http://schemas.microsoft.com/office/drawing/2014/main" id="{E8A2C009-382E-7B4E-D82A-609768A6B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3086" r="13674"/>
          <a:stretch/>
        </p:blipFill>
        <p:spPr>
          <a:xfrm>
            <a:off x="11418390" y="10"/>
            <a:ext cx="6869608" cy="102869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CB7995-32F7-0BD9-1D94-33A242C84937}"/>
              </a:ext>
            </a:extLst>
          </p:cNvPr>
          <p:cNvSpPr txBox="1"/>
          <p:nvPr/>
        </p:nvSpPr>
        <p:spPr>
          <a:xfrm>
            <a:off x="15926454" y="10086945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blogs.lse.ac.uk/lti/2015/01/23/data-management-data-protection-and-research-ethics-drop-in-session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142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114" y="1028700"/>
            <a:ext cx="8690213" cy="22288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4400"/>
              <a:t>Awards and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114" y="3429000"/>
            <a:ext cx="8690213" cy="53721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300">
                <a:latin typeface="+mn-lt"/>
                <a:ea typeface="+mn-ea"/>
                <a:cs typeface="+mn-cs"/>
              </a:rPr>
              <a:t>Best Project Award for Solar Step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300">
                <a:latin typeface="+mn-lt"/>
                <a:ea typeface="+mn-ea"/>
                <a:cs typeface="+mn-cs"/>
              </a:rPr>
              <a:t>Graduate Scholarship at Stevens Institute of Technology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300">
                <a:latin typeface="+mn-lt"/>
                <a:ea typeface="+mn-ea"/>
                <a:cs typeface="+mn-cs"/>
              </a:rPr>
              <a:t>Best Project Award from Ramaiah Institute of Technology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300">
                <a:latin typeface="+mn-lt"/>
                <a:ea typeface="+mn-ea"/>
                <a:cs typeface="+mn-cs"/>
              </a:rPr>
              <a:t>AISSCE Topper for the English Subject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300">
                <a:latin typeface="+mn-lt"/>
                <a:ea typeface="+mn-ea"/>
                <a:cs typeface="+mn-cs"/>
              </a:rPr>
              <a:t>Co-founder of the ISB Model United Nations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300">
                <a:latin typeface="+mn-lt"/>
                <a:ea typeface="+mn-ea"/>
                <a:cs typeface="+mn-cs"/>
              </a:rPr>
              <a:t>Ambassador for IIMUN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300">
                <a:latin typeface="+mn-lt"/>
                <a:ea typeface="+mn-ea"/>
                <a:cs typeface="+mn-cs"/>
              </a:rPr>
              <a:t>Authored articles on Medium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491" y="0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Blue ribbon rosette">
            <a:extLst>
              <a:ext uri="{FF2B5EF4-FFF2-40B4-BE49-F238E27FC236}">
                <a16:creationId xmlns:a16="http://schemas.microsoft.com/office/drawing/2014/main" id="{BAA7FFDE-0670-7ADD-4E7B-72241722F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21" r="11336" b="-1"/>
          <a:stretch/>
        </p:blipFill>
        <p:spPr>
          <a:xfrm>
            <a:off x="11418390" y="10"/>
            <a:ext cx="6869608" cy="10286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142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114" y="1028700"/>
            <a:ext cx="8938256" cy="22288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4400"/>
              <a:t>Research Work 1: Novel Semantic Similarity Search Evaluation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114" y="3429000"/>
            <a:ext cx="8938256" cy="53721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300" dirty="0">
                <a:latin typeface="+mn-lt"/>
                <a:ea typeface="+mn-ea"/>
                <a:cs typeface="+mn-cs"/>
              </a:rPr>
              <a:t>Experimented on semantic similarity search using different models and data storages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300" dirty="0">
                <a:latin typeface="+mn-lt"/>
                <a:ea typeface="+mn-ea"/>
                <a:cs typeface="+mn-cs"/>
              </a:rPr>
              <a:t>Models used: Word2Vec, </a:t>
            </a:r>
            <a:r>
              <a:rPr lang="en-US" sz="3300" dirty="0" err="1">
                <a:latin typeface="+mn-lt"/>
                <a:ea typeface="+mn-ea"/>
                <a:cs typeface="+mn-cs"/>
              </a:rPr>
              <a:t>MiniLM</a:t>
            </a:r>
            <a:r>
              <a:rPr lang="en-US" sz="3300" dirty="0">
                <a:latin typeface="+mn-lt"/>
                <a:ea typeface="+mn-ea"/>
                <a:cs typeface="+mn-cs"/>
              </a:rPr>
              <a:t>, and </a:t>
            </a:r>
            <a:r>
              <a:rPr lang="en-US" sz="3300" dirty="0" err="1">
                <a:latin typeface="+mn-lt"/>
                <a:ea typeface="+mn-ea"/>
                <a:cs typeface="+mn-cs"/>
              </a:rPr>
              <a:t>RoBERTa</a:t>
            </a:r>
            <a:endParaRPr lang="en-US" sz="3300" dirty="0">
              <a:latin typeface="+mn-lt"/>
              <a:ea typeface="+mn-ea"/>
              <a:cs typeface="+mn-cs"/>
            </a:endParaRP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300" dirty="0">
                <a:latin typeface="+mn-lt"/>
                <a:ea typeface="+mn-ea"/>
                <a:cs typeface="+mn-cs"/>
              </a:rPr>
              <a:t>Data Storages: Pinecone Vector Index, Local memory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300" dirty="0">
                <a:latin typeface="+mn-lt"/>
                <a:ea typeface="+mn-ea"/>
                <a:cs typeface="+mn-cs"/>
              </a:rPr>
              <a:t>Developed a novel comprehensive evaluation algorithm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300" dirty="0">
                <a:latin typeface="+mn-lt"/>
                <a:ea typeface="+mn-ea"/>
                <a:cs typeface="+mn-cs"/>
              </a:rPr>
              <a:t>Working on a paper detailing the research findings and the new algorithm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491" y="0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Placeholder 4" descr="npxXWgQ33ZQ.jpg"/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l="30456" r="30456"/>
          <a:stretch>
            <a:fillRect/>
          </a:stretch>
        </p:blipFill>
        <p:spPr>
          <a:xfrm>
            <a:off x="12394248" y="959556"/>
            <a:ext cx="4917892" cy="8366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142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1000" y="1028700"/>
            <a:ext cx="5484629" cy="22288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4400"/>
              <a:t>Research Work 2: SSE-EduBot</a:t>
            </a: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142" y="564"/>
            <a:ext cx="3429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A diagram of a process flow&#10;&#10;Description automatically generated">
            <a:extLst>
              <a:ext uri="{FF2B5EF4-FFF2-40B4-BE49-F238E27FC236}">
                <a16:creationId xmlns:a16="http://schemas.microsoft.com/office/drawing/2014/main" id="{52F7DAED-7648-27A0-B757-CBBCBC77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41" y="1628644"/>
            <a:ext cx="9775598" cy="65496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91000" y="3429000"/>
            <a:ext cx="5484629" cy="53721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500">
                <a:latin typeface="+mn-lt"/>
                <a:ea typeface="+mn-ea"/>
                <a:cs typeface="+mn-cs"/>
              </a:rPr>
              <a:t>A pioneering educational tool designed for the EM 624 course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500">
                <a:latin typeface="+mn-lt"/>
                <a:ea typeface="+mn-ea"/>
                <a:cs typeface="+mn-cs"/>
              </a:rPr>
              <a:t>Multi-stage functionality with distinct features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500">
                <a:latin typeface="+mn-lt"/>
                <a:ea typeface="+mn-ea"/>
                <a:cs typeface="+mn-cs"/>
              </a:rPr>
              <a:t>Incorporates domain-specific data collection, data preprocessing, and vectorization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500">
                <a:latin typeface="+mn-lt"/>
                <a:ea typeface="+mn-ea"/>
                <a:cs typeface="+mn-cs"/>
              </a:rPr>
              <a:t>Utilizes a Large Language Model for response generation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500">
                <a:latin typeface="+mn-lt"/>
                <a:ea typeface="+mn-ea"/>
                <a:cs typeface="+mn-cs"/>
              </a:rPr>
              <a:t>Features a robust backend API and user-friendly interface</a:t>
            </a:r>
          </a:p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2500">
                <a:latin typeface="+mn-lt"/>
                <a:ea typeface="+mn-ea"/>
                <a:cs typeface="+mn-cs"/>
              </a:rPr>
              <a:t>Ongoing system refinement for enhanced efficacy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9287" y="1116703"/>
            <a:ext cx="16011174" cy="8024507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9287" y="1116703"/>
            <a:ext cx="16011174" cy="8024507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7AE501-C032-516E-F819-D83C579E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781" y="2221395"/>
            <a:ext cx="8627306" cy="57727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9900" cap="all"/>
              <a:t> Thank you!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12446" y="3582537"/>
            <a:ext cx="0" cy="2784144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3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{F0A3E7BF-84BF-6047-A7FA-76BB4CB2DB64}tf10001072</Template>
  <TotalTime>528</TotalTime>
  <Words>392</Words>
  <Application>Microsoft Macintosh PowerPoint</Application>
  <PresentationFormat>Custom</PresentationFormat>
  <Paragraphs>50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Roboto Light</vt:lpstr>
      <vt:lpstr>Franklin Gothic Book</vt:lpstr>
      <vt:lpstr>Crop</vt:lpstr>
      <vt:lpstr>think-cell Slide</vt:lpstr>
      <vt:lpstr>Naveen Mathews Renji</vt:lpstr>
      <vt:lpstr>About Me</vt:lpstr>
      <vt:lpstr>Professional Experience</vt:lpstr>
      <vt:lpstr>Academic Projects</vt:lpstr>
      <vt:lpstr>Publications</vt:lpstr>
      <vt:lpstr>Awards and Activities</vt:lpstr>
      <vt:lpstr>Research Work 1: Novel Semantic Similarity Search Evaluation Algorithm</vt:lpstr>
      <vt:lpstr>Research Work 2: SSE-EduBot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Naveen Mathews Renji</cp:lastModifiedBy>
  <cp:revision>31</cp:revision>
  <dcterms:modified xsi:type="dcterms:W3CDTF">2023-09-19T01:57:11Z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2023-09-19T01:56:11Z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71a6644c-b62d-4b9a-b408-542f006faebd</vt:lpwstr>
  </property>
  <property fmtid="{D5CDD505-2E9C-101B-9397-08002B2CF9AE}" pid="8" name="MSIP_Label_a73fd474-4f3c-44ed-88fb-5cc4bd2471bf_ContentBits">
    <vt:lpwstr>0</vt:lpwstr>
  </property>
</Properties>
</file>