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Average"/>
      <p:regular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438D1A4-EC6B-4B88-8FDD-84E8A5003CCF}">
  <a:tblStyle styleId="{E438D1A4-EC6B-4B88-8FDD-84E8A5003CC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Average-regular.fnt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font" Target="fonts/Oswald-bold.fntdata"/><Relationship Id="rId12" Type="http://schemas.openxmlformats.org/officeDocument/2006/relationships/slide" Target="slides/slide6.xml"/><Relationship Id="rId23"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82c356444d_1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82c356444d_1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d2994dc42b48ea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d2994dc42b48ea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30ae26ce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30ae26ce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d2994dc42b48ea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d2994dc42b48ea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d2994dc42b48ea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d2994dc42b48ea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d2994dc42b48ea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d2994dc42b48ea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d2994dc42b48ea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d2994dc42b48ea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82c356444d_1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2c356444d_1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2c356444d_1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2c356444d_1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2c356444d_1_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2c356444d_1_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2c356444d_1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2c356444d_1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82c356444d_1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2c356444d_1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2c356444d_1_8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2c356444d_1_8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2c356444d_1_8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2c356444d_1_8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30ae26ce7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30ae26ce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idx="4294967295" type="ctrTitle"/>
          </p:nvPr>
        </p:nvSpPr>
        <p:spPr>
          <a:xfrm>
            <a:off x="671250" y="274375"/>
            <a:ext cx="7801500" cy="1164900"/>
          </a:xfrm>
          <a:prstGeom prst="rect">
            <a:avLst/>
          </a:prstGeom>
        </p:spPr>
        <p:txBody>
          <a:bodyPr anchorCtr="0" anchor="t" bIns="91425" lIns="91425" spcFirstLastPara="1" rIns="91425" wrap="square" tIns="91425">
            <a:noAutofit/>
          </a:bodyPr>
          <a:lstStyle/>
          <a:p>
            <a:pPr indent="0" lvl="0" marL="0" rtl="0" algn="ctr">
              <a:lnSpc>
                <a:spcPct val="150000"/>
              </a:lnSpc>
              <a:spcBef>
                <a:spcPts val="600"/>
              </a:spcBef>
              <a:spcAft>
                <a:spcPts val="600"/>
              </a:spcAft>
              <a:buNone/>
            </a:pPr>
            <a:r>
              <a:rPr lang="en" sz="1800">
                <a:solidFill>
                  <a:srgbClr val="FFFFFF"/>
                </a:solidFill>
                <a:latin typeface="Courier New"/>
                <a:ea typeface="Courier New"/>
                <a:cs typeface="Courier New"/>
                <a:sym typeface="Courier New"/>
              </a:rPr>
              <a:t>Real Time Indian Sign-Language to Speech Translation to Assist People With Hearing and Speech Impairment</a:t>
            </a:r>
            <a:endParaRPr sz="1800">
              <a:solidFill>
                <a:srgbClr val="FFFFFF"/>
              </a:solidFill>
              <a:latin typeface="Courier New"/>
              <a:ea typeface="Courier New"/>
              <a:cs typeface="Courier New"/>
              <a:sym typeface="Courier New"/>
            </a:endParaRPr>
          </a:p>
        </p:txBody>
      </p:sp>
      <p:sp>
        <p:nvSpPr>
          <p:cNvPr id="60" name="Google Shape;60;p13"/>
          <p:cNvSpPr txBox="1"/>
          <p:nvPr>
            <p:ph idx="4294967295" type="subTitle"/>
          </p:nvPr>
        </p:nvSpPr>
        <p:spPr>
          <a:xfrm>
            <a:off x="1062550" y="2718925"/>
            <a:ext cx="7801500" cy="54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r>
              <a:rPr lang="en"/>
              <a:t>TEAM</a:t>
            </a:r>
            <a:endParaRPr/>
          </a:p>
        </p:txBody>
      </p:sp>
      <p:graphicFrame>
        <p:nvGraphicFramePr>
          <p:cNvPr id="61" name="Google Shape;61;p13"/>
          <p:cNvGraphicFramePr/>
          <p:nvPr/>
        </p:nvGraphicFramePr>
        <p:xfrm>
          <a:off x="1062550" y="3413250"/>
          <a:ext cx="3000000" cy="3000000"/>
        </p:xfrm>
        <a:graphic>
          <a:graphicData uri="http://schemas.openxmlformats.org/drawingml/2006/table">
            <a:tbl>
              <a:tblPr>
                <a:noFill/>
                <a:tableStyleId>{E438D1A4-EC6B-4B88-8FDD-84E8A5003CCF}</a:tableStyleId>
              </a:tblPr>
              <a:tblGrid>
                <a:gridCol w="3619500"/>
                <a:gridCol w="3619500"/>
              </a:tblGrid>
              <a:tr h="363825">
                <a:tc>
                  <a:txBody>
                    <a:bodyPr/>
                    <a:lstStyle/>
                    <a:p>
                      <a:pPr indent="0" lvl="0" marL="0" rtl="0" algn="ctr">
                        <a:spcBef>
                          <a:spcPts val="0"/>
                        </a:spcBef>
                        <a:spcAft>
                          <a:spcPts val="0"/>
                        </a:spcAft>
                        <a:buNone/>
                      </a:pPr>
                      <a:r>
                        <a:rPr lang="en">
                          <a:solidFill>
                            <a:srgbClr val="FFFFFF"/>
                          </a:solidFill>
                        </a:rPr>
                        <a:t>KRUTHIKA K</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1MS17CS048</a:t>
                      </a:r>
                      <a:endParaRPr>
                        <a:solidFill>
                          <a:srgbClr val="FFFFFF"/>
                        </a:solidFill>
                      </a:endParaRPr>
                    </a:p>
                  </a:txBody>
                  <a:tcPr marT="91425" marB="91425" marR="91425" marL="91425"/>
                </a:tc>
              </a:tr>
              <a:tr h="363825">
                <a:tc>
                  <a:txBody>
                    <a:bodyPr/>
                    <a:lstStyle/>
                    <a:p>
                      <a:pPr indent="0" lvl="0" marL="0" rtl="0" algn="ctr">
                        <a:spcBef>
                          <a:spcPts val="0"/>
                        </a:spcBef>
                        <a:spcAft>
                          <a:spcPts val="0"/>
                        </a:spcAft>
                        <a:buNone/>
                      </a:pPr>
                      <a:r>
                        <a:rPr lang="en">
                          <a:solidFill>
                            <a:srgbClr val="FFFFFF"/>
                          </a:solidFill>
                        </a:rPr>
                        <a:t>MANASA KESHAVMURTY</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1MS17CS058</a:t>
                      </a:r>
                      <a:endParaRPr>
                        <a:solidFill>
                          <a:srgbClr val="FFFFFF"/>
                        </a:solidFill>
                      </a:endParaRPr>
                    </a:p>
                  </a:txBody>
                  <a:tcPr marT="91425" marB="91425" marR="91425" marL="91425"/>
                </a:tc>
              </a:tr>
              <a:tr h="363825">
                <a:tc>
                  <a:txBody>
                    <a:bodyPr/>
                    <a:lstStyle/>
                    <a:p>
                      <a:pPr indent="0" lvl="0" marL="0" rtl="0" algn="ctr">
                        <a:spcBef>
                          <a:spcPts val="0"/>
                        </a:spcBef>
                        <a:spcAft>
                          <a:spcPts val="0"/>
                        </a:spcAft>
                        <a:buNone/>
                      </a:pPr>
                      <a:r>
                        <a:rPr lang="en">
                          <a:solidFill>
                            <a:srgbClr val="FFFFFF"/>
                          </a:solidFill>
                        </a:rPr>
                        <a:t>NAVEEN MATHEWS RENJI</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1MS17CS072</a:t>
                      </a:r>
                      <a:endParaRPr>
                        <a:solidFill>
                          <a:srgbClr val="FFFFFF"/>
                        </a:solidFill>
                      </a:endParaRPr>
                    </a:p>
                  </a:txBody>
                  <a:tcPr marT="91425" marB="91425" marR="91425" marL="91425"/>
                </a:tc>
              </a:tr>
              <a:tr h="363825">
                <a:tc>
                  <a:txBody>
                    <a:bodyPr/>
                    <a:lstStyle/>
                    <a:p>
                      <a:pPr indent="0" lvl="0" marL="0" rtl="0" algn="ctr">
                        <a:spcBef>
                          <a:spcPts val="0"/>
                        </a:spcBef>
                        <a:spcAft>
                          <a:spcPts val="0"/>
                        </a:spcAft>
                        <a:buNone/>
                      </a:pPr>
                      <a:r>
                        <a:rPr lang="en">
                          <a:solidFill>
                            <a:srgbClr val="FFFFFF"/>
                          </a:solidFill>
                        </a:rPr>
                        <a:t>POOJA KUMARI</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1MS17CS081</a:t>
                      </a:r>
                      <a:endParaRPr>
                        <a:solidFill>
                          <a:srgbClr val="FFFFFF"/>
                        </a:solidFill>
                      </a:endParaRPr>
                    </a:p>
                  </a:txBody>
                  <a:tcPr marT="91425" marB="91425" marR="91425" marL="91425"/>
                </a:tc>
              </a:tr>
            </a:tbl>
          </a:graphicData>
        </a:graphic>
      </p:graphicFrame>
      <p:sp>
        <p:nvSpPr>
          <p:cNvPr id="62" name="Google Shape;62;p13"/>
          <p:cNvSpPr txBox="1"/>
          <p:nvPr>
            <p:ph idx="4294967295" type="subTitle"/>
          </p:nvPr>
        </p:nvSpPr>
        <p:spPr>
          <a:xfrm>
            <a:off x="974200" y="1199675"/>
            <a:ext cx="7801500" cy="54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GUIDE</a:t>
            </a:r>
            <a:endParaRPr/>
          </a:p>
          <a:p>
            <a:pPr indent="0" lvl="0" marL="0" rtl="0" algn="ctr">
              <a:lnSpc>
                <a:spcPct val="100000"/>
              </a:lnSpc>
              <a:spcBef>
                <a:spcPts val="1600"/>
              </a:spcBef>
              <a:spcAft>
                <a:spcPts val="0"/>
              </a:spcAft>
              <a:buNone/>
            </a:pPr>
            <a:r>
              <a:rPr lang="en" sz="1400">
                <a:solidFill>
                  <a:srgbClr val="FFFFFF"/>
                </a:solidFill>
                <a:latin typeface="Arial"/>
                <a:ea typeface="Arial"/>
                <a:cs typeface="Arial"/>
                <a:sym typeface="Arial"/>
              </a:rPr>
              <a:t>DR.S.RAJARAJESHWARI</a:t>
            </a:r>
            <a:endParaRPr sz="1400">
              <a:solidFill>
                <a:srgbClr val="FFFFFF"/>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234050" y="203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LOW LEVEL DESIGN-DATA FLOW</a:t>
            </a:r>
            <a:endParaRPr/>
          </a:p>
        </p:txBody>
      </p:sp>
      <p:sp>
        <p:nvSpPr>
          <p:cNvPr id="143" name="Google Shape;143;p22"/>
          <p:cNvSpPr/>
          <p:nvPr/>
        </p:nvSpPr>
        <p:spPr>
          <a:xfrm>
            <a:off x="180300" y="2056750"/>
            <a:ext cx="1018200" cy="78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HARDWARE CAMERA</a:t>
            </a:r>
            <a:endParaRPr b="1" sz="900">
              <a:latin typeface="Courier New"/>
              <a:ea typeface="Courier New"/>
              <a:cs typeface="Courier New"/>
              <a:sym typeface="Courier New"/>
            </a:endParaRPr>
          </a:p>
        </p:txBody>
      </p:sp>
      <p:sp>
        <p:nvSpPr>
          <p:cNvPr id="144" name="Google Shape;144;p22"/>
          <p:cNvSpPr/>
          <p:nvPr/>
        </p:nvSpPr>
        <p:spPr>
          <a:xfrm>
            <a:off x="5412538" y="2077413"/>
            <a:ext cx="1018200" cy="78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GREY SCALE</a:t>
            </a:r>
            <a:endParaRPr b="1" sz="900">
              <a:latin typeface="Courier New"/>
              <a:ea typeface="Courier New"/>
              <a:cs typeface="Courier New"/>
              <a:sym typeface="Courier New"/>
            </a:endParaRPr>
          </a:p>
        </p:txBody>
      </p:sp>
      <p:sp>
        <p:nvSpPr>
          <p:cNvPr id="145" name="Google Shape;145;p22"/>
          <p:cNvSpPr/>
          <p:nvPr/>
        </p:nvSpPr>
        <p:spPr>
          <a:xfrm>
            <a:off x="6668575" y="2077425"/>
            <a:ext cx="530100" cy="49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CNN</a:t>
            </a:r>
            <a:endParaRPr b="1" sz="900">
              <a:latin typeface="Courier New"/>
              <a:ea typeface="Courier New"/>
              <a:cs typeface="Courier New"/>
              <a:sym typeface="Courier New"/>
            </a:endParaRPr>
          </a:p>
        </p:txBody>
      </p:sp>
      <p:sp>
        <p:nvSpPr>
          <p:cNvPr id="146" name="Google Shape;146;p22"/>
          <p:cNvSpPr/>
          <p:nvPr/>
        </p:nvSpPr>
        <p:spPr>
          <a:xfrm>
            <a:off x="7318700" y="3339495"/>
            <a:ext cx="1018200" cy="50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NATURAL LANGAUGE PROCESSING</a:t>
            </a:r>
            <a:endParaRPr b="1" sz="900">
              <a:latin typeface="Courier New"/>
              <a:ea typeface="Courier New"/>
              <a:cs typeface="Courier New"/>
              <a:sym typeface="Courier New"/>
            </a:endParaRPr>
          </a:p>
        </p:txBody>
      </p:sp>
      <p:sp>
        <p:nvSpPr>
          <p:cNvPr id="147" name="Google Shape;147;p22"/>
          <p:cNvSpPr/>
          <p:nvPr/>
        </p:nvSpPr>
        <p:spPr>
          <a:xfrm>
            <a:off x="6888625" y="4150925"/>
            <a:ext cx="1866300" cy="78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latin typeface="Courier New"/>
                <a:ea typeface="Courier New"/>
                <a:cs typeface="Courier New"/>
                <a:sym typeface="Courier New"/>
              </a:rPr>
              <a:t>GRAMMATICALLY CORRECT SENTENCES</a:t>
            </a:r>
            <a:endParaRPr b="1" sz="1100">
              <a:latin typeface="Courier New"/>
              <a:ea typeface="Courier New"/>
              <a:cs typeface="Courier New"/>
              <a:sym typeface="Courier New"/>
            </a:endParaRPr>
          </a:p>
        </p:txBody>
      </p:sp>
      <p:sp>
        <p:nvSpPr>
          <p:cNvPr id="148" name="Google Shape;148;p22"/>
          <p:cNvSpPr/>
          <p:nvPr/>
        </p:nvSpPr>
        <p:spPr>
          <a:xfrm>
            <a:off x="3000825" y="3581450"/>
            <a:ext cx="759300" cy="785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Courier New"/>
                <a:ea typeface="Courier New"/>
                <a:cs typeface="Courier New"/>
                <a:sym typeface="Courier New"/>
              </a:rPr>
              <a:t>VIDEO TO FRAME</a:t>
            </a:r>
            <a:endParaRPr b="1" sz="1000">
              <a:latin typeface="Courier New"/>
              <a:ea typeface="Courier New"/>
              <a:cs typeface="Courier New"/>
              <a:sym typeface="Courier New"/>
            </a:endParaRPr>
          </a:p>
        </p:txBody>
      </p:sp>
      <p:sp>
        <p:nvSpPr>
          <p:cNvPr id="149" name="Google Shape;149;p22"/>
          <p:cNvSpPr/>
          <p:nvPr/>
        </p:nvSpPr>
        <p:spPr>
          <a:xfrm>
            <a:off x="2804575" y="871050"/>
            <a:ext cx="759300" cy="785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Courier New"/>
                <a:ea typeface="Courier New"/>
                <a:cs typeface="Courier New"/>
                <a:sym typeface="Courier New"/>
              </a:rPr>
              <a:t>IMAGE</a:t>
            </a:r>
            <a:endParaRPr b="1"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AS A FRAME</a:t>
            </a:r>
            <a:endParaRPr b="1" sz="1000">
              <a:latin typeface="Courier New"/>
              <a:ea typeface="Courier New"/>
              <a:cs typeface="Courier New"/>
              <a:sym typeface="Courier New"/>
            </a:endParaRPr>
          </a:p>
        </p:txBody>
      </p:sp>
      <p:sp>
        <p:nvSpPr>
          <p:cNvPr id="150" name="Google Shape;150;p22"/>
          <p:cNvSpPr/>
          <p:nvPr/>
        </p:nvSpPr>
        <p:spPr>
          <a:xfrm rot="-1351439">
            <a:off x="639727" y="1529090"/>
            <a:ext cx="2261726" cy="190478"/>
          </a:xfrm>
          <a:prstGeom prst="right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IMAGES FOR LETTERS/DIGITS</a:t>
            </a:r>
            <a:endParaRPr b="1" sz="800"/>
          </a:p>
        </p:txBody>
      </p:sp>
      <p:sp>
        <p:nvSpPr>
          <p:cNvPr id="151" name="Google Shape;151;p22"/>
          <p:cNvSpPr/>
          <p:nvPr/>
        </p:nvSpPr>
        <p:spPr>
          <a:xfrm>
            <a:off x="6242875" y="2247463"/>
            <a:ext cx="425700" cy="129600"/>
          </a:xfrm>
          <a:prstGeom prst="right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FFFF"/>
              </a:solidFill>
              <a:highlight>
                <a:srgbClr val="00FFFF"/>
              </a:highlight>
            </a:endParaRPr>
          </a:p>
        </p:txBody>
      </p:sp>
      <p:sp>
        <p:nvSpPr>
          <p:cNvPr id="152" name="Google Shape;152;p22"/>
          <p:cNvSpPr/>
          <p:nvPr/>
        </p:nvSpPr>
        <p:spPr>
          <a:xfrm rot="5396046">
            <a:off x="7351167" y="2912620"/>
            <a:ext cx="782401" cy="129600"/>
          </a:xfrm>
          <a:prstGeom prst="rightArrow">
            <a:avLst>
              <a:gd fmla="val 53505"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FFFF"/>
              </a:solidFill>
              <a:highlight>
                <a:srgbClr val="00FFFF"/>
              </a:highlight>
            </a:endParaRPr>
          </a:p>
        </p:txBody>
      </p:sp>
      <p:sp>
        <p:nvSpPr>
          <p:cNvPr id="153" name="Google Shape;153;p22"/>
          <p:cNvSpPr/>
          <p:nvPr/>
        </p:nvSpPr>
        <p:spPr>
          <a:xfrm rot="5395903">
            <a:off x="7616522" y="3934815"/>
            <a:ext cx="251700" cy="129600"/>
          </a:xfrm>
          <a:prstGeom prst="rightArrow">
            <a:avLst>
              <a:gd fmla="val 53505"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FFFF"/>
              </a:solidFill>
              <a:highlight>
                <a:srgbClr val="00FFFF"/>
              </a:highlight>
            </a:endParaRPr>
          </a:p>
        </p:txBody>
      </p:sp>
      <p:sp>
        <p:nvSpPr>
          <p:cNvPr id="154" name="Google Shape;154;p22"/>
          <p:cNvSpPr/>
          <p:nvPr/>
        </p:nvSpPr>
        <p:spPr>
          <a:xfrm rot="1322468">
            <a:off x="405382" y="3262343"/>
            <a:ext cx="2702838" cy="248965"/>
          </a:xfrm>
          <a:prstGeom prst="right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VIDEOS FOR WORDS/SENTENCES</a:t>
            </a:r>
            <a:endParaRPr b="1" sz="800"/>
          </a:p>
        </p:txBody>
      </p:sp>
      <p:sp>
        <p:nvSpPr>
          <p:cNvPr id="155" name="Google Shape;155;p22"/>
          <p:cNvSpPr/>
          <p:nvPr/>
        </p:nvSpPr>
        <p:spPr>
          <a:xfrm rot="1789914">
            <a:off x="3434219" y="1721460"/>
            <a:ext cx="2229539" cy="193383"/>
          </a:xfrm>
          <a:prstGeom prst="right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SEQUENCE OF 1 FRAME</a:t>
            </a:r>
            <a:endParaRPr b="1" sz="800"/>
          </a:p>
        </p:txBody>
      </p:sp>
      <p:sp>
        <p:nvSpPr>
          <p:cNvPr id="156" name="Google Shape;156;p22"/>
          <p:cNvSpPr/>
          <p:nvPr/>
        </p:nvSpPr>
        <p:spPr>
          <a:xfrm rot="-2065413">
            <a:off x="3522480" y="3240730"/>
            <a:ext cx="2229412" cy="193383"/>
          </a:xfrm>
          <a:prstGeom prst="right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SEQUENCE OF MULTIPLE  FRAMES</a:t>
            </a:r>
            <a:endParaRPr b="1" sz="800"/>
          </a:p>
        </p:txBody>
      </p:sp>
      <p:sp>
        <p:nvSpPr>
          <p:cNvPr id="157" name="Google Shape;157;p22"/>
          <p:cNvSpPr/>
          <p:nvPr/>
        </p:nvSpPr>
        <p:spPr>
          <a:xfrm>
            <a:off x="7519675" y="2077425"/>
            <a:ext cx="530100" cy="50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R</a:t>
            </a:r>
            <a:r>
              <a:rPr b="1" lang="en" sz="900">
                <a:latin typeface="Courier New"/>
                <a:ea typeface="Courier New"/>
                <a:cs typeface="Courier New"/>
                <a:sym typeface="Courier New"/>
              </a:rPr>
              <a:t>NN</a:t>
            </a:r>
            <a:endParaRPr b="1" sz="900">
              <a:latin typeface="Courier New"/>
              <a:ea typeface="Courier New"/>
              <a:cs typeface="Courier New"/>
              <a:sym typeface="Courier New"/>
            </a:endParaRPr>
          </a:p>
        </p:txBody>
      </p:sp>
      <p:sp>
        <p:nvSpPr>
          <p:cNvPr id="158" name="Google Shape;158;p22"/>
          <p:cNvSpPr/>
          <p:nvPr/>
        </p:nvSpPr>
        <p:spPr>
          <a:xfrm>
            <a:off x="7093975" y="2267013"/>
            <a:ext cx="425700" cy="129600"/>
          </a:xfrm>
          <a:prstGeom prst="right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FFFF"/>
              </a:solidFill>
              <a:highlight>
                <a:srgbClr val="00FFFF"/>
              </a:highlight>
            </a:endParaRPr>
          </a:p>
        </p:txBody>
      </p:sp>
      <p:sp>
        <p:nvSpPr>
          <p:cNvPr id="159" name="Google Shape;159;p22"/>
          <p:cNvSpPr txBox="1"/>
          <p:nvPr/>
        </p:nvSpPr>
        <p:spPr>
          <a:xfrm>
            <a:off x="7807625" y="2693375"/>
            <a:ext cx="1251300" cy="3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FFFFFF"/>
                </a:solidFill>
                <a:latin typeface="Courier New"/>
                <a:ea typeface="Courier New"/>
                <a:cs typeface="Courier New"/>
                <a:sym typeface="Courier New"/>
              </a:rPr>
              <a:t>SENTENCES IN SUBJECT-OBJECT VERB ORDER</a:t>
            </a:r>
            <a:endParaRPr b="1" sz="800">
              <a:solidFill>
                <a:srgbClr val="FFFFFF"/>
              </a:solidFill>
              <a:latin typeface="Courier New"/>
              <a:ea typeface="Courier New"/>
              <a:cs typeface="Courier New"/>
              <a:sym typeface="Courier New"/>
            </a:endParaRPr>
          </a:p>
        </p:txBody>
      </p:sp>
      <p:sp>
        <p:nvSpPr>
          <p:cNvPr id="160" name="Google Shape;160;p22"/>
          <p:cNvSpPr/>
          <p:nvPr/>
        </p:nvSpPr>
        <p:spPr>
          <a:xfrm>
            <a:off x="6242875" y="2247463"/>
            <a:ext cx="425700" cy="129600"/>
          </a:xfrm>
          <a:prstGeom prst="right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FFFF"/>
              </a:solidFill>
              <a:highlight>
                <a:srgbClr val="00FFFF"/>
              </a:highlight>
            </a:endParaRPr>
          </a:p>
        </p:txBody>
      </p:sp>
      <p:sp>
        <p:nvSpPr>
          <p:cNvPr id="161" name="Google Shape;161;p22"/>
          <p:cNvSpPr txBox="1"/>
          <p:nvPr/>
        </p:nvSpPr>
        <p:spPr>
          <a:xfrm>
            <a:off x="7807625" y="3802400"/>
            <a:ext cx="1251300" cy="3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FFFFFF"/>
                </a:solidFill>
                <a:latin typeface="Courier New"/>
                <a:ea typeface="Courier New"/>
                <a:cs typeface="Courier New"/>
                <a:sym typeface="Courier New"/>
              </a:rPr>
              <a:t>OUTPUT</a:t>
            </a:r>
            <a:endParaRPr b="1" sz="800">
              <a:solidFill>
                <a:srgbClr val="FFFFFF"/>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Algorithmic description</a:t>
            </a:r>
            <a:endParaRPr/>
          </a:p>
        </p:txBody>
      </p:sp>
      <p:sp>
        <p:nvSpPr>
          <p:cNvPr id="167" name="Google Shape;167;p23"/>
          <p:cNvSpPr txBox="1"/>
          <p:nvPr>
            <p:ph idx="1" type="body"/>
          </p:nvPr>
        </p:nvSpPr>
        <p:spPr>
          <a:xfrm>
            <a:off x="815300" y="1293400"/>
            <a:ext cx="74283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rgbClr val="FFFFFF"/>
                </a:solidFill>
                <a:latin typeface="Oswald"/>
                <a:ea typeface="Oswald"/>
                <a:cs typeface="Oswald"/>
                <a:sym typeface="Oswald"/>
              </a:rPr>
              <a:t>Convolution neural network</a:t>
            </a:r>
            <a:endParaRPr u="sng">
              <a:solidFill>
                <a:srgbClr val="FFFFFF"/>
              </a:solidFill>
              <a:latin typeface="Oswald"/>
              <a:ea typeface="Oswald"/>
              <a:cs typeface="Oswald"/>
              <a:sym typeface="Oswald"/>
            </a:endParaRPr>
          </a:p>
          <a:p>
            <a:pPr indent="0" lvl="0" marL="0" rtl="0" algn="just">
              <a:spcBef>
                <a:spcPts val="1600"/>
              </a:spcBef>
              <a:spcAft>
                <a:spcPts val="0"/>
              </a:spcAft>
              <a:buNone/>
            </a:pPr>
            <a:r>
              <a:rPr lang="en" sz="1700">
                <a:solidFill>
                  <a:srgbClr val="FFFFFF"/>
                </a:solidFill>
                <a:latin typeface="Times New Roman"/>
                <a:ea typeface="Times New Roman"/>
                <a:cs typeface="Times New Roman"/>
                <a:sym typeface="Times New Roman"/>
              </a:rPr>
              <a:t>These networks are a class of deep feedforward neural networks that are based  on weight sharing.</a:t>
            </a:r>
            <a:endParaRPr sz="1700">
              <a:solidFill>
                <a:srgbClr val="FFFFFF"/>
              </a:solidFill>
              <a:latin typeface="Times New Roman"/>
              <a:ea typeface="Times New Roman"/>
              <a:cs typeface="Times New Roman"/>
              <a:sym typeface="Times New Roman"/>
            </a:endParaRPr>
          </a:p>
          <a:p>
            <a:pPr indent="0" lvl="0" marL="0" rtl="0" algn="just">
              <a:spcBef>
                <a:spcPts val="1600"/>
              </a:spcBef>
              <a:spcAft>
                <a:spcPts val="0"/>
              </a:spcAft>
              <a:buNone/>
            </a:pPr>
            <a:r>
              <a:rPr lang="en" sz="1700">
                <a:solidFill>
                  <a:srgbClr val="FFFFFF"/>
                </a:solidFill>
                <a:latin typeface="Times New Roman"/>
                <a:ea typeface="Times New Roman"/>
                <a:cs typeface="Times New Roman"/>
                <a:sym typeface="Times New Roman"/>
              </a:rPr>
              <a:t>This neural network is given grayscale images as input. It processes them and converts them to vectors that denote the positions of the hands in the image.</a:t>
            </a:r>
            <a:endParaRPr sz="1700">
              <a:solidFill>
                <a:srgbClr val="FFFFFF"/>
              </a:solidFill>
              <a:latin typeface="Times New Roman"/>
              <a:ea typeface="Times New Roman"/>
              <a:cs typeface="Times New Roman"/>
              <a:sym typeface="Times New Roman"/>
            </a:endParaRPr>
          </a:p>
          <a:p>
            <a:pPr indent="0" lvl="0" marL="0" rtl="0" algn="just">
              <a:spcBef>
                <a:spcPts val="1600"/>
              </a:spcBef>
              <a:spcAft>
                <a:spcPts val="0"/>
              </a:spcAft>
              <a:buNone/>
            </a:pPr>
            <a:r>
              <a:rPr lang="en" sz="1700">
                <a:solidFill>
                  <a:srgbClr val="FFFFFF"/>
                </a:solidFill>
                <a:latin typeface="Times New Roman"/>
                <a:ea typeface="Times New Roman"/>
                <a:cs typeface="Times New Roman"/>
                <a:sym typeface="Times New Roman"/>
              </a:rPr>
              <a:t>It uses a filter that runs across the input images along with maxpooling to identify specific features in images that help identify gestures.</a:t>
            </a:r>
            <a:endParaRPr sz="1700">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nvSpPr>
        <p:spPr>
          <a:xfrm>
            <a:off x="818100" y="457475"/>
            <a:ext cx="7423800" cy="435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u="sng">
                <a:solidFill>
                  <a:srgbClr val="FFFFFF"/>
                </a:solidFill>
                <a:latin typeface="Oswald"/>
                <a:ea typeface="Oswald"/>
                <a:cs typeface="Oswald"/>
                <a:sym typeface="Oswald"/>
              </a:rPr>
              <a:t>Recurrent neural network</a:t>
            </a:r>
            <a:endParaRPr sz="1800" u="sng">
              <a:solidFill>
                <a:srgbClr val="FFFFFF"/>
              </a:solidFill>
              <a:latin typeface="Oswald"/>
              <a:ea typeface="Oswald"/>
              <a:cs typeface="Oswald"/>
              <a:sym typeface="Oswald"/>
            </a:endParaRPr>
          </a:p>
          <a:p>
            <a:pPr indent="0" lvl="0" marL="0" rtl="0" algn="just">
              <a:lnSpc>
                <a:spcPct val="115000"/>
              </a:lnSpc>
              <a:spcBef>
                <a:spcPts val="1600"/>
              </a:spcBef>
              <a:spcAft>
                <a:spcPts val="0"/>
              </a:spcAft>
              <a:buNone/>
            </a:pPr>
            <a:r>
              <a:rPr lang="en" sz="1700">
                <a:solidFill>
                  <a:srgbClr val="FFFFFF"/>
                </a:solidFill>
                <a:latin typeface="Times New Roman"/>
                <a:ea typeface="Times New Roman"/>
                <a:cs typeface="Times New Roman"/>
                <a:sym typeface="Times New Roman"/>
              </a:rPr>
              <a:t>Recurrent Neural Networks are used whenever memory of previous computations is required. It is used to identify the hand gesture by considering the gestures denoted by the current and the previous frames.</a:t>
            </a:r>
            <a:endParaRPr sz="1700">
              <a:solidFill>
                <a:srgbClr val="FFFFFF"/>
              </a:solidFill>
              <a:latin typeface="Times New Roman"/>
              <a:ea typeface="Times New Roman"/>
              <a:cs typeface="Times New Roman"/>
              <a:sym typeface="Times New Roman"/>
            </a:endParaRPr>
          </a:p>
          <a:p>
            <a:pPr indent="0" lvl="0" marL="0" rtl="0" algn="just">
              <a:lnSpc>
                <a:spcPct val="115000"/>
              </a:lnSpc>
              <a:spcBef>
                <a:spcPts val="1600"/>
              </a:spcBef>
              <a:spcAft>
                <a:spcPts val="0"/>
              </a:spcAft>
              <a:buNone/>
            </a:pPr>
            <a:r>
              <a:rPr lang="en" sz="1700">
                <a:solidFill>
                  <a:srgbClr val="FFFFFF"/>
                </a:solidFill>
                <a:latin typeface="Times New Roman"/>
                <a:ea typeface="Times New Roman"/>
                <a:cs typeface="Times New Roman"/>
                <a:sym typeface="Times New Roman"/>
              </a:rPr>
              <a:t>This network takes in the input vectors and outputs letters/digits/words in the order of subject - object - verb.</a:t>
            </a:r>
            <a:endParaRPr sz="1700">
              <a:solidFill>
                <a:srgbClr val="FFFFFF"/>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 sz="1800" u="sng">
                <a:solidFill>
                  <a:srgbClr val="FFFFFF"/>
                </a:solidFill>
                <a:latin typeface="Oswald"/>
                <a:ea typeface="Oswald"/>
                <a:cs typeface="Oswald"/>
                <a:sym typeface="Oswald"/>
              </a:rPr>
              <a:t>Optimizer</a:t>
            </a:r>
            <a:endParaRPr sz="1800" u="sng">
              <a:solidFill>
                <a:srgbClr val="FFFFFF"/>
              </a:solidFill>
              <a:latin typeface="Oswald"/>
              <a:ea typeface="Oswald"/>
              <a:cs typeface="Oswald"/>
              <a:sym typeface="Oswald"/>
            </a:endParaRPr>
          </a:p>
          <a:p>
            <a:pPr indent="0" lvl="0" marL="0" rtl="0" algn="just">
              <a:lnSpc>
                <a:spcPct val="115000"/>
              </a:lnSpc>
              <a:spcBef>
                <a:spcPts val="1600"/>
              </a:spcBef>
              <a:spcAft>
                <a:spcPts val="0"/>
              </a:spcAft>
              <a:buNone/>
            </a:pPr>
            <a:r>
              <a:rPr lang="en" sz="1700">
                <a:solidFill>
                  <a:srgbClr val="FFFFFF"/>
                </a:solidFill>
                <a:latin typeface="Times New Roman"/>
                <a:ea typeface="Times New Roman"/>
                <a:cs typeface="Times New Roman"/>
                <a:sym typeface="Times New Roman"/>
              </a:rPr>
              <a:t>Adam optimizer combines the features of AdaGrad and RMSProp to learn adaptively, and is currently known to be the best learning algorithm.</a:t>
            </a:r>
            <a:endParaRPr sz="1700">
              <a:solidFill>
                <a:srgbClr val="FFFFFF"/>
              </a:solidFill>
              <a:latin typeface="Times New Roman"/>
              <a:ea typeface="Times New Roman"/>
              <a:cs typeface="Times New Roman"/>
              <a:sym typeface="Times New Roman"/>
            </a:endParaRPr>
          </a:p>
          <a:p>
            <a:pPr indent="0" lvl="0" marL="0" rtl="0" algn="just">
              <a:lnSpc>
                <a:spcPct val="115000"/>
              </a:lnSpc>
              <a:spcBef>
                <a:spcPts val="1600"/>
              </a:spcBef>
              <a:spcAft>
                <a:spcPts val="0"/>
              </a:spcAft>
              <a:buNone/>
            </a:pPr>
            <a:r>
              <a:t/>
            </a:r>
            <a:endParaRPr sz="1800">
              <a:solidFill>
                <a:srgbClr val="999999"/>
              </a:solidFill>
              <a:latin typeface="Times New Roman"/>
              <a:ea typeface="Times New Roman"/>
              <a:cs typeface="Times New Roman"/>
              <a:sym typeface="Times New Roman"/>
            </a:endParaRPr>
          </a:p>
          <a:p>
            <a:pPr indent="0" lvl="0" marL="0" rtl="0" algn="l">
              <a:spcBef>
                <a:spcPts val="1600"/>
              </a:spcBef>
              <a:spcAft>
                <a:spcPts val="0"/>
              </a:spcAft>
              <a:buNone/>
            </a:pPr>
            <a:r>
              <a:t/>
            </a:r>
            <a:endParaRPr>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Reason for cho</a:t>
            </a:r>
            <a:r>
              <a:rPr lang="en"/>
              <a:t>osing architecture</a:t>
            </a:r>
            <a:endParaRPr/>
          </a:p>
        </p:txBody>
      </p:sp>
      <p:sp>
        <p:nvSpPr>
          <p:cNvPr id="178" name="Google Shape;178;p25"/>
          <p:cNvSpPr txBox="1"/>
          <p:nvPr>
            <p:ph idx="1" type="body"/>
          </p:nvPr>
        </p:nvSpPr>
        <p:spPr>
          <a:xfrm>
            <a:off x="805250" y="1152475"/>
            <a:ext cx="7569300" cy="3416400"/>
          </a:xfrm>
          <a:prstGeom prst="rect">
            <a:avLst/>
          </a:prstGeom>
        </p:spPr>
        <p:txBody>
          <a:bodyPr anchorCtr="0" anchor="ctr" bIns="91425" lIns="91425" spcFirstLastPara="1" rIns="91425" wrap="square" tIns="91425">
            <a:noAutofit/>
          </a:bodyPr>
          <a:lstStyle/>
          <a:p>
            <a:pPr indent="0" lvl="0" marL="0" rtl="0" algn="just">
              <a:spcBef>
                <a:spcPts val="0"/>
              </a:spcBef>
              <a:spcAft>
                <a:spcPts val="1600"/>
              </a:spcAft>
              <a:buNone/>
            </a:pPr>
            <a:r>
              <a:rPr lang="en">
                <a:solidFill>
                  <a:srgbClr val="FFFFFF"/>
                </a:solidFill>
              </a:rPr>
              <a:t>The project has </a:t>
            </a:r>
            <a:r>
              <a:rPr lang="en">
                <a:solidFill>
                  <a:srgbClr val="FFFFFF"/>
                </a:solidFill>
              </a:rPr>
              <a:t>been designed such that it incorporates major applications of machine learning and deep learning. Also, various concepts such as image and video processing, different neural architectures etc. are used as an attempt to make the translations more accurate and relevant. Simplicity and effectiveness are the key factors  considered while designing and developing the application. </a:t>
            </a: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84" name="Google Shape;184;p26"/>
          <p:cNvSpPr txBox="1"/>
          <p:nvPr>
            <p:ph idx="1" type="body"/>
          </p:nvPr>
        </p:nvSpPr>
        <p:spPr>
          <a:xfrm>
            <a:off x="855575" y="1152475"/>
            <a:ext cx="7539000" cy="41262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solidFill>
                  <a:srgbClr val="FFFFFF"/>
                </a:solidFill>
              </a:rPr>
              <a:t>Though hardware implementation can give greater accuracy in some situations but it deviates from our goal of making communication easy and accessible as it is expensive and requires regular maintenance. We aim to bridge the communication gap in the most accessible manner. Deep neural networks have revolutionized how different Machine Learning problems are approached. Using them within an Android app will greatly increase its accessibility and its availability to all parties requiring a sign language interpreter can solve this problem and give significant results, and that is precisely what this project explores. </a:t>
            </a:r>
            <a:endParaRPr>
              <a:solidFill>
                <a:srgbClr val="FFFFFF"/>
              </a:solidFill>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90" name="Google Shape;19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Kusumika Krori Dutta, Satheesh Kumar Raju K, Anil Kumar G S, and Sunny Arokia Swamy B. Double handed indian sign language to speech and text. In Proceedings of the 2015 Third International Conference on Image Information Processing (ICIIP), ICIIP ’15, pages 374–377, Washington, DC, USA, 2015.IEEE Computer Society.</a:t>
            </a:r>
            <a:endParaRPr sz="1500"/>
          </a:p>
          <a:p>
            <a:pPr indent="-323850" lvl="0" marL="457200" rtl="0" algn="l">
              <a:lnSpc>
                <a:spcPct val="100000"/>
              </a:lnSpc>
              <a:spcBef>
                <a:spcPts val="0"/>
              </a:spcBef>
              <a:spcAft>
                <a:spcPts val="0"/>
              </a:spcAft>
              <a:buSzPts val="1500"/>
              <a:buChar char="●"/>
            </a:pPr>
            <a:r>
              <a:rPr lang="en" sz="1500"/>
              <a:t> K. Dabre and S. Dholay. Machine learning model for sign language interpretation using webcam images. In 2014 International Conference of Circuits, Systems, Communication and Information Technology Applications (CSCITA), pages 317–321, April 2014.</a:t>
            </a:r>
            <a:endParaRPr sz="1500"/>
          </a:p>
          <a:p>
            <a:pPr indent="-323850" lvl="0" marL="457200" rtl="0" algn="l">
              <a:lnSpc>
                <a:spcPct val="100000"/>
              </a:lnSpc>
              <a:spcBef>
                <a:spcPts val="0"/>
              </a:spcBef>
              <a:spcAft>
                <a:spcPts val="0"/>
              </a:spcAft>
              <a:buSzPts val="1500"/>
              <a:buChar char="●"/>
            </a:pPr>
            <a:r>
              <a:rPr lang="en" sz="1500"/>
              <a:t>K. Dixit and A. S. Jalal. Automatic indian sign language recognition system. In 2013 3rd IEEE International Advance Computing Conference (IACC), pages 883–887, Feb 2013.</a:t>
            </a:r>
            <a:endParaRPr sz="1500"/>
          </a:p>
          <a:p>
            <a:pPr indent="0" lvl="0" marL="0" rtl="0" algn="l">
              <a:lnSpc>
                <a:spcPct val="100000"/>
              </a:lnSpc>
              <a:spcBef>
                <a:spcPts val="1600"/>
              </a:spcBef>
              <a:spcAft>
                <a:spcPts val="1600"/>
              </a:spcAft>
              <a:buNone/>
            </a:pPr>
            <a:r>
              <a:t/>
            </a:r>
            <a:endParaRPr b="1"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68" name="Google Shape;68;p14"/>
          <p:cNvSpPr txBox="1"/>
          <p:nvPr>
            <p:ph idx="1" type="body"/>
          </p:nvPr>
        </p:nvSpPr>
        <p:spPr>
          <a:xfrm>
            <a:off x="1006707" y="1188859"/>
            <a:ext cx="7309800" cy="3416400"/>
          </a:xfrm>
          <a:prstGeom prst="rect">
            <a:avLst/>
          </a:prstGeom>
        </p:spPr>
        <p:txBody>
          <a:bodyPr anchorCtr="0" anchor="ctr" bIns="91425" lIns="91425" spcFirstLastPara="1" rIns="91425" wrap="square" tIns="91425">
            <a:noAutofit/>
          </a:bodyPr>
          <a:lstStyle/>
          <a:p>
            <a:pPr indent="0" lvl="0" marL="0" rtl="0" algn="just">
              <a:spcBef>
                <a:spcPts val="0"/>
              </a:spcBef>
              <a:spcAft>
                <a:spcPts val="1600"/>
              </a:spcAft>
              <a:buNone/>
            </a:pPr>
            <a:r>
              <a:rPr lang="en">
                <a:solidFill>
                  <a:srgbClr val="FFFFFF"/>
                </a:solidFill>
                <a:latin typeface="Times New Roman"/>
                <a:ea typeface="Times New Roman"/>
                <a:cs typeface="Times New Roman"/>
                <a:sym typeface="Times New Roman"/>
              </a:rPr>
              <a:t>Sign language is the language used by people with speech and hearing impairment. Unless the concerned parties know the language, there is a communication barrier between them.  In most cases they is an interpreter involved. To reduce the dependencies on interpreters and to bridge the communication gap, we develop a sign language translation system that translates the sign language by the user using deep learning algorithms and presents a grammatically correct translation in text/speech format using natural language processing.</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4" name="Google Shape;74;p15"/>
          <p:cNvSpPr txBox="1"/>
          <p:nvPr>
            <p:ph idx="1" type="body"/>
          </p:nvPr>
        </p:nvSpPr>
        <p:spPr>
          <a:xfrm>
            <a:off x="899825" y="1196900"/>
            <a:ext cx="7309800" cy="3416400"/>
          </a:xfrm>
          <a:prstGeom prst="rect">
            <a:avLst/>
          </a:prstGeom>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r>
              <a:rPr lang="en">
                <a:solidFill>
                  <a:srgbClr val="FFFFFF"/>
                </a:solidFill>
                <a:latin typeface="Times New Roman"/>
                <a:ea typeface="Times New Roman"/>
                <a:cs typeface="Times New Roman"/>
                <a:sym typeface="Times New Roman"/>
              </a:rPr>
              <a:t>Sign language and gestures are vision based. It uses hand movements and facial expressions for communicating a message and is one of the main modes of communication for mute people. However not everybody always understands the nuances of the message they are trying to convey. Subtle differences in expression can convey a totally different message. Our aim is to bridge the conversational gap between the two parties thus enabling everyone to express their thoughts freely.</a:t>
            </a:r>
            <a:endParaRPr>
              <a:solidFill>
                <a:srgbClr val="FFFFFF"/>
              </a:solidFill>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t/>
            </a:r>
            <a:endParaRPr sz="1200">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DEFINITION</a:t>
            </a:r>
            <a:endParaRPr/>
          </a:p>
        </p:txBody>
      </p:sp>
      <p:sp>
        <p:nvSpPr>
          <p:cNvPr id="80" name="Google Shape;80;p1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FFFFFF"/>
                </a:solidFill>
                <a:latin typeface="Oswald"/>
                <a:ea typeface="Oswald"/>
                <a:cs typeface="Oswald"/>
                <a:sym typeface="Oswald"/>
              </a:rPr>
              <a:t>CURRENT </a:t>
            </a:r>
            <a:r>
              <a:rPr b="1" lang="en">
                <a:solidFill>
                  <a:srgbClr val="FFFFFF"/>
                </a:solidFill>
                <a:latin typeface="Oswald"/>
                <a:ea typeface="Oswald"/>
                <a:cs typeface="Oswald"/>
                <a:sym typeface="Oswald"/>
              </a:rPr>
              <a:t>METHODOLOGY</a:t>
            </a:r>
            <a:endParaRPr b="1">
              <a:solidFill>
                <a:srgbClr val="FFFFFF"/>
              </a:solidFill>
              <a:latin typeface="Oswald"/>
              <a:ea typeface="Oswald"/>
              <a:cs typeface="Oswald"/>
              <a:sym typeface="Oswald"/>
            </a:endParaRPr>
          </a:p>
          <a:p>
            <a:pPr indent="0" lvl="0" marL="0" rtl="0" algn="l">
              <a:lnSpc>
                <a:spcPct val="100000"/>
              </a:lnSpc>
              <a:spcBef>
                <a:spcPts val="0"/>
              </a:spcBef>
              <a:spcAft>
                <a:spcPts val="0"/>
              </a:spcAft>
              <a:buNone/>
            </a:pPr>
            <a:r>
              <a:t/>
            </a:r>
            <a:endParaRPr b="1">
              <a:solidFill>
                <a:srgbClr val="FFFFFF"/>
              </a:solidFill>
            </a:endParaRPr>
          </a:p>
          <a:p>
            <a:pPr indent="0" lvl="0" marL="0" rtl="0" algn="just">
              <a:lnSpc>
                <a:spcPct val="100000"/>
              </a:lnSpc>
              <a:spcBef>
                <a:spcPts val="0"/>
              </a:spcBef>
              <a:spcAft>
                <a:spcPts val="0"/>
              </a:spcAft>
              <a:buNone/>
            </a:pPr>
            <a:r>
              <a:rPr lang="en" sz="1800">
                <a:solidFill>
                  <a:srgbClr val="FFFFFF"/>
                </a:solidFill>
                <a:latin typeface="Times New Roman"/>
                <a:ea typeface="Times New Roman"/>
                <a:cs typeface="Times New Roman"/>
                <a:sym typeface="Times New Roman"/>
              </a:rPr>
              <a:t>There exists models that convert American Sign Language to sentences. However, most of these techniques are not based on deep learning. These models also cannot handle the nuances of the Indian Sign Language.</a:t>
            </a:r>
            <a:endParaRPr sz="1800">
              <a:solidFill>
                <a:srgbClr val="FFFFFF"/>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b="1" sz="1800">
              <a:solidFill>
                <a:srgbClr val="9E9E9E"/>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
        <p:nvSpPr>
          <p:cNvPr id="81" name="Google Shape;81;p1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Oswald"/>
                <a:ea typeface="Oswald"/>
                <a:cs typeface="Oswald"/>
                <a:sym typeface="Oswald"/>
              </a:rPr>
              <a:t>PROPOSED </a:t>
            </a:r>
            <a:r>
              <a:rPr b="1" lang="en">
                <a:solidFill>
                  <a:srgbClr val="FFFFFF"/>
                </a:solidFill>
                <a:latin typeface="Oswald"/>
                <a:ea typeface="Oswald"/>
                <a:cs typeface="Oswald"/>
                <a:sym typeface="Oswald"/>
              </a:rPr>
              <a:t>METHODOLOGY</a:t>
            </a:r>
            <a:endParaRPr b="1">
              <a:solidFill>
                <a:srgbClr val="FFFFFF"/>
              </a:solidFill>
              <a:latin typeface="Oswald"/>
              <a:ea typeface="Oswald"/>
              <a:cs typeface="Oswald"/>
              <a:sym typeface="Oswald"/>
            </a:endParaRPr>
          </a:p>
          <a:p>
            <a:pPr indent="0" lvl="0" marL="0" rtl="0" algn="just">
              <a:lnSpc>
                <a:spcPct val="100000"/>
              </a:lnSpc>
              <a:spcBef>
                <a:spcPts val="1600"/>
              </a:spcBef>
              <a:spcAft>
                <a:spcPts val="0"/>
              </a:spcAft>
              <a:buNone/>
            </a:pPr>
            <a:r>
              <a:rPr lang="en" sz="1800">
                <a:solidFill>
                  <a:srgbClr val="FFFFFF"/>
                </a:solidFill>
                <a:latin typeface="Times New Roman"/>
                <a:ea typeface="Times New Roman"/>
                <a:cs typeface="Times New Roman"/>
                <a:sym typeface="Times New Roman"/>
              </a:rPr>
              <a:t>We use the Indian sign Language and deep neural networks to develop a model that can convert gestures of ISL into English text and speech.</a:t>
            </a:r>
            <a:endParaRPr sz="1800">
              <a:solidFill>
                <a:srgbClr val="FFFFFF"/>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b="1" sz="1800">
              <a:solidFill>
                <a:srgbClr val="9E9E9E"/>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b="1">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64100" y="105800"/>
            <a:ext cx="330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Requirements</a:t>
            </a:r>
            <a:endParaRPr/>
          </a:p>
        </p:txBody>
      </p:sp>
      <p:sp>
        <p:nvSpPr>
          <p:cNvPr id="87" name="Google Shape;87;p17"/>
          <p:cNvSpPr/>
          <p:nvPr/>
        </p:nvSpPr>
        <p:spPr>
          <a:xfrm>
            <a:off x="3113500" y="3059450"/>
            <a:ext cx="2053800" cy="198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000">
                <a:solidFill>
                  <a:schemeClr val="lt1"/>
                </a:solidFill>
                <a:latin typeface="Courier New"/>
                <a:ea typeface="Courier New"/>
                <a:cs typeface="Courier New"/>
                <a:sym typeface="Courier New"/>
              </a:rPr>
              <a:t>Operating Environment</a:t>
            </a:r>
            <a:endParaRPr b="1" sz="1000">
              <a:solidFill>
                <a:schemeClr val="lt1"/>
              </a:solidFill>
              <a:latin typeface="Courier New"/>
              <a:ea typeface="Courier New"/>
              <a:cs typeface="Courier New"/>
              <a:sym typeface="Courier New"/>
            </a:endParaRPr>
          </a:p>
          <a:p>
            <a:pPr indent="-292100" lvl="0" marL="457200" rtl="0" algn="l">
              <a:lnSpc>
                <a:spcPct val="115000"/>
              </a:lnSpc>
              <a:spcBef>
                <a:spcPts val="1600"/>
              </a:spcBef>
              <a:spcAft>
                <a:spcPts val="0"/>
              </a:spcAft>
              <a:buClr>
                <a:schemeClr val="lt1"/>
              </a:buClr>
              <a:buSzPts val="1000"/>
              <a:buFont typeface="Courier New"/>
              <a:buChar char="●"/>
            </a:pPr>
            <a:r>
              <a:rPr b="1" lang="en" sz="1000">
                <a:solidFill>
                  <a:schemeClr val="lt1"/>
                </a:solidFill>
                <a:latin typeface="Courier New"/>
                <a:ea typeface="Courier New"/>
                <a:cs typeface="Courier New"/>
                <a:sym typeface="Courier New"/>
              </a:rPr>
              <a:t>Operating system: Android</a:t>
            </a:r>
            <a:endParaRPr b="1" sz="1000">
              <a:solidFill>
                <a:schemeClr val="lt1"/>
              </a:solidFill>
              <a:latin typeface="Courier New"/>
              <a:ea typeface="Courier New"/>
              <a:cs typeface="Courier New"/>
              <a:sym typeface="Courier New"/>
            </a:endParaRPr>
          </a:p>
          <a:p>
            <a:pPr indent="-292100" lvl="0" marL="457200" rtl="0" algn="l">
              <a:lnSpc>
                <a:spcPct val="115000"/>
              </a:lnSpc>
              <a:spcBef>
                <a:spcPts val="0"/>
              </a:spcBef>
              <a:spcAft>
                <a:spcPts val="0"/>
              </a:spcAft>
              <a:buClr>
                <a:schemeClr val="lt1"/>
              </a:buClr>
              <a:buSzPts val="1000"/>
              <a:buFont typeface="Courier New"/>
              <a:buChar char="●"/>
            </a:pPr>
            <a:r>
              <a:rPr b="1" lang="en" sz="1000">
                <a:solidFill>
                  <a:schemeClr val="lt1"/>
                </a:solidFill>
                <a:latin typeface="Courier New"/>
                <a:ea typeface="Courier New"/>
                <a:cs typeface="Courier New"/>
                <a:sym typeface="Courier New"/>
              </a:rPr>
              <a:t>Database:  Google Colab</a:t>
            </a:r>
            <a:endParaRPr b="1" sz="1000">
              <a:solidFill>
                <a:schemeClr val="lt1"/>
              </a:solidFill>
              <a:latin typeface="Courier New"/>
              <a:ea typeface="Courier New"/>
              <a:cs typeface="Courier New"/>
              <a:sym typeface="Courier New"/>
            </a:endParaRPr>
          </a:p>
          <a:p>
            <a:pPr indent="-292100" lvl="0" marL="457200" rtl="0" algn="l">
              <a:lnSpc>
                <a:spcPct val="115000"/>
              </a:lnSpc>
              <a:spcBef>
                <a:spcPts val="0"/>
              </a:spcBef>
              <a:spcAft>
                <a:spcPts val="0"/>
              </a:spcAft>
              <a:buClr>
                <a:schemeClr val="lt1"/>
              </a:buClr>
              <a:buSzPts val="1000"/>
              <a:buFont typeface="Courier New"/>
              <a:buChar char="●"/>
            </a:pPr>
            <a:r>
              <a:rPr b="1" lang="en" sz="1000">
                <a:solidFill>
                  <a:schemeClr val="lt1"/>
                </a:solidFill>
                <a:latin typeface="Courier New"/>
                <a:ea typeface="Courier New"/>
                <a:cs typeface="Courier New"/>
                <a:sym typeface="Courier New"/>
              </a:rPr>
              <a:t>Backend: Python and OpenCV</a:t>
            </a:r>
            <a:endParaRPr b="1" sz="1000">
              <a:solidFill>
                <a:schemeClr val="lt1"/>
              </a:solidFill>
              <a:latin typeface="Courier New"/>
              <a:ea typeface="Courier New"/>
              <a:cs typeface="Courier New"/>
              <a:sym typeface="Courier New"/>
            </a:endParaRPr>
          </a:p>
          <a:p>
            <a:pPr indent="-292100" lvl="0" marL="457200" rtl="0" algn="l">
              <a:lnSpc>
                <a:spcPct val="115000"/>
              </a:lnSpc>
              <a:spcBef>
                <a:spcPts val="0"/>
              </a:spcBef>
              <a:spcAft>
                <a:spcPts val="0"/>
              </a:spcAft>
              <a:buClr>
                <a:schemeClr val="lt1"/>
              </a:buClr>
              <a:buSzPts val="1000"/>
              <a:buFont typeface="Courier New"/>
              <a:buChar char="●"/>
            </a:pPr>
            <a:r>
              <a:rPr b="1" lang="en" sz="1000">
                <a:solidFill>
                  <a:schemeClr val="lt1"/>
                </a:solidFill>
                <a:latin typeface="Courier New"/>
                <a:ea typeface="Courier New"/>
                <a:cs typeface="Courier New"/>
                <a:sym typeface="Courier New"/>
              </a:rPr>
              <a:t>Frontend: Android studio</a:t>
            </a:r>
            <a:endParaRPr b="1" sz="1000">
              <a:solidFill>
                <a:schemeClr val="lt1"/>
              </a:solidFill>
              <a:latin typeface="Courier New"/>
              <a:ea typeface="Courier New"/>
              <a:cs typeface="Courier New"/>
              <a:sym typeface="Courier New"/>
            </a:endParaRPr>
          </a:p>
        </p:txBody>
      </p:sp>
      <p:sp>
        <p:nvSpPr>
          <p:cNvPr id="88" name="Google Shape;88;p17"/>
          <p:cNvSpPr/>
          <p:nvPr/>
        </p:nvSpPr>
        <p:spPr>
          <a:xfrm>
            <a:off x="5366150" y="632025"/>
            <a:ext cx="2897100" cy="4342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000">
                <a:solidFill>
                  <a:schemeClr val="lt1"/>
                </a:solidFill>
                <a:latin typeface="Courier New"/>
                <a:ea typeface="Courier New"/>
                <a:cs typeface="Courier New"/>
                <a:sym typeface="Courier New"/>
              </a:rPr>
              <a:t>Software Interfaces</a:t>
            </a:r>
            <a:endParaRPr b="1" sz="1000">
              <a:solidFill>
                <a:schemeClr val="lt1"/>
              </a:solidFill>
              <a:latin typeface="Courier New"/>
              <a:ea typeface="Courier New"/>
              <a:cs typeface="Courier New"/>
              <a:sym typeface="Courier New"/>
            </a:endParaRPr>
          </a:p>
          <a:p>
            <a:pPr indent="-292100" lvl="0" marL="457200" rtl="0" algn="l">
              <a:lnSpc>
                <a:spcPct val="115000"/>
              </a:lnSpc>
              <a:spcBef>
                <a:spcPts val="1600"/>
              </a:spcBef>
              <a:spcAft>
                <a:spcPts val="0"/>
              </a:spcAft>
              <a:buClr>
                <a:schemeClr val="lt1"/>
              </a:buClr>
              <a:buSzPts val="1000"/>
              <a:buFont typeface="Courier New"/>
              <a:buChar char="●"/>
            </a:pPr>
            <a:r>
              <a:rPr b="1" lang="en" sz="1000">
                <a:solidFill>
                  <a:schemeClr val="lt1"/>
                </a:solidFill>
                <a:latin typeface="Courier New"/>
                <a:ea typeface="Courier New"/>
                <a:cs typeface="Courier New"/>
                <a:sym typeface="Courier New"/>
              </a:rPr>
              <a:t>Python and OpenCV will be used to extract information from the frames which are derived from the users recorded video. </a:t>
            </a:r>
            <a:endParaRPr b="1" sz="1000">
              <a:solidFill>
                <a:schemeClr val="lt1"/>
              </a:solidFill>
              <a:latin typeface="Courier New"/>
              <a:ea typeface="Courier New"/>
              <a:cs typeface="Courier New"/>
              <a:sym typeface="Courier New"/>
            </a:endParaRPr>
          </a:p>
          <a:p>
            <a:pPr indent="-292100" lvl="0" marL="457200" rtl="0" algn="l">
              <a:lnSpc>
                <a:spcPct val="115000"/>
              </a:lnSpc>
              <a:spcBef>
                <a:spcPts val="0"/>
              </a:spcBef>
              <a:spcAft>
                <a:spcPts val="0"/>
              </a:spcAft>
              <a:buClr>
                <a:schemeClr val="lt1"/>
              </a:buClr>
              <a:buSzPts val="1000"/>
              <a:buFont typeface="Courier New"/>
              <a:buChar char="●"/>
            </a:pPr>
            <a:r>
              <a:rPr b="1" lang="en" sz="1000">
                <a:solidFill>
                  <a:schemeClr val="lt1"/>
                </a:solidFill>
                <a:latin typeface="Courier New"/>
                <a:ea typeface="Courier New"/>
                <a:cs typeface="Courier New"/>
                <a:sym typeface="Courier New"/>
              </a:rPr>
              <a:t>Google’s Cloud service - Google Colab will be used to access the database that stores signs , facial expressions along with their translation. This is used to generate the output after processing the data.</a:t>
            </a:r>
            <a:endParaRPr b="1" sz="1000">
              <a:solidFill>
                <a:schemeClr val="lt1"/>
              </a:solidFill>
              <a:latin typeface="Courier New"/>
              <a:ea typeface="Courier New"/>
              <a:cs typeface="Courier New"/>
              <a:sym typeface="Courier New"/>
            </a:endParaRPr>
          </a:p>
          <a:p>
            <a:pPr indent="-292100" lvl="0" marL="457200" rtl="0" algn="l">
              <a:lnSpc>
                <a:spcPct val="115000"/>
              </a:lnSpc>
              <a:spcBef>
                <a:spcPts val="0"/>
              </a:spcBef>
              <a:spcAft>
                <a:spcPts val="0"/>
              </a:spcAft>
              <a:buClr>
                <a:schemeClr val="lt1"/>
              </a:buClr>
              <a:buSzPts val="1000"/>
              <a:buFont typeface="Courier New"/>
              <a:buChar char="●"/>
            </a:pPr>
            <a:r>
              <a:rPr b="1" lang="en" sz="1000">
                <a:solidFill>
                  <a:schemeClr val="lt1"/>
                </a:solidFill>
                <a:latin typeface="Courier New"/>
                <a:ea typeface="Courier New"/>
                <a:cs typeface="Courier New"/>
                <a:sym typeface="Courier New"/>
              </a:rPr>
              <a:t>Pytorch will enable efficient Training and Testing of the deep neural network.</a:t>
            </a:r>
            <a:endParaRPr b="1" sz="1000">
              <a:solidFill>
                <a:schemeClr val="lt1"/>
              </a:solidFill>
              <a:latin typeface="Courier New"/>
              <a:ea typeface="Courier New"/>
              <a:cs typeface="Courier New"/>
              <a:sym typeface="Courier New"/>
            </a:endParaRPr>
          </a:p>
          <a:p>
            <a:pPr indent="-292100" lvl="0" marL="457200" rtl="0" algn="l">
              <a:lnSpc>
                <a:spcPct val="115000"/>
              </a:lnSpc>
              <a:spcBef>
                <a:spcPts val="0"/>
              </a:spcBef>
              <a:spcAft>
                <a:spcPts val="0"/>
              </a:spcAft>
              <a:buClr>
                <a:schemeClr val="lt1"/>
              </a:buClr>
              <a:buSzPts val="1000"/>
              <a:buFont typeface="Courier New"/>
              <a:buChar char="●"/>
            </a:pPr>
            <a:r>
              <a:rPr b="1" lang="en" sz="1000">
                <a:solidFill>
                  <a:schemeClr val="lt1"/>
                </a:solidFill>
                <a:latin typeface="Courier New"/>
                <a:ea typeface="Courier New"/>
                <a:cs typeface="Courier New"/>
                <a:sym typeface="Courier New"/>
              </a:rPr>
              <a:t>Android Studio will be used as the android software development environment to create the Android application.</a:t>
            </a:r>
            <a:endParaRPr b="1" sz="1000">
              <a:solidFill>
                <a:schemeClr val="lt1"/>
              </a:solidFill>
              <a:latin typeface="Courier New"/>
              <a:ea typeface="Courier New"/>
              <a:cs typeface="Courier New"/>
              <a:sym typeface="Courier New"/>
            </a:endParaRPr>
          </a:p>
        </p:txBody>
      </p:sp>
      <p:sp>
        <p:nvSpPr>
          <p:cNvPr id="89" name="Google Shape;89;p17"/>
          <p:cNvSpPr/>
          <p:nvPr/>
        </p:nvSpPr>
        <p:spPr>
          <a:xfrm>
            <a:off x="3113500" y="678500"/>
            <a:ext cx="2053800" cy="230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000">
                <a:solidFill>
                  <a:schemeClr val="lt1"/>
                </a:solidFill>
                <a:latin typeface="Courier New"/>
                <a:ea typeface="Courier New"/>
                <a:cs typeface="Courier New"/>
                <a:sym typeface="Courier New"/>
              </a:rPr>
              <a:t>Hardware Interfaces</a:t>
            </a:r>
            <a:endParaRPr b="1" sz="1000">
              <a:solidFill>
                <a:schemeClr val="lt1"/>
              </a:solidFill>
              <a:latin typeface="Courier New"/>
              <a:ea typeface="Courier New"/>
              <a:cs typeface="Courier New"/>
              <a:sym typeface="Courier New"/>
            </a:endParaRPr>
          </a:p>
          <a:p>
            <a:pPr indent="-292100" lvl="0" marL="457200" rtl="0" algn="l">
              <a:lnSpc>
                <a:spcPct val="115000"/>
              </a:lnSpc>
              <a:spcBef>
                <a:spcPts val="1600"/>
              </a:spcBef>
              <a:spcAft>
                <a:spcPts val="0"/>
              </a:spcAft>
              <a:buClr>
                <a:schemeClr val="lt1"/>
              </a:buClr>
              <a:buSzPts val="1000"/>
              <a:buFont typeface="Courier New"/>
              <a:buChar char="●"/>
            </a:pPr>
            <a:r>
              <a:rPr b="1" lang="en" sz="1000">
                <a:solidFill>
                  <a:schemeClr val="lt1"/>
                </a:solidFill>
                <a:latin typeface="Courier New"/>
                <a:ea typeface="Courier New"/>
                <a:cs typeface="Courier New"/>
                <a:sym typeface="Courier New"/>
              </a:rPr>
              <a:t>A phone camera with a minimum 4mp resolution.</a:t>
            </a:r>
            <a:endParaRPr b="1" sz="1000">
              <a:solidFill>
                <a:schemeClr val="lt1"/>
              </a:solidFill>
              <a:latin typeface="Courier New"/>
              <a:ea typeface="Courier New"/>
              <a:cs typeface="Courier New"/>
              <a:sym typeface="Courier New"/>
            </a:endParaRPr>
          </a:p>
          <a:p>
            <a:pPr indent="-292100" lvl="0" marL="457200" rtl="0" algn="l">
              <a:lnSpc>
                <a:spcPct val="115000"/>
              </a:lnSpc>
              <a:spcBef>
                <a:spcPts val="0"/>
              </a:spcBef>
              <a:spcAft>
                <a:spcPts val="0"/>
              </a:spcAft>
              <a:buClr>
                <a:schemeClr val="lt1"/>
              </a:buClr>
              <a:buSzPts val="1000"/>
              <a:buFont typeface="Courier New"/>
              <a:buChar char="●"/>
            </a:pPr>
            <a:r>
              <a:rPr b="1" lang="en" sz="1000">
                <a:solidFill>
                  <a:schemeClr val="lt1"/>
                </a:solidFill>
                <a:latin typeface="Courier New"/>
                <a:ea typeface="Courier New"/>
                <a:cs typeface="Courier New"/>
                <a:sym typeface="Courier New"/>
              </a:rPr>
              <a:t>The Android phone should be compatible to have  OS Android 5.0 (API level 21) or higher.</a:t>
            </a:r>
            <a:endParaRPr b="1" sz="1000">
              <a:solidFill>
                <a:schemeClr val="lt1"/>
              </a:solidFill>
              <a:latin typeface="Courier New"/>
              <a:ea typeface="Courier New"/>
              <a:cs typeface="Courier New"/>
              <a:sym typeface="Courier New"/>
            </a:endParaRPr>
          </a:p>
        </p:txBody>
      </p:sp>
      <p:sp>
        <p:nvSpPr>
          <p:cNvPr id="90" name="Google Shape;90;p17"/>
          <p:cNvSpPr/>
          <p:nvPr/>
        </p:nvSpPr>
        <p:spPr>
          <a:xfrm>
            <a:off x="361350" y="1988625"/>
            <a:ext cx="2553300" cy="198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000">
                <a:solidFill>
                  <a:schemeClr val="lt1"/>
                </a:solidFill>
                <a:latin typeface="Courier New"/>
                <a:ea typeface="Courier New"/>
                <a:cs typeface="Courier New"/>
                <a:sym typeface="Courier New"/>
              </a:rPr>
              <a:t>Communication Environment</a:t>
            </a:r>
            <a:endParaRPr b="1" sz="1000">
              <a:solidFill>
                <a:schemeClr val="lt1"/>
              </a:solidFill>
              <a:latin typeface="Courier New"/>
              <a:ea typeface="Courier New"/>
              <a:cs typeface="Courier New"/>
              <a:sym typeface="Courier New"/>
            </a:endParaRPr>
          </a:p>
          <a:p>
            <a:pPr indent="-292100" lvl="0" marL="457200" rtl="0" algn="l">
              <a:lnSpc>
                <a:spcPct val="115000"/>
              </a:lnSpc>
              <a:spcBef>
                <a:spcPts val="1600"/>
              </a:spcBef>
              <a:spcAft>
                <a:spcPts val="0"/>
              </a:spcAft>
              <a:buClr>
                <a:schemeClr val="lt1"/>
              </a:buClr>
              <a:buSzPts val="1000"/>
              <a:buFont typeface="Courier New"/>
              <a:buChar char="●"/>
            </a:pPr>
            <a:r>
              <a:rPr b="1" lang="en" sz="1000">
                <a:solidFill>
                  <a:schemeClr val="lt1"/>
                </a:solidFill>
                <a:latin typeface="Courier New"/>
                <a:ea typeface="Courier New"/>
                <a:cs typeface="Courier New"/>
                <a:sym typeface="Courier New"/>
              </a:rPr>
              <a:t>The user’s phones must be 4G compatible and must also have enabled 4G without compromise to speed and usable mobile network data.</a:t>
            </a:r>
            <a:endParaRPr b="1" sz="1000">
              <a:solidFill>
                <a:schemeClr val="lt1"/>
              </a:solidFill>
              <a:latin typeface="Courier New"/>
              <a:ea typeface="Courier New"/>
              <a:cs typeface="Courier New"/>
              <a:sym typeface="Courier New"/>
            </a:endParaRPr>
          </a:p>
          <a:p>
            <a:pPr indent="0" lvl="0" marL="457200" rtl="0" algn="l">
              <a:lnSpc>
                <a:spcPct val="115000"/>
              </a:lnSpc>
              <a:spcBef>
                <a:spcPts val="1600"/>
              </a:spcBef>
              <a:spcAft>
                <a:spcPts val="1600"/>
              </a:spcAft>
              <a:buNone/>
            </a:pPr>
            <a:r>
              <a:t/>
            </a:r>
            <a:endParaRPr b="1" sz="1000">
              <a:solidFill>
                <a:schemeClr val="lt1"/>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288738" y="1306363"/>
            <a:ext cx="2792100" cy="135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Planning-</a:t>
            </a:r>
            <a:endParaRPr/>
          </a:p>
          <a:p>
            <a:pPr indent="0" lvl="0" marL="0" rtl="0" algn="ctr">
              <a:spcBef>
                <a:spcPts val="0"/>
              </a:spcBef>
              <a:spcAft>
                <a:spcPts val="0"/>
              </a:spcAft>
              <a:buNone/>
            </a:pPr>
            <a:r>
              <a:rPr lang="en"/>
              <a:t>GANTT CHART</a:t>
            </a:r>
            <a:endParaRPr/>
          </a:p>
        </p:txBody>
      </p:sp>
      <p:pic>
        <p:nvPicPr>
          <p:cNvPr id="96" name="Google Shape;96;p18"/>
          <p:cNvPicPr preferRelativeResize="0"/>
          <p:nvPr/>
        </p:nvPicPr>
        <p:blipFill rotWithShape="1">
          <a:blip r:embed="rId3">
            <a:alphaModFix/>
          </a:blip>
          <a:srcRect b="58007" l="0" r="0" t="0"/>
          <a:stretch/>
        </p:blipFill>
        <p:spPr>
          <a:xfrm>
            <a:off x="3181988" y="451188"/>
            <a:ext cx="5673275" cy="858450"/>
          </a:xfrm>
          <a:prstGeom prst="rect">
            <a:avLst/>
          </a:prstGeom>
          <a:noFill/>
          <a:ln>
            <a:noFill/>
          </a:ln>
        </p:spPr>
      </p:pic>
      <p:pic>
        <p:nvPicPr>
          <p:cNvPr id="97" name="Google Shape;97;p18"/>
          <p:cNvPicPr preferRelativeResize="0"/>
          <p:nvPr/>
        </p:nvPicPr>
        <p:blipFill>
          <a:blip r:embed="rId4">
            <a:alphaModFix/>
          </a:blip>
          <a:stretch>
            <a:fillRect/>
          </a:stretch>
        </p:blipFill>
        <p:spPr>
          <a:xfrm>
            <a:off x="3182000" y="2513023"/>
            <a:ext cx="5673250" cy="1019825"/>
          </a:xfrm>
          <a:prstGeom prst="rect">
            <a:avLst/>
          </a:prstGeom>
          <a:noFill/>
          <a:ln>
            <a:noFill/>
          </a:ln>
        </p:spPr>
      </p:pic>
      <p:pic>
        <p:nvPicPr>
          <p:cNvPr id="98" name="Google Shape;98;p18"/>
          <p:cNvPicPr preferRelativeResize="0"/>
          <p:nvPr/>
        </p:nvPicPr>
        <p:blipFill>
          <a:blip r:embed="rId5">
            <a:alphaModFix/>
          </a:blip>
          <a:stretch>
            <a:fillRect/>
          </a:stretch>
        </p:blipFill>
        <p:spPr>
          <a:xfrm>
            <a:off x="3181988" y="3576813"/>
            <a:ext cx="5673275" cy="1115475"/>
          </a:xfrm>
          <a:prstGeom prst="rect">
            <a:avLst/>
          </a:prstGeom>
          <a:noFill/>
          <a:ln>
            <a:noFill/>
          </a:ln>
        </p:spPr>
      </p:pic>
      <p:pic>
        <p:nvPicPr>
          <p:cNvPr id="99" name="Google Shape;99;p18"/>
          <p:cNvPicPr preferRelativeResize="0"/>
          <p:nvPr/>
        </p:nvPicPr>
        <p:blipFill rotWithShape="1">
          <a:blip r:embed="rId3">
            <a:alphaModFix/>
          </a:blip>
          <a:srcRect b="0" l="0" r="0" t="43445"/>
          <a:stretch/>
        </p:blipFill>
        <p:spPr>
          <a:xfrm>
            <a:off x="3181988" y="1353587"/>
            <a:ext cx="5673275" cy="1115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 &amp; Related Work</a:t>
            </a:r>
            <a:endParaRPr/>
          </a:p>
        </p:txBody>
      </p:sp>
      <p:sp>
        <p:nvSpPr>
          <p:cNvPr id="105" name="Google Shape;105;p19"/>
          <p:cNvSpPr txBox="1"/>
          <p:nvPr>
            <p:ph idx="1" type="body"/>
          </p:nvPr>
        </p:nvSpPr>
        <p:spPr>
          <a:xfrm>
            <a:off x="311700" y="1152475"/>
            <a:ext cx="8520600" cy="387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conducted a literature survey for 14 related works.Below is the tabular analysis of the same.</a:t>
            </a:r>
            <a:endParaRPr/>
          </a:p>
        </p:txBody>
      </p:sp>
      <p:graphicFrame>
        <p:nvGraphicFramePr>
          <p:cNvPr id="106" name="Google Shape;106;p19"/>
          <p:cNvGraphicFramePr/>
          <p:nvPr/>
        </p:nvGraphicFramePr>
        <p:xfrm>
          <a:off x="348500" y="2093775"/>
          <a:ext cx="3000000" cy="3000000"/>
        </p:xfrm>
        <a:graphic>
          <a:graphicData uri="http://schemas.openxmlformats.org/drawingml/2006/table">
            <a:tbl>
              <a:tblPr>
                <a:noFill/>
                <a:tableStyleId>{E438D1A4-EC6B-4B88-8FDD-84E8A5003CCF}</a:tableStyleId>
              </a:tblPr>
              <a:tblGrid>
                <a:gridCol w="1704125"/>
                <a:gridCol w="1704125"/>
                <a:gridCol w="1704125"/>
                <a:gridCol w="1704125"/>
                <a:gridCol w="1704125"/>
              </a:tblGrid>
              <a:tr h="380575">
                <a:tc>
                  <a:txBody>
                    <a:bodyPr/>
                    <a:lstStyle/>
                    <a:p>
                      <a:pPr indent="0" lvl="0" marL="0" rtl="0" algn="ctr">
                        <a:spcBef>
                          <a:spcPts val="0"/>
                        </a:spcBef>
                        <a:spcAft>
                          <a:spcPts val="0"/>
                        </a:spcAft>
                        <a:buNone/>
                      </a:pPr>
                      <a:r>
                        <a:rPr b="1" lang="en">
                          <a:solidFill>
                            <a:srgbClr val="FFFFFF"/>
                          </a:solidFill>
                          <a:latin typeface="Times New Roman"/>
                          <a:ea typeface="Times New Roman"/>
                          <a:cs typeface="Times New Roman"/>
                          <a:sym typeface="Times New Roman"/>
                        </a:rPr>
                        <a:t>REFERENCE</a:t>
                      </a:r>
                      <a:endParaRPr b="1">
                        <a:solidFill>
                          <a:srgbClr val="FFFFFF"/>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latin typeface="Times New Roman"/>
                          <a:ea typeface="Times New Roman"/>
                          <a:cs typeface="Times New Roman"/>
                          <a:sym typeface="Times New Roman"/>
                        </a:rPr>
                        <a:t>TECHNIQUE</a:t>
                      </a:r>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latin typeface="Times New Roman"/>
                          <a:ea typeface="Times New Roman"/>
                          <a:cs typeface="Times New Roman"/>
                          <a:sym typeface="Times New Roman"/>
                        </a:rPr>
                        <a:t>DATASET</a:t>
                      </a:r>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latin typeface="Times New Roman"/>
                          <a:ea typeface="Times New Roman"/>
                          <a:cs typeface="Times New Roman"/>
                          <a:sym typeface="Times New Roman"/>
                        </a:rPr>
                        <a:t>ALGORITHM</a:t>
                      </a:r>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latin typeface="Times New Roman"/>
                          <a:ea typeface="Times New Roman"/>
                          <a:cs typeface="Times New Roman"/>
                          <a:sym typeface="Times New Roman"/>
                        </a:rPr>
                        <a:t>RESULTS</a:t>
                      </a:r>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34875">
                <a:tc>
                  <a:txBody>
                    <a:bodyPr/>
                    <a:lstStyle/>
                    <a:p>
                      <a:pPr indent="0" lvl="0" marL="0" rtl="0" algn="l">
                        <a:spcBef>
                          <a:spcPts val="0"/>
                        </a:spcBef>
                        <a:spcAft>
                          <a:spcPts val="0"/>
                        </a:spcAft>
                        <a:buNone/>
                      </a:pPr>
                      <a:r>
                        <a:rPr lang="en" sz="800">
                          <a:solidFill>
                            <a:srgbClr val="FFFFFF"/>
                          </a:solidFill>
                        </a:rPr>
                        <a:t>VISION BASED HAND GESTURE RECOGNITION USING FOURIER DESCRIPTOR FOR INDIAN SIGN LANGUAGE (2016)</a:t>
                      </a:r>
                      <a:endParaRPr sz="800">
                        <a:solidFill>
                          <a:srgbClr val="FFFFFF"/>
                        </a:solidFill>
                      </a:endParaRPr>
                    </a:p>
                  </a:txBody>
                  <a:tcPr marT="91425" marB="91425" marR="91425" marL="91425">
                    <a:lnT cap="flat" cmpd="sng" w="1270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800">
                          <a:solidFill>
                            <a:srgbClr val="FFFFFF"/>
                          </a:solidFill>
                        </a:rPr>
                        <a:t>Fourier descriptor and Euclidean distanCE</a:t>
                      </a:r>
                      <a:endParaRPr sz="800">
                        <a:solidFill>
                          <a:srgbClr val="FFFFFF"/>
                        </a:solidFill>
                      </a:endParaRPr>
                    </a:p>
                  </a:txBody>
                  <a:tcPr marT="91425" marB="91425" marR="91425" marL="91425">
                    <a:lnT cap="flat" cmpd="sng" w="1270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800">
                          <a:solidFill>
                            <a:srgbClr val="FFFFFF"/>
                          </a:solidFill>
                        </a:rPr>
                        <a:t>ISL STATIC ALPHABETS 26 (780 Signs) </a:t>
                      </a:r>
                      <a:endParaRPr sz="800">
                        <a:solidFill>
                          <a:srgbClr val="FFFFFF"/>
                        </a:solidFill>
                      </a:endParaRPr>
                    </a:p>
                  </a:txBody>
                  <a:tcPr marT="91425" marB="91425" marR="91425" marL="91425">
                    <a:lnT cap="flat" cmpd="sng" w="1270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800">
                          <a:solidFill>
                            <a:srgbClr val="FFFFFF"/>
                          </a:solidFill>
                        </a:rPr>
                        <a:t>Fourier descriptor used for feature extraction and nearest neighbour using Euclidean distance used for classification. </a:t>
                      </a:r>
                      <a:endParaRPr sz="800">
                        <a:solidFill>
                          <a:srgbClr val="FFFFFF"/>
                        </a:solidFill>
                      </a:endParaRPr>
                    </a:p>
                  </a:txBody>
                  <a:tcPr marT="91425" marB="91425" marR="91425" marL="91425">
                    <a:lnT cap="flat" cmpd="sng" w="1270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800">
                          <a:solidFill>
                            <a:srgbClr val="FFFFFF"/>
                          </a:solidFill>
                        </a:rPr>
                        <a:t>94.15% accuracy is acquired under similar illumination and distance conditions. </a:t>
                      </a:r>
                      <a:endParaRPr sz="800">
                        <a:solidFill>
                          <a:srgbClr val="FFFFFF"/>
                        </a:solidFill>
                      </a:endParaRPr>
                    </a:p>
                  </a:txBody>
                  <a:tcPr marT="91425" marB="91425" marR="91425" marL="91425">
                    <a:lnT cap="flat" cmpd="sng" w="12700">
                      <a:solidFill>
                        <a:srgbClr val="000000"/>
                      </a:solidFill>
                      <a:prstDash val="solid"/>
                      <a:round/>
                      <a:headEnd len="sm" w="sm" type="none"/>
                      <a:tailEnd len="sm" w="sm" type="none"/>
                    </a:lnT>
                  </a:tcPr>
                </a:tc>
              </a:tr>
              <a:tr h="711225">
                <a:tc>
                  <a:txBody>
                    <a:bodyPr/>
                    <a:lstStyle/>
                    <a:p>
                      <a:pPr indent="0" lvl="0" marL="0" rtl="0" algn="just">
                        <a:spcBef>
                          <a:spcPts val="0"/>
                        </a:spcBef>
                        <a:spcAft>
                          <a:spcPts val="0"/>
                        </a:spcAft>
                        <a:buNone/>
                      </a:pPr>
                      <a:r>
                        <a:rPr lang="en" sz="800">
                          <a:solidFill>
                            <a:srgbClr val="FFFFFF"/>
                          </a:solidFill>
                          <a:latin typeface="Times New Roman"/>
                          <a:ea typeface="Times New Roman"/>
                          <a:cs typeface="Times New Roman"/>
                          <a:sym typeface="Times New Roman"/>
                        </a:rPr>
                        <a:t>A NOVEL APPROACH OF SIGN RECOGNITION FOR INDIAN SIGN LANGUAGE </a:t>
                      </a:r>
                      <a:endParaRPr sz="8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800">
                          <a:solidFill>
                            <a:srgbClr val="FFFFFF"/>
                          </a:solidFill>
                          <a:latin typeface="Times New Roman"/>
                          <a:ea typeface="Times New Roman"/>
                          <a:cs typeface="Times New Roman"/>
                          <a:sym typeface="Times New Roman"/>
                        </a:rPr>
                        <a:t>(2018)</a:t>
                      </a:r>
                      <a:endParaRPr sz="800">
                        <a:solidFill>
                          <a:srgbClr val="FFFFFF"/>
                        </a:solidFill>
                      </a:endParaRPr>
                    </a:p>
                  </a:txBody>
                  <a:tcPr marT="91425" marB="91425" marR="91425" marL="91425"/>
                </a:tc>
                <a:tc>
                  <a:txBody>
                    <a:bodyPr/>
                    <a:lstStyle/>
                    <a:p>
                      <a:pPr indent="0" lvl="0" marL="0" rtl="0" algn="l">
                        <a:spcBef>
                          <a:spcPts val="0"/>
                        </a:spcBef>
                        <a:spcAft>
                          <a:spcPts val="0"/>
                        </a:spcAft>
                        <a:buNone/>
                      </a:pPr>
                      <a:r>
                        <a:rPr lang="en" sz="800">
                          <a:solidFill>
                            <a:srgbClr val="FFFFFF"/>
                          </a:solidFill>
                        </a:rPr>
                        <a:t>Filtering of color and Eigen vectors for extracting features</a:t>
                      </a:r>
                      <a:endParaRPr sz="800">
                        <a:solidFill>
                          <a:srgbClr val="FFFFFF"/>
                        </a:solidFill>
                      </a:endParaRPr>
                    </a:p>
                    <a:p>
                      <a:pPr indent="0" lvl="0" marL="0" rtl="0" algn="l">
                        <a:spcBef>
                          <a:spcPts val="0"/>
                        </a:spcBef>
                        <a:spcAft>
                          <a:spcPts val="0"/>
                        </a:spcAft>
                        <a:buNone/>
                      </a:pPr>
                      <a:r>
                        <a:t/>
                      </a:r>
                      <a:endParaRPr sz="800">
                        <a:solidFill>
                          <a:srgbClr val="FFFFFF"/>
                        </a:solidFill>
                      </a:endParaRPr>
                    </a:p>
                  </a:txBody>
                  <a:tcPr marT="91425" marB="91425" marR="91425" marL="91425"/>
                </a:tc>
                <a:tc>
                  <a:txBody>
                    <a:bodyPr/>
                    <a:lstStyle/>
                    <a:p>
                      <a:pPr indent="0" lvl="0" marL="0" rtl="0" algn="l">
                        <a:spcBef>
                          <a:spcPts val="0"/>
                        </a:spcBef>
                        <a:spcAft>
                          <a:spcPts val="0"/>
                        </a:spcAft>
                        <a:buNone/>
                      </a:pPr>
                      <a:r>
                        <a:rPr lang="en" sz="800">
                          <a:solidFill>
                            <a:srgbClr val="FFFFFF"/>
                          </a:solidFill>
                        </a:rPr>
                        <a:t>IMAGES OF ISL NUMBERS.</a:t>
                      </a:r>
                      <a:endParaRPr sz="800">
                        <a:solidFill>
                          <a:srgbClr val="FFFFFF"/>
                        </a:solidFill>
                      </a:endParaRPr>
                    </a:p>
                  </a:txBody>
                  <a:tcPr marT="91425" marB="91425" marR="91425" marL="91425"/>
                </a:tc>
                <a:tc>
                  <a:txBody>
                    <a:bodyPr/>
                    <a:lstStyle/>
                    <a:p>
                      <a:pPr indent="0" lvl="0" marL="0" rtl="0" algn="just">
                        <a:spcBef>
                          <a:spcPts val="0"/>
                        </a:spcBef>
                        <a:spcAft>
                          <a:spcPts val="0"/>
                        </a:spcAft>
                        <a:buNone/>
                      </a:pPr>
                      <a:r>
                        <a:rPr lang="en" sz="800">
                          <a:solidFill>
                            <a:srgbClr val="FFFFFF"/>
                          </a:solidFill>
                          <a:latin typeface="Times New Roman"/>
                          <a:ea typeface="Times New Roman"/>
                          <a:cs typeface="Times New Roman"/>
                          <a:sym typeface="Times New Roman"/>
                        </a:rPr>
                        <a:t>Skin Color filtering used  for noise removal and hand detection. Eigen value &amp; Eigen vector used to extract the features of the image. Euclidean distance used  for classification.</a:t>
                      </a:r>
                      <a:endParaRPr sz="800">
                        <a:solidFill>
                          <a:srgbClr val="FFFFFF"/>
                        </a:solidFill>
                      </a:endParaRPr>
                    </a:p>
                  </a:txBody>
                  <a:tcPr marT="91425" marB="91425" marR="91425" marL="91425"/>
                </a:tc>
                <a:tc>
                  <a:txBody>
                    <a:bodyPr/>
                    <a:lstStyle/>
                    <a:p>
                      <a:pPr indent="0" lvl="0" marL="0" rtl="0" algn="just">
                        <a:spcBef>
                          <a:spcPts val="0"/>
                        </a:spcBef>
                        <a:spcAft>
                          <a:spcPts val="0"/>
                        </a:spcAft>
                        <a:buNone/>
                      </a:pPr>
                      <a:r>
                        <a:rPr lang="en" sz="800">
                          <a:solidFill>
                            <a:srgbClr val="FFFFFF"/>
                          </a:solidFill>
                          <a:latin typeface="Times New Roman"/>
                          <a:ea typeface="Times New Roman"/>
                          <a:cs typeface="Times New Roman"/>
                          <a:sym typeface="Times New Roman"/>
                        </a:rPr>
                        <a:t>The video frames are color filtered and features after  extraction is used to classify the numbers. </a:t>
                      </a:r>
                      <a:endParaRPr sz="800">
                        <a:solidFill>
                          <a:srgbClr val="FFFFFF"/>
                        </a:solidFill>
                      </a:endParaRPr>
                    </a:p>
                  </a:txBody>
                  <a:tcPr marT="91425" marB="91425" marR="91425" marL="91425"/>
                </a:tc>
              </a:tr>
              <a:tr h="711225">
                <a:tc>
                  <a:txBody>
                    <a:bodyPr/>
                    <a:lstStyle/>
                    <a:p>
                      <a:pPr indent="0" lvl="0" marL="0" rtl="0" algn="just">
                        <a:spcBef>
                          <a:spcPts val="0"/>
                        </a:spcBef>
                        <a:spcAft>
                          <a:spcPts val="0"/>
                        </a:spcAft>
                        <a:buNone/>
                      </a:pPr>
                      <a:r>
                        <a:rPr lang="en" sz="800">
                          <a:solidFill>
                            <a:srgbClr val="FFFFFF"/>
                          </a:solidFill>
                          <a:latin typeface="Times New Roman"/>
                          <a:ea typeface="Times New Roman"/>
                          <a:cs typeface="Times New Roman"/>
                          <a:sym typeface="Times New Roman"/>
                        </a:rPr>
                        <a:t>HAND GESTURE RECOGNITION AND VOICE CONVERSION FOR DEAF &amp; DUMB</a:t>
                      </a:r>
                      <a:endParaRPr sz="8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800">
                          <a:solidFill>
                            <a:srgbClr val="FFFFFF"/>
                          </a:solidFill>
                          <a:latin typeface="Times New Roman"/>
                          <a:ea typeface="Times New Roman"/>
                          <a:cs typeface="Times New Roman"/>
                          <a:sym typeface="Times New Roman"/>
                        </a:rPr>
                        <a:t>(2018)</a:t>
                      </a:r>
                      <a:endParaRPr sz="800">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sz="800">
                          <a:solidFill>
                            <a:srgbClr val="FFFFFF"/>
                          </a:solidFill>
                          <a:latin typeface="Times New Roman"/>
                          <a:ea typeface="Times New Roman"/>
                          <a:cs typeface="Times New Roman"/>
                          <a:sym typeface="Times New Roman"/>
                        </a:rPr>
                        <a:t>Image processing techniques and Principle Component Analysis (PCA) Technique for Feature Extraction</a:t>
                      </a:r>
                      <a:endParaRPr sz="800">
                        <a:solidFill>
                          <a:srgbClr val="FFFFFF"/>
                        </a:solidFill>
                      </a:endParaRPr>
                    </a:p>
                  </a:txBody>
                  <a:tcPr marT="91425" marB="91425" marR="91425" marL="91425"/>
                </a:tc>
                <a:tc>
                  <a:txBody>
                    <a:bodyPr/>
                    <a:lstStyle/>
                    <a:p>
                      <a:pPr indent="0" lvl="0" marL="0" rtl="0" algn="just">
                        <a:spcBef>
                          <a:spcPts val="0"/>
                        </a:spcBef>
                        <a:spcAft>
                          <a:spcPts val="0"/>
                        </a:spcAft>
                        <a:buNone/>
                      </a:pPr>
                      <a:r>
                        <a:rPr lang="en" sz="800">
                          <a:solidFill>
                            <a:srgbClr val="FFFFFF"/>
                          </a:solidFill>
                          <a:latin typeface="Times New Roman"/>
                          <a:ea typeface="Times New Roman"/>
                          <a:cs typeface="Times New Roman"/>
                          <a:sym typeface="Times New Roman"/>
                        </a:rPr>
                        <a:t>Dataset is self-created</a:t>
                      </a:r>
                      <a:endParaRPr sz="800">
                        <a:solidFill>
                          <a:srgbClr val="FFFFFF"/>
                        </a:solidFill>
                      </a:endParaRPr>
                    </a:p>
                  </a:txBody>
                  <a:tcPr marT="91425" marB="91425" marR="91425" marL="91425"/>
                </a:tc>
                <a:tc>
                  <a:txBody>
                    <a:bodyPr/>
                    <a:lstStyle/>
                    <a:p>
                      <a:pPr indent="0" lvl="0" marL="0" rtl="0" algn="just">
                        <a:spcBef>
                          <a:spcPts val="0"/>
                        </a:spcBef>
                        <a:spcAft>
                          <a:spcPts val="0"/>
                        </a:spcAft>
                        <a:buNone/>
                      </a:pPr>
                      <a:r>
                        <a:rPr lang="en" sz="800">
                          <a:solidFill>
                            <a:srgbClr val="FFFFFF"/>
                          </a:solidFill>
                          <a:latin typeface="Times New Roman"/>
                          <a:ea typeface="Times New Roman"/>
                          <a:cs typeface="Times New Roman"/>
                          <a:sym typeface="Times New Roman"/>
                        </a:rPr>
                        <a:t>K-Nearest Neighbor (KNN) and Support Vector Machine (SVM) for Classification of signs.</a:t>
                      </a:r>
                      <a:endParaRPr sz="800">
                        <a:solidFill>
                          <a:srgbClr val="FFFFFF"/>
                        </a:solidFill>
                      </a:endParaRPr>
                    </a:p>
                  </a:txBody>
                  <a:tcPr marT="91425" marB="91425" marR="91425" marL="91425"/>
                </a:tc>
                <a:tc>
                  <a:txBody>
                    <a:bodyPr/>
                    <a:lstStyle/>
                    <a:p>
                      <a:pPr indent="0" lvl="0" marL="0" rtl="0" algn="just">
                        <a:spcBef>
                          <a:spcPts val="0"/>
                        </a:spcBef>
                        <a:spcAft>
                          <a:spcPts val="0"/>
                        </a:spcAft>
                        <a:buNone/>
                      </a:pPr>
                      <a:r>
                        <a:rPr lang="en" sz="800">
                          <a:solidFill>
                            <a:srgbClr val="FFFFFF"/>
                          </a:solidFill>
                          <a:latin typeface="Times New Roman"/>
                          <a:ea typeface="Times New Roman"/>
                          <a:cs typeface="Times New Roman"/>
                          <a:sym typeface="Times New Roman"/>
                        </a:rPr>
                        <a:t>Implementation of this system gives up to 90% accuracy</a:t>
                      </a:r>
                      <a:endParaRPr sz="800">
                        <a:solidFill>
                          <a:srgbClr val="FFFFFF"/>
                        </a:solidFill>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graphicFrame>
        <p:nvGraphicFramePr>
          <p:cNvPr id="111" name="Google Shape;111;p20"/>
          <p:cNvGraphicFramePr/>
          <p:nvPr/>
        </p:nvGraphicFramePr>
        <p:xfrm>
          <a:off x="173700" y="676750"/>
          <a:ext cx="3000000" cy="3000000"/>
        </p:xfrm>
        <a:graphic>
          <a:graphicData uri="http://schemas.openxmlformats.org/drawingml/2006/table">
            <a:tbl>
              <a:tblPr>
                <a:noFill/>
                <a:tableStyleId>{E438D1A4-EC6B-4B88-8FDD-84E8A5003CCF}</a:tableStyleId>
              </a:tblPr>
              <a:tblGrid>
                <a:gridCol w="1761275"/>
                <a:gridCol w="1761275"/>
                <a:gridCol w="1761275"/>
                <a:gridCol w="1761275"/>
                <a:gridCol w="1761275"/>
              </a:tblGrid>
              <a:tr h="380575">
                <a:tc>
                  <a:txBody>
                    <a:bodyPr/>
                    <a:lstStyle/>
                    <a:p>
                      <a:pPr indent="0" lvl="0" marL="0" rtl="0" algn="ctr">
                        <a:spcBef>
                          <a:spcPts val="0"/>
                        </a:spcBef>
                        <a:spcAft>
                          <a:spcPts val="0"/>
                        </a:spcAft>
                        <a:buNone/>
                      </a:pPr>
                      <a:r>
                        <a:rPr b="1" lang="en">
                          <a:solidFill>
                            <a:srgbClr val="FFFFFF"/>
                          </a:solidFill>
                          <a:latin typeface="Times New Roman"/>
                          <a:ea typeface="Times New Roman"/>
                          <a:cs typeface="Times New Roman"/>
                          <a:sym typeface="Times New Roman"/>
                        </a:rPr>
                        <a:t>REFERENCE</a:t>
                      </a:r>
                      <a:endParaRPr b="1">
                        <a:solidFill>
                          <a:srgbClr val="FFFFFF"/>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latin typeface="Times New Roman"/>
                          <a:ea typeface="Times New Roman"/>
                          <a:cs typeface="Times New Roman"/>
                          <a:sym typeface="Times New Roman"/>
                        </a:rPr>
                        <a:t>TECHNIQUE</a:t>
                      </a:r>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latin typeface="Times New Roman"/>
                          <a:ea typeface="Times New Roman"/>
                          <a:cs typeface="Times New Roman"/>
                          <a:sym typeface="Times New Roman"/>
                        </a:rPr>
                        <a:t>DATASET</a:t>
                      </a:r>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latin typeface="Times New Roman"/>
                          <a:ea typeface="Times New Roman"/>
                          <a:cs typeface="Times New Roman"/>
                          <a:sym typeface="Times New Roman"/>
                        </a:rPr>
                        <a:t>ALGORITHM</a:t>
                      </a:r>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latin typeface="Times New Roman"/>
                          <a:ea typeface="Times New Roman"/>
                          <a:cs typeface="Times New Roman"/>
                          <a:sym typeface="Times New Roman"/>
                        </a:rPr>
                        <a:t>RESULTS</a:t>
                      </a:r>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34875">
                <a:tc>
                  <a:txBody>
                    <a:bodyPr/>
                    <a:lstStyle/>
                    <a:p>
                      <a:pPr indent="0" lvl="0" marL="0" rtl="0" algn="just">
                        <a:spcBef>
                          <a:spcPts val="0"/>
                        </a:spcBef>
                        <a:spcAft>
                          <a:spcPts val="0"/>
                        </a:spcAft>
                        <a:buNone/>
                      </a:pPr>
                      <a:r>
                        <a:rPr lang="en" sz="1000">
                          <a:solidFill>
                            <a:srgbClr val="FFFFFF"/>
                          </a:solidFill>
                          <a:latin typeface="Times New Roman"/>
                          <a:ea typeface="Times New Roman"/>
                          <a:cs typeface="Times New Roman"/>
                          <a:sym typeface="Times New Roman"/>
                        </a:rPr>
                        <a:t>Hand Gesture Spotting Using Sign Language through Computer Interfacing</a:t>
                      </a:r>
                      <a:endParaRPr sz="10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1000">
                          <a:solidFill>
                            <a:srgbClr val="FFFFFF"/>
                          </a:solidFill>
                          <a:latin typeface="Times New Roman"/>
                          <a:ea typeface="Times New Roman"/>
                          <a:cs typeface="Times New Roman"/>
                          <a:sym typeface="Times New Roman"/>
                        </a:rPr>
                        <a:t>(2014)</a:t>
                      </a:r>
                      <a:endParaRPr sz="10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000">
                          <a:solidFill>
                            <a:srgbClr val="FFFFFF"/>
                          </a:solidFill>
                          <a:latin typeface="Times New Roman"/>
                          <a:ea typeface="Times New Roman"/>
                          <a:cs typeface="Times New Roman"/>
                          <a:sym typeface="Times New Roman"/>
                        </a:rPr>
                        <a:t>SURF and Hu Moment Invariant technique</a:t>
                      </a:r>
                      <a:endParaRPr sz="10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000">
                          <a:solidFill>
                            <a:srgbClr val="FFFFFF"/>
                          </a:solidFill>
                          <a:latin typeface="Times New Roman"/>
                          <a:ea typeface="Times New Roman"/>
                          <a:cs typeface="Times New Roman"/>
                          <a:sym typeface="Times New Roman"/>
                        </a:rPr>
                        <a:t>Images of sign language gestures are self created.</a:t>
                      </a:r>
                      <a:endParaRPr sz="10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000">
                          <a:solidFill>
                            <a:srgbClr val="FFFFFF"/>
                          </a:solidFill>
                          <a:latin typeface="Times New Roman"/>
                          <a:ea typeface="Times New Roman"/>
                          <a:cs typeface="Times New Roman"/>
                          <a:sym typeface="Times New Roman"/>
                        </a:rPr>
                        <a:t>Hybrid classification using KNN and SVM. SURF and Hu Moment invariant.</a:t>
                      </a:r>
                      <a:endParaRPr sz="10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000">
                          <a:solidFill>
                            <a:srgbClr val="FFFFFF"/>
                          </a:solidFill>
                          <a:latin typeface="Times New Roman"/>
                          <a:ea typeface="Times New Roman"/>
                          <a:cs typeface="Times New Roman"/>
                          <a:sym typeface="Times New Roman"/>
                        </a:rPr>
                        <a:t>Experimental success rate of 96%.</a:t>
                      </a:r>
                      <a:endParaRPr sz="10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99925">
                <a:tc>
                  <a:txBody>
                    <a:bodyPr/>
                    <a:lstStyle/>
                    <a:p>
                      <a:pPr indent="0" lvl="0" marL="0" rtl="0" algn="just">
                        <a:spcBef>
                          <a:spcPts val="0"/>
                        </a:spcBef>
                        <a:spcAft>
                          <a:spcPts val="0"/>
                        </a:spcAft>
                        <a:buNone/>
                      </a:pPr>
                      <a:r>
                        <a:rPr lang="en" sz="1000">
                          <a:solidFill>
                            <a:srgbClr val="FFFFFF"/>
                          </a:solidFill>
                          <a:latin typeface="Times New Roman"/>
                          <a:ea typeface="Times New Roman"/>
                          <a:cs typeface="Times New Roman"/>
                          <a:sym typeface="Times New Roman"/>
                        </a:rPr>
                        <a:t>Indian Sign Language Recognition Using Eigen Value Weighted Euclidean</a:t>
                      </a:r>
                      <a:endParaRPr sz="10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1000">
                          <a:solidFill>
                            <a:srgbClr val="FFFFFF"/>
                          </a:solidFill>
                          <a:latin typeface="Times New Roman"/>
                          <a:ea typeface="Times New Roman"/>
                          <a:cs typeface="Times New Roman"/>
                          <a:sym typeface="Times New Roman"/>
                        </a:rPr>
                        <a:t>(2013)</a:t>
                      </a:r>
                      <a:endParaRPr sz="10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000">
                          <a:solidFill>
                            <a:srgbClr val="FFFFFF"/>
                          </a:solidFill>
                          <a:latin typeface="Times New Roman"/>
                          <a:ea typeface="Times New Roman"/>
                          <a:cs typeface="Times New Roman"/>
                          <a:sym typeface="Times New Roman"/>
                        </a:rPr>
                        <a:t>Distance Based Classification Technique</a:t>
                      </a:r>
                      <a:endParaRPr sz="10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000">
                          <a:solidFill>
                            <a:srgbClr val="FFFFFF"/>
                          </a:solidFill>
                          <a:latin typeface="Times New Roman"/>
                          <a:ea typeface="Times New Roman"/>
                          <a:cs typeface="Times New Roman"/>
                          <a:sym typeface="Times New Roman"/>
                        </a:rPr>
                        <a:t>database of hand gestures with uniform background</a:t>
                      </a:r>
                      <a:endParaRPr sz="10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000">
                          <a:solidFill>
                            <a:srgbClr val="FFFFFF"/>
                          </a:solidFill>
                          <a:latin typeface="Times New Roman"/>
                          <a:ea typeface="Times New Roman"/>
                          <a:cs typeface="Times New Roman"/>
                          <a:sym typeface="Times New Roman"/>
                        </a:rPr>
                        <a:t>Eigen value weighted Euclidean distance</a:t>
                      </a:r>
                      <a:endParaRPr sz="10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000">
                          <a:solidFill>
                            <a:srgbClr val="FFFFFF"/>
                          </a:solidFill>
                          <a:latin typeface="Times New Roman"/>
                          <a:ea typeface="Times New Roman"/>
                          <a:cs typeface="Times New Roman"/>
                          <a:sym typeface="Times New Roman"/>
                        </a:rPr>
                        <a:t>gesture recognition accuracy of 95%</a:t>
                      </a:r>
                      <a:endParaRPr sz="10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11225">
                <a:tc>
                  <a:txBody>
                    <a:bodyPr/>
                    <a:lstStyle/>
                    <a:p>
                      <a:pPr indent="0" lvl="0" marL="0" rtl="0" algn="just">
                        <a:spcBef>
                          <a:spcPts val="0"/>
                        </a:spcBef>
                        <a:spcAft>
                          <a:spcPts val="0"/>
                        </a:spcAft>
                        <a:buNone/>
                      </a:pPr>
                      <a:r>
                        <a:rPr lang="en" sz="1000">
                          <a:solidFill>
                            <a:srgbClr val="FFFFFF"/>
                          </a:solidFill>
                          <a:latin typeface="Times New Roman"/>
                          <a:ea typeface="Times New Roman"/>
                          <a:cs typeface="Times New Roman"/>
                          <a:sym typeface="Times New Roman"/>
                        </a:rPr>
                        <a:t>Hand Gesture Recognition System for Deaf and Dumb People Using PCA</a:t>
                      </a:r>
                      <a:endParaRPr sz="10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1000">
                          <a:solidFill>
                            <a:srgbClr val="FFFFFF"/>
                          </a:solidFill>
                          <a:latin typeface="Times New Roman"/>
                          <a:ea typeface="Times New Roman"/>
                          <a:cs typeface="Times New Roman"/>
                          <a:sym typeface="Times New Roman"/>
                        </a:rPr>
                        <a:t>(2016)</a:t>
                      </a:r>
                      <a:endParaRPr sz="10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000">
                          <a:solidFill>
                            <a:srgbClr val="FFFFFF"/>
                          </a:solidFill>
                          <a:latin typeface="Times New Roman"/>
                          <a:ea typeface="Times New Roman"/>
                          <a:cs typeface="Times New Roman"/>
                          <a:sym typeface="Times New Roman"/>
                        </a:rPr>
                        <a:t>Image pre-processing techniques of morphology, thresholding</a:t>
                      </a:r>
                      <a:endParaRPr sz="10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1000">
                          <a:solidFill>
                            <a:srgbClr val="FFFFFF"/>
                          </a:solidFill>
                          <a:latin typeface="Times New Roman"/>
                          <a:ea typeface="Times New Roman"/>
                          <a:cs typeface="Times New Roman"/>
                          <a:sym typeface="Times New Roman"/>
                        </a:rPr>
                        <a:t>and binarization.</a:t>
                      </a:r>
                      <a:endParaRPr sz="10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t/>
                      </a:r>
                      <a:endParaRPr sz="10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000">
                          <a:solidFill>
                            <a:srgbClr val="FFFFFF"/>
                          </a:solidFill>
                          <a:latin typeface="Times New Roman"/>
                          <a:ea typeface="Times New Roman"/>
                          <a:cs typeface="Times New Roman"/>
                          <a:sym typeface="Times New Roman"/>
                        </a:rPr>
                        <a:t>Images of sign language gestures are self created.</a:t>
                      </a:r>
                      <a:endParaRPr sz="10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000">
                          <a:solidFill>
                            <a:srgbClr val="FFFFFF"/>
                          </a:solidFill>
                          <a:latin typeface="Times New Roman"/>
                          <a:ea typeface="Times New Roman"/>
                          <a:cs typeface="Times New Roman"/>
                          <a:sym typeface="Times New Roman"/>
                        </a:rPr>
                        <a:t>Feature extraction using PCA and classification using KNN.</a:t>
                      </a:r>
                      <a:endParaRPr sz="10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000">
                          <a:solidFill>
                            <a:srgbClr val="FFFFFF"/>
                          </a:solidFill>
                          <a:latin typeface="Times New Roman"/>
                          <a:ea typeface="Times New Roman"/>
                          <a:cs typeface="Times New Roman"/>
                          <a:sym typeface="Times New Roman"/>
                        </a:rPr>
                        <a:t>Hand Gestures predicted with accuracy of 87%</a:t>
                      </a:r>
                      <a:endParaRPr sz="10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11225">
                <a:tc>
                  <a:txBody>
                    <a:bodyPr/>
                    <a:lstStyle/>
                    <a:p>
                      <a:pPr indent="0" lvl="0" marL="0" rtl="0" algn="just">
                        <a:spcBef>
                          <a:spcPts val="0"/>
                        </a:spcBef>
                        <a:spcAft>
                          <a:spcPts val="0"/>
                        </a:spcAft>
                        <a:buNone/>
                      </a:pPr>
                      <a:r>
                        <a:rPr lang="en" sz="1000">
                          <a:solidFill>
                            <a:srgbClr val="FFFFFF"/>
                          </a:solidFill>
                          <a:latin typeface="Times New Roman"/>
                          <a:ea typeface="Times New Roman"/>
                          <a:cs typeface="Times New Roman"/>
                          <a:sym typeface="Times New Roman"/>
                        </a:rPr>
                        <a:t>Real-Time Hand Gesture Recognition Using</a:t>
                      </a:r>
                      <a:endParaRPr sz="10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1000">
                          <a:solidFill>
                            <a:srgbClr val="FFFFFF"/>
                          </a:solidFill>
                          <a:latin typeface="Times New Roman"/>
                          <a:ea typeface="Times New Roman"/>
                          <a:cs typeface="Times New Roman"/>
                          <a:sym typeface="Times New Roman"/>
                        </a:rPr>
                        <a:t>Finger Segmentation</a:t>
                      </a:r>
                      <a:endParaRPr sz="10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1000">
                          <a:solidFill>
                            <a:srgbClr val="FFFFFF"/>
                          </a:solidFill>
                          <a:latin typeface="Times New Roman"/>
                          <a:ea typeface="Times New Roman"/>
                          <a:cs typeface="Times New Roman"/>
                          <a:sym typeface="Times New Roman"/>
                        </a:rPr>
                        <a:t>(2014)</a:t>
                      </a:r>
                      <a:endParaRPr sz="10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t/>
                      </a:r>
                      <a:endParaRPr sz="10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000">
                          <a:solidFill>
                            <a:srgbClr val="FFFFFF"/>
                          </a:solidFill>
                          <a:latin typeface="Times New Roman"/>
                          <a:ea typeface="Times New Roman"/>
                          <a:cs typeface="Times New Roman"/>
                          <a:sym typeface="Times New Roman"/>
                        </a:rPr>
                        <a:t>Labelling algorithm for finger recognition</a:t>
                      </a:r>
                      <a:endParaRPr sz="1000">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n" sz="1000">
                          <a:solidFill>
                            <a:srgbClr val="FFFFFF"/>
                          </a:solidFill>
                          <a:latin typeface="Times New Roman"/>
                          <a:ea typeface="Times New Roman"/>
                          <a:cs typeface="Times New Roman"/>
                          <a:sym typeface="Times New Roman"/>
                        </a:rPr>
                        <a:t>and palm segmentation</a:t>
                      </a:r>
                      <a:endParaRPr sz="10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t/>
                      </a:r>
                      <a:endParaRPr sz="10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000">
                          <a:solidFill>
                            <a:srgbClr val="FFFFFF"/>
                          </a:solidFill>
                          <a:latin typeface="Times New Roman"/>
                          <a:ea typeface="Times New Roman"/>
                          <a:cs typeface="Times New Roman"/>
                          <a:sym typeface="Times New Roman"/>
                        </a:rPr>
                        <a:t>Rule classifier used for classification</a:t>
                      </a:r>
                      <a:endParaRPr sz="10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000">
                          <a:solidFill>
                            <a:srgbClr val="FFFFFF"/>
                          </a:solidFill>
                          <a:latin typeface="Times New Roman"/>
                          <a:ea typeface="Times New Roman"/>
                          <a:cs typeface="Times New Roman"/>
                          <a:sym typeface="Times New Roman"/>
                        </a:rPr>
                        <a:t>Gesture recognition accuracy of 97%</a:t>
                      </a:r>
                      <a:endParaRPr sz="10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208150" y="203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DESIGN</a:t>
            </a:r>
            <a:endParaRPr/>
          </a:p>
        </p:txBody>
      </p:sp>
      <p:sp>
        <p:nvSpPr>
          <p:cNvPr id="117" name="Google Shape;117;p21"/>
          <p:cNvSpPr/>
          <p:nvPr/>
        </p:nvSpPr>
        <p:spPr>
          <a:xfrm>
            <a:off x="1894800" y="1072225"/>
            <a:ext cx="1018200" cy="78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HARDWARE CAMERA</a:t>
            </a:r>
            <a:endParaRPr b="1" sz="900">
              <a:latin typeface="Courier New"/>
              <a:ea typeface="Courier New"/>
              <a:cs typeface="Courier New"/>
              <a:sym typeface="Courier New"/>
            </a:endParaRPr>
          </a:p>
        </p:txBody>
      </p:sp>
      <p:sp>
        <p:nvSpPr>
          <p:cNvPr id="118" name="Google Shape;118;p21"/>
          <p:cNvSpPr/>
          <p:nvPr/>
        </p:nvSpPr>
        <p:spPr>
          <a:xfrm>
            <a:off x="3312975" y="1034125"/>
            <a:ext cx="1018200" cy="78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VIDEO PROCESSING USING OPENCV</a:t>
            </a:r>
            <a:endParaRPr b="1" sz="900">
              <a:latin typeface="Courier New"/>
              <a:ea typeface="Courier New"/>
              <a:cs typeface="Courier New"/>
              <a:sym typeface="Courier New"/>
            </a:endParaRPr>
          </a:p>
        </p:txBody>
      </p:sp>
      <p:sp>
        <p:nvSpPr>
          <p:cNvPr id="119" name="Google Shape;119;p21"/>
          <p:cNvSpPr/>
          <p:nvPr/>
        </p:nvSpPr>
        <p:spPr>
          <a:xfrm>
            <a:off x="4745513" y="1034125"/>
            <a:ext cx="1018200" cy="78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CNN TO IDENTIFY HANDS FROM IMAGE</a:t>
            </a:r>
            <a:endParaRPr b="1" sz="900">
              <a:latin typeface="Courier New"/>
              <a:ea typeface="Courier New"/>
              <a:cs typeface="Courier New"/>
              <a:sym typeface="Courier New"/>
            </a:endParaRPr>
          </a:p>
        </p:txBody>
      </p:sp>
      <p:sp>
        <p:nvSpPr>
          <p:cNvPr id="120" name="Google Shape;120;p21"/>
          <p:cNvSpPr/>
          <p:nvPr/>
        </p:nvSpPr>
        <p:spPr>
          <a:xfrm>
            <a:off x="6178050" y="1034125"/>
            <a:ext cx="1018200" cy="78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R</a:t>
            </a:r>
            <a:r>
              <a:rPr b="1" lang="en" sz="900">
                <a:latin typeface="Courier New"/>
                <a:ea typeface="Courier New"/>
                <a:cs typeface="Courier New"/>
                <a:sym typeface="Courier New"/>
              </a:rPr>
              <a:t>NN TO IDENTIFY HANDS GESTURE</a:t>
            </a:r>
            <a:endParaRPr b="1" sz="900">
              <a:latin typeface="Courier New"/>
              <a:ea typeface="Courier New"/>
              <a:cs typeface="Courier New"/>
              <a:sym typeface="Courier New"/>
            </a:endParaRPr>
          </a:p>
        </p:txBody>
      </p:sp>
      <p:sp>
        <p:nvSpPr>
          <p:cNvPr id="121" name="Google Shape;121;p21"/>
          <p:cNvSpPr/>
          <p:nvPr/>
        </p:nvSpPr>
        <p:spPr>
          <a:xfrm>
            <a:off x="6218275" y="2086175"/>
            <a:ext cx="1018200" cy="78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NATURAL LANGUAGE PROCESSING</a:t>
            </a:r>
            <a:endParaRPr b="1" sz="900">
              <a:latin typeface="Courier New"/>
              <a:ea typeface="Courier New"/>
              <a:cs typeface="Courier New"/>
              <a:sym typeface="Courier New"/>
            </a:endParaRPr>
          </a:p>
        </p:txBody>
      </p:sp>
      <p:sp>
        <p:nvSpPr>
          <p:cNvPr id="122" name="Google Shape;122;p21"/>
          <p:cNvSpPr/>
          <p:nvPr/>
        </p:nvSpPr>
        <p:spPr>
          <a:xfrm>
            <a:off x="6218275" y="3062888"/>
            <a:ext cx="1018200" cy="78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TEXT</a:t>
            </a:r>
            <a:endParaRPr b="1" sz="900">
              <a:latin typeface="Courier New"/>
              <a:ea typeface="Courier New"/>
              <a:cs typeface="Courier New"/>
              <a:sym typeface="Courier New"/>
            </a:endParaRPr>
          </a:p>
        </p:txBody>
      </p:sp>
      <p:sp>
        <p:nvSpPr>
          <p:cNvPr id="123" name="Google Shape;123;p21"/>
          <p:cNvSpPr/>
          <p:nvPr/>
        </p:nvSpPr>
        <p:spPr>
          <a:xfrm>
            <a:off x="6218275" y="4116475"/>
            <a:ext cx="1018200" cy="78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latin typeface="Courier New"/>
                <a:ea typeface="Courier New"/>
                <a:cs typeface="Courier New"/>
                <a:sym typeface="Courier New"/>
              </a:rPr>
              <a:t>SPEECH</a:t>
            </a:r>
            <a:endParaRPr b="1" sz="900">
              <a:latin typeface="Courier New"/>
              <a:ea typeface="Courier New"/>
              <a:cs typeface="Courier New"/>
              <a:sym typeface="Courier New"/>
            </a:endParaRPr>
          </a:p>
        </p:txBody>
      </p:sp>
      <p:sp>
        <p:nvSpPr>
          <p:cNvPr id="124" name="Google Shape;124;p21"/>
          <p:cNvSpPr/>
          <p:nvPr/>
        </p:nvSpPr>
        <p:spPr>
          <a:xfrm>
            <a:off x="4035000" y="2173925"/>
            <a:ext cx="759300" cy="785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Courier New"/>
                <a:ea typeface="Courier New"/>
                <a:cs typeface="Courier New"/>
                <a:sym typeface="Courier New"/>
              </a:rPr>
              <a:t>VIDEOS</a:t>
            </a:r>
            <a:endParaRPr b="1" sz="1000">
              <a:latin typeface="Courier New"/>
              <a:ea typeface="Courier New"/>
              <a:cs typeface="Courier New"/>
              <a:sym typeface="Courier New"/>
            </a:endParaRPr>
          </a:p>
        </p:txBody>
      </p:sp>
      <p:sp>
        <p:nvSpPr>
          <p:cNvPr id="125" name="Google Shape;125;p21"/>
          <p:cNvSpPr/>
          <p:nvPr/>
        </p:nvSpPr>
        <p:spPr>
          <a:xfrm>
            <a:off x="3056875" y="2173925"/>
            <a:ext cx="759300" cy="785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Courier New"/>
                <a:ea typeface="Courier New"/>
                <a:cs typeface="Courier New"/>
                <a:sym typeface="Courier New"/>
              </a:rPr>
              <a:t>IMAGES</a:t>
            </a:r>
            <a:endParaRPr b="1" sz="1000">
              <a:latin typeface="Courier New"/>
              <a:ea typeface="Courier New"/>
              <a:cs typeface="Courier New"/>
              <a:sym typeface="Courier New"/>
            </a:endParaRPr>
          </a:p>
        </p:txBody>
      </p:sp>
      <p:sp>
        <p:nvSpPr>
          <p:cNvPr id="126" name="Google Shape;126;p21"/>
          <p:cNvSpPr/>
          <p:nvPr/>
        </p:nvSpPr>
        <p:spPr>
          <a:xfrm>
            <a:off x="2188200" y="3313725"/>
            <a:ext cx="1570800" cy="38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Courier New"/>
                <a:ea typeface="Courier New"/>
                <a:cs typeface="Courier New"/>
                <a:sym typeface="Courier New"/>
              </a:rPr>
              <a:t>NO PROCESSING REQUIRED</a:t>
            </a:r>
            <a:endParaRPr b="1" sz="1000">
              <a:latin typeface="Courier New"/>
              <a:ea typeface="Courier New"/>
              <a:cs typeface="Courier New"/>
              <a:sym typeface="Courier New"/>
            </a:endParaRPr>
          </a:p>
        </p:txBody>
      </p:sp>
      <p:sp>
        <p:nvSpPr>
          <p:cNvPr id="127" name="Google Shape;127;p21"/>
          <p:cNvSpPr/>
          <p:nvPr/>
        </p:nvSpPr>
        <p:spPr>
          <a:xfrm>
            <a:off x="4247800" y="3313725"/>
            <a:ext cx="1570800" cy="38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Courier New"/>
                <a:ea typeface="Courier New"/>
                <a:cs typeface="Courier New"/>
                <a:sym typeface="Courier New"/>
              </a:rPr>
              <a:t>CONVERT VIDEO TO FRAMES</a:t>
            </a:r>
            <a:endParaRPr b="1" sz="1000">
              <a:latin typeface="Courier New"/>
              <a:ea typeface="Courier New"/>
              <a:cs typeface="Courier New"/>
              <a:sym typeface="Courier New"/>
            </a:endParaRPr>
          </a:p>
        </p:txBody>
      </p:sp>
      <p:sp>
        <p:nvSpPr>
          <p:cNvPr id="128" name="Google Shape;128;p21"/>
          <p:cNvSpPr/>
          <p:nvPr/>
        </p:nvSpPr>
        <p:spPr>
          <a:xfrm>
            <a:off x="2887225" y="1389425"/>
            <a:ext cx="425700" cy="129600"/>
          </a:xfrm>
          <a:prstGeom prst="right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FFFF"/>
              </a:solidFill>
              <a:highlight>
                <a:srgbClr val="00FFFF"/>
              </a:highlight>
            </a:endParaRPr>
          </a:p>
        </p:txBody>
      </p:sp>
      <p:sp>
        <p:nvSpPr>
          <p:cNvPr id="129" name="Google Shape;129;p21"/>
          <p:cNvSpPr/>
          <p:nvPr/>
        </p:nvSpPr>
        <p:spPr>
          <a:xfrm>
            <a:off x="4332675" y="1362025"/>
            <a:ext cx="425700" cy="129600"/>
          </a:xfrm>
          <a:prstGeom prst="right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FFFF"/>
              </a:solidFill>
              <a:highlight>
                <a:srgbClr val="00FFFF"/>
              </a:highlight>
            </a:endParaRPr>
          </a:p>
        </p:txBody>
      </p:sp>
      <p:sp>
        <p:nvSpPr>
          <p:cNvPr id="130" name="Google Shape;130;p21"/>
          <p:cNvSpPr/>
          <p:nvPr/>
        </p:nvSpPr>
        <p:spPr>
          <a:xfrm>
            <a:off x="5778125" y="1362025"/>
            <a:ext cx="425700" cy="129600"/>
          </a:xfrm>
          <a:prstGeom prst="right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FFFF"/>
              </a:solidFill>
              <a:highlight>
                <a:srgbClr val="00FFFF"/>
              </a:highlight>
            </a:endParaRPr>
          </a:p>
        </p:txBody>
      </p:sp>
      <p:sp>
        <p:nvSpPr>
          <p:cNvPr id="131" name="Google Shape;131;p21"/>
          <p:cNvSpPr/>
          <p:nvPr/>
        </p:nvSpPr>
        <p:spPr>
          <a:xfrm rot="5397577">
            <a:off x="6390783" y="1899330"/>
            <a:ext cx="425700" cy="129600"/>
          </a:xfrm>
          <a:prstGeom prst="right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FFFF"/>
              </a:solidFill>
              <a:highlight>
                <a:srgbClr val="00FFFF"/>
              </a:highlight>
            </a:endParaRPr>
          </a:p>
        </p:txBody>
      </p:sp>
      <p:sp>
        <p:nvSpPr>
          <p:cNvPr id="132" name="Google Shape;132;p21"/>
          <p:cNvSpPr/>
          <p:nvPr/>
        </p:nvSpPr>
        <p:spPr>
          <a:xfrm rot="5395903">
            <a:off x="6477772" y="2903202"/>
            <a:ext cx="251700" cy="129600"/>
          </a:xfrm>
          <a:prstGeom prst="rightArrow">
            <a:avLst>
              <a:gd fmla="val 53505"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FFFF"/>
              </a:solidFill>
              <a:highlight>
                <a:srgbClr val="00FFFF"/>
              </a:highlight>
            </a:endParaRPr>
          </a:p>
        </p:txBody>
      </p:sp>
      <p:sp>
        <p:nvSpPr>
          <p:cNvPr id="133" name="Google Shape;133;p21"/>
          <p:cNvSpPr/>
          <p:nvPr/>
        </p:nvSpPr>
        <p:spPr>
          <a:xfrm rot="5395903">
            <a:off x="6477772" y="3909352"/>
            <a:ext cx="251700" cy="129600"/>
          </a:xfrm>
          <a:prstGeom prst="rightArrow">
            <a:avLst>
              <a:gd fmla="val 53505"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FFFF"/>
              </a:solidFill>
              <a:highlight>
                <a:srgbClr val="00FFFF"/>
              </a:highlight>
            </a:endParaRPr>
          </a:p>
        </p:txBody>
      </p:sp>
      <p:sp>
        <p:nvSpPr>
          <p:cNvPr id="134" name="Google Shape;134;p21"/>
          <p:cNvSpPr/>
          <p:nvPr/>
        </p:nvSpPr>
        <p:spPr>
          <a:xfrm rot="7377291">
            <a:off x="3226966" y="1980107"/>
            <a:ext cx="616018" cy="129728"/>
          </a:xfrm>
          <a:prstGeom prst="right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FFFF"/>
              </a:solidFill>
              <a:highlight>
                <a:srgbClr val="00FFFF"/>
              </a:highlight>
            </a:endParaRPr>
          </a:p>
        </p:txBody>
      </p:sp>
      <p:sp>
        <p:nvSpPr>
          <p:cNvPr id="135" name="Google Shape;135;p21"/>
          <p:cNvSpPr/>
          <p:nvPr/>
        </p:nvSpPr>
        <p:spPr>
          <a:xfrm rot="3058186">
            <a:off x="3629684" y="1980119"/>
            <a:ext cx="615978" cy="129689"/>
          </a:xfrm>
          <a:prstGeom prst="right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FFFF"/>
              </a:solidFill>
              <a:highlight>
                <a:srgbClr val="00FFFF"/>
              </a:highlight>
            </a:endParaRPr>
          </a:p>
        </p:txBody>
      </p:sp>
      <p:sp>
        <p:nvSpPr>
          <p:cNvPr id="136" name="Google Shape;136;p21"/>
          <p:cNvSpPr/>
          <p:nvPr/>
        </p:nvSpPr>
        <p:spPr>
          <a:xfrm rot="5397577">
            <a:off x="3223683" y="3019630"/>
            <a:ext cx="425700" cy="129600"/>
          </a:xfrm>
          <a:prstGeom prst="right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FFFF"/>
              </a:solidFill>
              <a:highlight>
                <a:srgbClr val="00FFFF"/>
              </a:highlight>
            </a:endParaRPr>
          </a:p>
        </p:txBody>
      </p:sp>
      <p:sp>
        <p:nvSpPr>
          <p:cNvPr id="137" name="Google Shape;137;p21"/>
          <p:cNvSpPr/>
          <p:nvPr/>
        </p:nvSpPr>
        <p:spPr>
          <a:xfrm rot="5397577">
            <a:off x="4201808" y="3036080"/>
            <a:ext cx="425700" cy="129600"/>
          </a:xfrm>
          <a:prstGeom prst="right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FFFF"/>
              </a:solidFill>
              <a:highlight>
                <a:srgbClr val="00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