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94" r:id="rId3"/>
    <p:sldId id="295" r:id="rId4"/>
    <p:sldId id="296" r:id="rId5"/>
    <p:sldId id="370" r:id="rId6"/>
    <p:sldId id="277" r:id="rId7"/>
    <p:sldId id="468" r:id="rId8"/>
    <p:sldId id="469" r:id="rId9"/>
    <p:sldId id="476" r:id="rId10"/>
    <p:sldId id="470" r:id="rId11"/>
    <p:sldId id="472" r:id="rId12"/>
    <p:sldId id="462" r:id="rId13"/>
    <p:sldId id="473" r:id="rId14"/>
    <p:sldId id="464" r:id="rId15"/>
    <p:sldId id="463" r:id="rId16"/>
    <p:sldId id="459" r:id="rId17"/>
    <p:sldId id="448" r:id="rId18"/>
    <p:sldId id="367" r:id="rId19"/>
    <p:sldId id="474" r:id="rId20"/>
    <p:sldId id="475" r:id="rId21"/>
    <p:sldId id="471" r:id="rId22"/>
    <p:sldId id="272"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Constantia" panose="02030602050306030303" pitchFamily="18" charset="0"/>
      <p:regular r:id="rId29"/>
      <p:bold r:id="rId30"/>
      <p:italic r:id="rId31"/>
      <p:boldItalic r:id="rId32"/>
    </p:embeddedFont>
    <p:embeddedFont>
      <p:font typeface="Courgette" panose="02000603070400060004" pitchFamily="2" charset="0"/>
      <p:regular r:id="rId33"/>
    </p:embeddedFont>
    <p:embeddedFont>
      <p:font typeface="Libre Franklin" panose="00000500000000000000" charset="0"/>
      <p:regular r:id="rId34"/>
      <p:bold r:id="rId35"/>
      <p:italic r:id="rId36"/>
      <p:boldItalic r:id="rId37"/>
    </p:embeddedFont>
    <p:embeddedFont>
      <p:font typeface="Tahoma" panose="020B0604030504040204" pitchFamily="3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 Venkata Chaitanya Nannapaneni" initials="SVCN" lastIdx="1" clrIdx="0">
    <p:extLst>
      <p:ext uri="{19B8F6BF-5375-455C-9EA6-DF929625EA0E}">
        <p15:presenceInfo xmlns:p15="http://schemas.microsoft.com/office/powerpoint/2012/main" userId="388402474d453e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88A536-9A65-4CD6-98E9-2B9740C2FDFC}">
  <a:tblStyle styleId="{F488A536-9A65-4CD6-98E9-2B9740C2FD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26" name="Google Shape;126;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8/22/2019</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DBF3C71-BB63-4D72-BD09-3974F9767CB6}"/>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BF1D3E-8B13-4707-9807-AD67E3EA0917}" type="slidenum">
              <a:rPr lang="en-US" altLang="hi-IN"/>
              <a:pPr eaLnBrk="1" hangingPunct="1"/>
              <a:t>5</a:t>
            </a:fld>
            <a:endParaRPr lang="en-US" altLang="hi-IN"/>
          </a:p>
        </p:txBody>
      </p:sp>
      <p:sp>
        <p:nvSpPr>
          <p:cNvPr id="41987" name="Rectangle 2">
            <a:extLst>
              <a:ext uri="{FF2B5EF4-FFF2-40B4-BE49-F238E27FC236}">
                <a16:creationId xmlns:a16="http://schemas.microsoft.com/office/drawing/2014/main" id="{31303CBF-D285-4B3E-B916-9DD1B45B41A3}"/>
              </a:ext>
            </a:extLst>
          </p:cNvPr>
          <p:cNvSpPr>
            <a:spLocks noGrp="1" noRot="1" noChangeAspect="1" noChangeArrowheads="1" noTextEdit="1"/>
          </p:cNvSpPr>
          <p:nvPr>
            <p:ph type="sldImg"/>
          </p:nvPr>
        </p:nvSpPr>
        <p:spPr>
          <a:xfrm>
            <a:off x="3182938" y="509588"/>
            <a:ext cx="3565525" cy="2547937"/>
          </a:xfrm>
          <a:ln/>
        </p:spPr>
      </p:sp>
      <p:sp>
        <p:nvSpPr>
          <p:cNvPr id="41988" name="Rectangle 3">
            <a:extLst>
              <a:ext uri="{FF2B5EF4-FFF2-40B4-BE49-F238E27FC236}">
                <a16:creationId xmlns:a16="http://schemas.microsoft.com/office/drawing/2014/main" id="{FF843D42-0F1B-4962-862F-BF2C9EA6F6D8}"/>
              </a:ext>
            </a:extLst>
          </p:cNvPr>
          <p:cNvSpPr>
            <a:spLocks noGrp="1" noChangeArrowheads="1"/>
          </p:cNvSpPr>
          <p:nvPr>
            <p:ph type="body" idx="1"/>
          </p:nvPr>
        </p:nvSpPr>
        <p:spPr>
          <a:xfrm>
            <a:off x="1322388" y="3227388"/>
            <a:ext cx="7281862"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i-IN" altLang="hi-IN">
              <a:latin typeface="Arial" panose="020B0604020202020204" pitchFamily="34" charset="0"/>
            </a:endParaRPr>
          </a:p>
        </p:txBody>
      </p:sp>
    </p:spTree>
    <p:extLst>
      <p:ext uri="{BB962C8B-B14F-4D97-AF65-F5344CB8AC3E}">
        <p14:creationId xmlns:p14="http://schemas.microsoft.com/office/powerpoint/2010/main" val="2839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5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995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6BDA8ED-2D89-4A0E-94EF-46F9DBA5E6D8}"/>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C92A6D-6F63-4993-8A6E-035F758268A2}" type="slidenum">
              <a:rPr lang="en-US" altLang="hi-IN"/>
              <a:pPr eaLnBrk="1" hangingPunct="1"/>
              <a:t>16</a:t>
            </a:fld>
            <a:endParaRPr lang="en-US" altLang="hi-IN"/>
          </a:p>
        </p:txBody>
      </p:sp>
      <p:sp>
        <p:nvSpPr>
          <p:cNvPr id="33795" name="Rectangle 2">
            <a:extLst>
              <a:ext uri="{FF2B5EF4-FFF2-40B4-BE49-F238E27FC236}">
                <a16:creationId xmlns:a16="http://schemas.microsoft.com/office/drawing/2014/main" id="{22342E95-3478-4F19-9F91-456E68C2EA61}"/>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F0062AAB-9ED7-4B99-9799-E9EE75C8AD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1AF9789-6790-4914-9EBE-3E20A71A88D1}"/>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B242B6AD-14EE-4522-BFDC-AB98B3F7B1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i-IN">
                <a:latin typeface="Arial" panose="020B0604020202020204" pitchFamily="34" charset="0"/>
              </a:rPr>
              <a:t>Vanet Video</a:t>
            </a:r>
          </a:p>
          <a:p>
            <a:endParaRPr lang="en-US" altLang="hi-IN">
              <a:latin typeface="Arial" panose="020B0604020202020204" pitchFamily="34" charset="0"/>
            </a:endParaRPr>
          </a:p>
          <a:p>
            <a:r>
              <a:rPr lang="en-US" altLang="hi-IN">
                <a:latin typeface="Arial" panose="020B0604020202020204" pitchFamily="34" charset="0"/>
              </a:rPr>
              <a:t>http://www.youtube.com/watch?v=i2nGSUx9r_s</a:t>
            </a:r>
          </a:p>
          <a:p>
            <a:endParaRPr lang="en-US" altLang="hi-IN">
              <a:latin typeface="Arial" panose="020B0604020202020204" pitchFamily="34" charset="0"/>
            </a:endParaRPr>
          </a:p>
          <a:p>
            <a:endParaRPr lang="en-US" altLang="hi-IN">
              <a:latin typeface="Arial" panose="020B0604020202020204" pitchFamily="34" charset="0"/>
            </a:endParaRPr>
          </a:p>
          <a:p>
            <a:r>
              <a:rPr lang="en-US" altLang="hi-IN">
                <a:latin typeface="Arial" panose="020B0604020202020204" pitchFamily="34" charset="0"/>
              </a:rPr>
              <a:t>1-2-3, In June 2007, General Motors ‘GM’ announced for the first wireless automated collision avoidance system</a:t>
            </a:r>
          </a:p>
          <a:p>
            <a:r>
              <a:rPr lang="en-US" altLang="hi-IN">
                <a:latin typeface="Arial" panose="020B0604020202020204" pitchFamily="34" charset="0"/>
              </a:rPr>
              <a:t>4-5-6</a:t>
            </a:r>
          </a:p>
          <a:p>
            <a:r>
              <a:rPr lang="en-US" altLang="hi-IN">
                <a:latin typeface="Arial" panose="020B0604020202020204" pitchFamily="34" charset="0"/>
              </a:rPr>
              <a:t>7- In August 2003, California PATH project practically tested this application on a three-bus platoon </a:t>
            </a:r>
          </a:p>
          <a:p>
            <a:r>
              <a:rPr lang="en-US" altLang="hi-IN">
                <a:latin typeface="Arial" panose="020B0604020202020204" pitchFamily="34" charset="0"/>
              </a:rPr>
              <a:t>9- ETC the first widely accepted application the “congestion charge” region in London downtown since 2003 </a:t>
            </a:r>
          </a:p>
        </p:txBody>
      </p:sp>
      <p:sp>
        <p:nvSpPr>
          <p:cNvPr id="108548" name="Slide Number Placeholder 3">
            <a:extLst>
              <a:ext uri="{FF2B5EF4-FFF2-40B4-BE49-F238E27FC236}">
                <a16:creationId xmlns:a16="http://schemas.microsoft.com/office/drawing/2014/main" id="{B6AE7078-BF5C-426E-8DB9-388A931CD8B4}"/>
              </a:ext>
            </a:extLst>
          </p:cNvPr>
          <p:cNvSpPr>
            <a:spLocks noGrp="1"/>
          </p:cNvSpPr>
          <p:nvPr>
            <p:ph type="sldNum" sz="quarter" idx="5"/>
          </p:nvPr>
        </p:nvSpPr>
        <p:spPr>
          <a:ln w="12700" cap="sq">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714C98-4DD6-451C-9B8E-238BC3506F60}" type="slidenum">
              <a:rPr lang="ar-SA" altLang="hi-IN">
                <a:latin typeface="Times New Roman" panose="02020603050405020304" pitchFamily="18" charset="0"/>
              </a:rPr>
              <a:pPr/>
              <a:t>17</a:t>
            </a:fld>
            <a:endParaRPr lang="en-US" altLang="hi-I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A749AF42-23FA-41AF-A092-26E30262ACA0}"/>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EE652E-B637-4B8F-B300-BADFAF541A0A}" type="slidenum">
              <a:rPr lang="en-US" altLang="hi-IN"/>
              <a:pPr eaLnBrk="1" hangingPunct="1"/>
              <a:t>18</a:t>
            </a:fld>
            <a:endParaRPr lang="en-US" altLang="hi-IN"/>
          </a:p>
        </p:txBody>
      </p:sp>
      <p:sp>
        <p:nvSpPr>
          <p:cNvPr id="36867" name="Rectangle 2">
            <a:extLst>
              <a:ext uri="{FF2B5EF4-FFF2-40B4-BE49-F238E27FC236}">
                <a16:creationId xmlns:a16="http://schemas.microsoft.com/office/drawing/2014/main" id="{03A11988-0E31-48A6-ACE2-F54910DBA968}"/>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7BBEFC0E-E904-44E3-BF72-F2E56834C2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i-IN" altLang="hi-I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grpSp>
        <p:nvGrpSpPr>
          <p:cNvPr id="24" name="Google Shape;24;p2"/>
          <p:cNvGrpSpPr/>
          <p:nvPr/>
        </p:nvGrpSpPr>
        <p:grpSpPr>
          <a:xfrm>
            <a:off x="0" y="0"/>
            <a:ext cx="9144000" cy="6858000"/>
            <a:chOff x="0" y="0"/>
            <a:chExt cx="9144000" cy="6858000"/>
          </a:xfrm>
        </p:grpSpPr>
        <p:sp>
          <p:nvSpPr>
            <p:cNvPr id="25" name="Google Shape;25;p2"/>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2"/>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grpSp>
      <p:sp>
        <p:nvSpPr>
          <p:cNvPr id="27" name="Google Shape;27;p2"/>
          <p:cNvSpPr/>
          <p:nvPr/>
        </p:nvSpPr>
        <p:spPr>
          <a:xfrm rot="10800000">
            <a:off x="891822" y="5617774"/>
            <a:ext cx="7382935" cy="537210"/>
          </a:xfrm>
          <a:custGeom>
            <a:avLst/>
            <a:gdLst/>
            <a:ahLst/>
            <a:cxnLst/>
            <a:rect l="l" t="t" r="r" b="b"/>
            <a:pathLst>
              <a:path w="7955280" h="495300" extrusionOk="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8" name="Google Shape;28;p2"/>
          <p:cNvSpPr/>
          <p:nvPr/>
        </p:nvSpPr>
        <p:spPr>
          <a:xfrm>
            <a:off x="989952" y="1016990"/>
            <a:ext cx="7179733" cy="4831643"/>
          </a:xfrm>
          <a:prstGeom prst="rect">
            <a:avLst/>
          </a:prstGeom>
          <a:solidFill>
            <a:srgbClr val="FEFEFE"/>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9" name="Google Shape;29;p2"/>
          <p:cNvSpPr/>
          <p:nvPr/>
        </p:nvSpPr>
        <p:spPr>
          <a:xfrm>
            <a:off x="990600" y="1009650"/>
            <a:ext cx="7179733" cy="4831643"/>
          </a:xfrm>
          <a:prstGeom prst="rect">
            <a:avLst/>
          </a:prstGeom>
          <a:blipFill rotWithShape="1">
            <a:blip r:embed="rId2">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30" name="Google Shape;30;p2" descr="C:\Users\Administrator\Desktop\Pushpin Dev\Assets\pushpinLeft.png"/>
          <p:cNvPicPr preferRelativeResize="0"/>
          <p:nvPr/>
        </p:nvPicPr>
        <p:blipFill rotWithShape="1">
          <a:blip r:embed="rId3">
            <a:alphaModFix/>
          </a:blip>
          <a:srcRect/>
          <a:stretch/>
        </p:blipFill>
        <p:spPr>
          <a:xfrm rot="1435684">
            <a:off x="769521" y="702069"/>
            <a:ext cx="567831" cy="567830"/>
          </a:xfrm>
          <a:prstGeom prst="rect">
            <a:avLst/>
          </a:prstGeom>
          <a:noFill/>
          <a:ln>
            <a:noFill/>
          </a:ln>
        </p:spPr>
      </p:pic>
      <p:pic>
        <p:nvPicPr>
          <p:cNvPr id="31" name="Google Shape;31;p2" descr="C:\Users\Administrator\Desktop\Pushpin Dev\Assets\pushpinLeft.png"/>
          <p:cNvPicPr preferRelativeResize="0"/>
          <p:nvPr/>
        </p:nvPicPr>
        <p:blipFill rotWithShape="1">
          <a:blip r:embed="rId3">
            <a:alphaModFix/>
          </a:blip>
          <a:srcRect/>
          <a:stretch/>
        </p:blipFill>
        <p:spPr>
          <a:xfrm rot="4096196">
            <a:off x="7855433" y="749720"/>
            <a:ext cx="566928" cy="566928"/>
          </a:xfrm>
          <a:prstGeom prst="rect">
            <a:avLst/>
          </a:prstGeom>
          <a:noFill/>
          <a:ln>
            <a:noFill/>
          </a:ln>
        </p:spPr>
      </p:pic>
      <p:sp>
        <p:nvSpPr>
          <p:cNvPr id="32" name="Google Shape;32;p2"/>
          <p:cNvSpPr txBox="1">
            <a:spLocks noGrp="1"/>
          </p:cNvSpPr>
          <p:nvPr>
            <p:ph type="ctrTitle"/>
          </p:nvPr>
        </p:nvSpPr>
        <p:spPr>
          <a:xfrm>
            <a:off x="1727201" y="1794935"/>
            <a:ext cx="5723468" cy="182809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4800"/>
              <a:buFont typeface="Constantia"/>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
          <p:cNvSpPr txBox="1">
            <a:spLocks noGrp="1"/>
          </p:cNvSpPr>
          <p:nvPr>
            <p:ph type="subTitle" idx="1"/>
          </p:nvPr>
        </p:nvSpPr>
        <p:spPr>
          <a:xfrm>
            <a:off x="1727200" y="3736622"/>
            <a:ext cx="5712179" cy="15240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040"/>
              <a:buNone/>
              <a:defRPr>
                <a:solidFill>
                  <a:schemeClr val="dk2"/>
                </a:solidFill>
              </a:defRPr>
            </a:lvl1pPr>
            <a:lvl2pPr lvl="1" algn="ctr">
              <a:spcBef>
                <a:spcPts val="440"/>
              </a:spcBef>
              <a:spcAft>
                <a:spcPts val="0"/>
              </a:spcAft>
              <a:buSzPts val="1870"/>
              <a:buNone/>
              <a:defRPr>
                <a:solidFill>
                  <a:srgbClr val="888888"/>
                </a:solidFill>
              </a:defRPr>
            </a:lvl2pPr>
            <a:lvl3pPr lvl="2" algn="ctr">
              <a:spcBef>
                <a:spcPts val="400"/>
              </a:spcBef>
              <a:spcAft>
                <a:spcPts val="0"/>
              </a:spcAft>
              <a:buSzPts val="1700"/>
              <a:buNone/>
              <a:defRPr>
                <a:solidFill>
                  <a:srgbClr val="888888"/>
                </a:solidFill>
              </a:defRPr>
            </a:lvl3pPr>
            <a:lvl4pPr lvl="3" algn="ctr">
              <a:spcBef>
                <a:spcPts val="360"/>
              </a:spcBef>
              <a:spcAft>
                <a:spcPts val="0"/>
              </a:spcAft>
              <a:buSzPts val="1530"/>
              <a:buNone/>
              <a:defRPr>
                <a:solidFill>
                  <a:srgbClr val="888888"/>
                </a:solidFill>
              </a:defRPr>
            </a:lvl4pPr>
            <a:lvl5pPr lvl="4" algn="ctr">
              <a:spcBef>
                <a:spcPts val="320"/>
              </a:spcBef>
              <a:spcAft>
                <a:spcPts val="0"/>
              </a:spcAft>
              <a:buSzPts val="1360"/>
              <a:buNone/>
              <a:defRPr>
                <a:solidFill>
                  <a:srgbClr val="888888"/>
                </a:solidFill>
              </a:defRPr>
            </a:lvl5pPr>
            <a:lvl6pPr lvl="5" algn="ctr">
              <a:spcBef>
                <a:spcPts val="320"/>
              </a:spcBef>
              <a:spcAft>
                <a:spcPts val="0"/>
              </a:spcAft>
              <a:buSzPts val="1360"/>
              <a:buNone/>
              <a:defRPr>
                <a:solidFill>
                  <a:srgbClr val="888888"/>
                </a:solidFill>
              </a:defRPr>
            </a:lvl6pPr>
            <a:lvl7pPr lvl="6" algn="ctr">
              <a:spcBef>
                <a:spcPts val="320"/>
              </a:spcBef>
              <a:spcAft>
                <a:spcPts val="0"/>
              </a:spcAft>
              <a:buSzPts val="1360"/>
              <a:buNone/>
              <a:defRPr>
                <a:solidFill>
                  <a:srgbClr val="888888"/>
                </a:solidFill>
              </a:defRPr>
            </a:lvl7pPr>
            <a:lvl8pPr lvl="7" algn="ctr">
              <a:spcBef>
                <a:spcPts val="320"/>
              </a:spcBef>
              <a:spcAft>
                <a:spcPts val="0"/>
              </a:spcAft>
              <a:buSzPts val="1360"/>
              <a:buNone/>
              <a:defRPr>
                <a:solidFill>
                  <a:srgbClr val="888888"/>
                </a:solidFill>
              </a:defRPr>
            </a:lvl8pPr>
            <a:lvl9pPr lvl="8" algn="ctr">
              <a:spcBef>
                <a:spcPts val="320"/>
              </a:spcBef>
              <a:spcAft>
                <a:spcPts val="0"/>
              </a:spcAft>
              <a:buSzPts val="1360"/>
              <a:buNone/>
              <a:defRPr>
                <a:solidFill>
                  <a:srgbClr val="888888"/>
                </a:solidFill>
              </a:defRPr>
            </a:lvl9pPr>
          </a:lstStyle>
          <a:p>
            <a:endParaRPr/>
          </a:p>
        </p:txBody>
      </p:sp>
      <p:sp>
        <p:nvSpPr>
          <p:cNvPr id="34" name="Google Shape;34;p2"/>
          <p:cNvSpPr txBox="1">
            <a:spLocks noGrp="1"/>
          </p:cNvSpPr>
          <p:nvPr>
            <p:ph type="dt" idx="10"/>
          </p:nvPr>
        </p:nvSpPr>
        <p:spPr>
          <a:xfrm>
            <a:off x="6770676" y="5357592"/>
            <a:ext cx="121382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ftr" idx="11"/>
          </p:nvPr>
        </p:nvSpPr>
        <p:spPr>
          <a:xfrm>
            <a:off x="1174044" y="5357592"/>
            <a:ext cx="503484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
          <p:cNvSpPr txBox="1">
            <a:spLocks noGrp="1"/>
          </p:cNvSpPr>
          <p:nvPr>
            <p:ph type="sldNum" idx="12"/>
          </p:nvPr>
        </p:nvSpPr>
        <p:spPr>
          <a:xfrm>
            <a:off x="6213930" y="5357592"/>
            <a:ext cx="554023"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buNone/>
              <a:defRPr sz="1400" b="0" i="0" u="none" strike="noStrike" cap="none">
                <a:solidFill>
                  <a:srgbClr val="000000"/>
                </a:solidFill>
                <a:latin typeface="Arial"/>
                <a:ea typeface="Arial"/>
                <a:cs typeface="Arial"/>
                <a:sym typeface="Arial"/>
              </a:defRPr>
            </a:lvl1pPr>
            <a:lvl2pPr marL="0" marR="0" lvl="1" indent="0" algn="ctr">
              <a:spcBef>
                <a:spcPts val="0"/>
              </a:spcBef>
              <a:buNone/>
              <a:defRPr sz="1400" b="0" i="0" u="none" strike="noStrike" cap="none">
                <a:solidFill>
                  <a:srgbClr val="000000"/>
                </a:solidFill>
                <a:latin typeface="Arial"/>
                <a:ea typeface="Arial"/>
                <a:cs typeface="Arial"/>
                <a:sym typeface="Arial"/>
              </a:defRPr>
            </a:lvl2pPr>
            <a:lvl3pPr marL="0" marR="0" lvl="2" indent="0" algn="ctr">
              <a:spcBef>
                <a:spcPts val="0"/>
              </a:spcBef>
              <a:buNone/>
              <a:defRPr sz="1400" b="0" i="0" u="none" strike="noStrike" cap="none">
                <a:solidFill>
                  <a:srgbClr val="000000"/>
                </a:solidFill>
                <a:latin typeface="Arial"/>
                <a:ea typeface="Arial"/>
                <a:cs typeface="Arial"/>
                <a:sym typeface="Arial"/>
              </a:defRPr>
            </a:lvl3pPr>
            <a:lvl4pPr marL="0" marR="0" lvl="3" indent="0" algn="ctr">
              <a:spcBef>
                <a:spcPts val="0"/>
              </a:spcBef>
              <a:buNone/>
              <a:defRPr sz="1400" b="0" i="0" u="none" strike="noStrike" cap="none">
                <a:solidFill>
                  <a:srgbClr val="000000"/>
                </a:solidFill>
                <a:latin typeface="Arial"/>
                <a:ea typeface="Arial"/>
                <a:cs typeface="Arial"/>
                <a:sym typeface="Arial"/>
              </a:defRPr>
            </a:lvl4pPr>
            <a:lvl5pPr marL="0" marR="0" lvl="4" indent="0" algn="ctr">
              <a:spcBef>
                <a:spcPts val="0"/>
              </a:spcBef>
              <a:buNone/>
              <a:defRPr sz="1400" b="0" i="0" u="none" strike="noStrike" cap="none">
                <a:solidFill>
                  <a:srgbClr val="000000"/>
                </a:solidFill>
                <a:latin typeface="Arial"/>
                <a:ea typeface="Arial"/>
                <a:cs typeface="Arial"/>
                <a:sym typeface="Arial"/>
              </a:defRPr>
            </a:lvl5pPr>
            <a:lvl6pPr marL="0" marR="0" lvl="5" indent="0" algn="ctr">
              <a:spcBef>
                <a:spcPts val="0"/>
              </a:spcBef>
              <a:buNone/>
              <a:defRPr sz="1400" b="0" i="0" u="none" strike="noStrike" cap="none">
                <a:solidFill>
                  <a:srgbClr val="000000"/>
                </a:solidFill>
                <a:latin typeface="Arial"/>
                <a:ea typeface="Arial"/>
                <a:cs typeface="Arial"/>
                <a:sym typeface="Arial"/>
              </a:defRPr>
            </a:lvl6pPr>
            <a:lvl7pPr marL="0" marR="0" lvl="6" indent="0" algn="ctr">
              <a:spcBef>
                <a:spcPts val="0"/>
              </a:spcBef>
              <a:buNone/>
              <a:defRPr sz="1400" b="0" i="0" u="none" strike="noStrike" cap="none">
                <a:solidFill>
                  <a:srgbClr val="000000"/>
                </a:solidFill>
                <a:latin typeface="Arial"/>
                <a:ea typeface="Arial"/>
                <a:cs typeface="Arial"/>
                <a:sym typeface="Arial"/>
              </a:defRPr>
            </a:lvl7pPr>
            <a:lvl8pPr marL="0" marR="0" lvl="7" indent="0" algn="ctr">
              <a:spcBef>
                <a:spcPts val="0"/>
              </a:spcBef>
              <a:buNone/>
              <a:defRPr sz="1400" b="0" i="0" u="none" strike="noStrike" cap="none">
                <a:solidFill>
                  <a:srgbClr val="000000"/>
                </a:solidFill>
                <a:latin typeface="Arial"/>
                <a:ea typeface="Arial"/>
                <a:cs typeface="Arial"/>
                <a:sym typeface="Arial"/>
              </a:defRPr>
            </a:lvl8pPr>
            <a:lvl9pPr marL="0" marR="0" lvl="8" indent="0" algn="ctr">
              <a:spcBef>
                <a:spcPts val="0"/>
              </a:spcBef>
              <a:buNone/>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rot="5400000">
            <a:off x="4962879" y="2592212"/>
            <a:ext cx="4763911" cy="14308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44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2"/>
          <p:cNvSpPr txBox="1">
            <a:spLocks noGrp="1"/>
          </p:cNvSpPr>
          <p:nvPr>
            <p:ph type="body" idx="1"/>
          </p:nvPr>
        </p:nvSpPr>
        <p:spPr>
          <a:xfrm rot="5400000">
            <a:off x="1686277" y="718256"/>
            <a:ext cx="4402667" cy="5178779"/>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
        <p:nvSpPr>
          <p:cNvPr id="117" name="Google Shape;117;p12"/>
          <p:cNvSpPr txBox="1">
            <a:spLocks noGrp="1"/>
          </p:cNvSpPr>
          <p:nvPr>
            <p:ph type="dt" idx="10"/>
          </p:nvPr>
        </p:nvSpPr>
        <p:spPr>
          <a:xfrm>
            <a:off x="6454588" y="5809152"/>
            <a:ext cx="121382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2"/>
          <p:cNvSpPr txBox="1">
            <a:spLocks noGrp="1"/>
          </p:cNvSpPr>
          <p:nvPr>
            <p:ph type="ftr" idx="11"/>
          </p:nvPr>
        </p:nvSpPr>
        <p:spPr>
          <a:xfrm>
            <a:off x="914401" y="5809152"/>
            <a:ext cx="5540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2"/>
          <p:cNvSpPr txBox="1">
            <a:spLocks noGrp="1"/>
          </p:cNvSpPr>
          <p:nvPr>
            <p:ph type="sldNum" idx="12"/>
          </p:nvPr>
        </p:nvSpPr>
        <p:spPr>
          <a:xfrm>
            <a:off x="7670202" y="5809152"/>
            <a:ext cx="5540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5591" y="228602"/>
            <a:ext cx="7772400" cy="752475"/>
          </a:xfrm>
        </p:spPr>
        <p:txBody>
          <a:bodyPr/>
          <a:lstStyle/>
          <a:p>
            <a:r>
              <a:rPr lang="en-US"/>
              <a:t>Click to edit Master title style</a:t>
            </a:r>
          </a:p>
        </p:txBody>
      </p:sp>
      <p:sp>
        <p:nvSpPr>
          <p:cNvPr id="3" name="Table Placeholder 2"/>
          <p:cNvSpPr>
            <a:spLocks noGrp="1"/>
          </p:cNvSpPr>
          <p:nvPr>
            <p:ph type="tbl" idx="1"/>
          </p:nvPr>
        </p:nvSpPr>
        <p:spPr>
          <a:xfrm>
            <a:off x="296864" y="1185865"/>
            <a:ext cx="8575675" cy="5087937"/>
          </a:xfrm>
        </p:spPr>
        <p:txBody>
          <a:bodyPr rtlCol="0">
            <a:normAutofit/>
          </a:bodyPr>
          <a:lstStyle/>
          <a:p>
            <a:pPr lvl="0"/>
            <a:endParaRPr lang="en-US" noProof="0"/>
          </a:p>
        </p:txBody>
      </p:sp>
      <p:sp>
        <p:nvSpPr>
          <p:cNvPr id="4" name="Rectangle 10">
            <a:extLst>
              <a:ext uri="{FF2B5EF4-FFF2-40B4-BE49-F238E27FC236}">
                <a16:creationId xmlns:a16="http://schemas.microsoft.com/office/drawing/2014/main" id="{401E49EE-05FA-4E67-970E-DB841AEB5974}"/>
              </a:ext>
            </a:extLst>
          </p:cNvPr>
          <p:cNvSpPr>
            <a:spLocks noGrp="1" noChangeArrowheads="1"/>
          </p:cNvSpPr>
          <p:nvPr>
            <p:ph type="sldNum" sz="quarter" idx="10"/>
          </p:nvPr>
        </p:nvSpPr>
        <p:spPr/>
        <p:txBody>
          <a:bodyPr/>
          <a:lstStyle>
            <a:lvl1pPr>
              <a:defRPr/>
            </a:lvl1pPr>
          </a:lstStyle>
          <a:p>
            <a:fld id="{1F7B5133-2D1E-44CF-BDC8-A90D87293337}" type="slidenum">
              <a:rPr lang="ar-SA" altLang="hi-IN"/>
              <a:pPr/>
              <a:t>‹#›</a:t>
            </a:fld>
            <a:endParaRPr lang="en-US" altLang="hi-IN"/>
          </a:p>
        </p:txBody>
      </p:sp>
    </p:spTree>
    <p:extLst>
      <p:ext uri="{BB962C8B-B14F-4D97-AF65-F5344CB8AC3E}">
        <p14:creationId xmlns:p14="http://schemas.microsoft.com/office/powerpoint/2010/main" val="8969857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1095023" y="817582"/>
            <a:ext cx="6965245" cy="12024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
          <p:cNvSpPr txBox="1">
            <a:spLocks noGrp="1"/>
          </p:cNvSpPr>
          <p:nvPr>
            <p:ph type="body" idx="1"/>
          </p:nvPr>
        </p:nvSpPr>
        <p:spPr>
          <a:xfrm>
            <a:off x="1463040" y="2119257"/>
            <a:ext cx="6196405" cy="3603812"/>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
        <p:nvSpPr>
          <p:cNvPr id="40" name="Google Shape;40;p3"/>
          <p:cNvSpPr txBox="1">
            <a:spLocks noGrp="1"/>
          </p:cNvSpPr>
          <p:nvPr>
            <p:ph type="dt" idx="10"/>
          </p:nvPr>
        </p:nvSpPr>
        <p:spPr>
          <a:xfrm>
            <a:off x="6454588" y="5809152"/>
            <a:ext cx="121382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ftr" idx="11"/>
          </p:nvPr>
        </p:nvSpPr>
        <p:spPr>
          <a:xfrm>
            <a:off x="914401" y="5809152"/>
            <a:ext cx="5540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
          <p:cNvSpPr txBox="1">
            <a:spLocks noGrp="1"/>
          </p:cNvSpPr>
          <p:nvPr>
            <p:ph type="sldNum" idx="12"/>
          </p:nvPr>
        </p:nvSpPr>
        <p:spPr>
          <a:xfrm>
            <a:off x="7670202" y="5809152"/>
            <a:ext cx="5540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txBox="1">
            <a:spLocks noGrp="1"/>
          </p:cNvSpPr>
          <p:nvPr>
            <p:ph type="title"/>
          </p:nvPr>
        </p:nvSpPr>
        <p:spPr>
          <a:xfrm>
            <a:off x="1444979" y="2239430"/>
            <a:ext cx="6254044" cy="1362075"/>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4000"/>
              <a:buFont typeface="Constantia"/>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body" idx="1"/>
          </p:nvPr>
        </p:nvSpPr>
        <p:spPr>
          <a:xfrm>
            <a:off x="1456267" y="3725334"/>
            <a:ext cx="6231467" cy="1309511"/>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SzPts val="1700"/>
              <a:buNone/>
              <a:defRPr sz="2000">
                <a:solidFill>
                  <a:schemeClr val="dk2"/>
                </a:solidFill>
              </a:defRPr>
            </a:lvl1pPr>
            <a:lvl2pPr marL="914400" lvl="1" indent="-228600" algn="l">
              <a:spcBef>
                <a:spcPts val="360"/>
              </a:spcBef>
              <a:spcAft>
                <a:spcPts val="0"/>
              </a:spcAft>
              <a:buSzPts val="1530"/>
              <a:buNone/>
              <a:defRPr sz="1800">
                <a:solidFill>
                  <a:srgbClr val="888888"/>
                </a:solidFill>
              </a:defRPr>
            </a:lvl2pPr>
            <a:lvl3pPr marL="1371600" lvl="2" indent="-228600" algn="l">
              <a:spcBef>
                <a:spcPts val="320"/>
              </a:spcBef>
              <a:spcAft>
                <a:spcPts val="0"/>
              </a:spcAft>
              <a:buSzPts val="1360"/>
              <a:buNone/>
              <a:defRPr sz="1600">
                <a:solidFill>
                  <a:srgbClr val="888888"/>
                </a:solidFill>
              </a:defRPr>
            </a:lvl3pPr>
            <a:lvl4pPr marL="1828800" lvl="3" indent="-228600" algn="l">
              <a:spcBef>
                <a:spcPts val="280"/>
              </a:spcBef>
              <a:spcAft>
                <a:spcPts val="0"/>
              </a:spcAft>
              <a:buSzPts val="1190"/>
              <a:buNone/>
              <a:defRPr sz="1400">
                <a:solidFill>
                  <a:srgbClr val="888888"/>
                </a:solidFill>
              </a:defRPr>
            </a:lvl4pPr>
            <a:lvl5pPr marL="2286000" lvl="4" indent="-228600" algn="l">
              <a:spcBef>
                <a:spcPts val="280"/>
              </a:spcBef>
              <a:spcAft>
                <a:spcPts val="0"/>
              </a:spcAft>
              <a:buSzPts val="1190"/>
              <a:buNone/>
              <a:defRPr sz="1400">
                <a:solidFill>
                  <a:srgbClr val="888888"/>
                </a:solidFill>
              </a:defRPr>
            </a:lvl5pPr>
            <a:lvl6pPr marL="2743200" lvl="5" indent="-228600" algn="l">
              <a:spcBef>
                <a:spcPts val="280"/>
              </a:spcBef>
              <a:spcAft>
                <a:spcPts val="0"/>
              </a:spcAft>
              <a:buSzPts val="1190"/>
              <a:buNone/>
              <a:defRPr sz="1400">
                <a:solidFill>
                  <a:srgbClr val="888888"/>
                </a:solidFill>
              </a:defRPr>
            </a:lvl6pPr>
            <a:lvl7pPr marL="3200400" lvl="6" indent="-228600" algn="l">
              <a:spcBef>
                <a:spcPts val="280"/>
              </a:spcBef>
              <a:spcAft>
                <a:spcPts val="0"/>
              </a:spcAft>
              <a:buSzPts val="1190"/>
              <a:buNone/>
              <a:defRPr sz="1400">
                <a:solidFill>
                  <a:srgbClr val="888888"/>
                </a:solidFill>
              </a:defRPr>
            </a:lvl7pPr>
            <a:lvl8pPr marL="3657600" lvl="7" indent="-228600" algn="l">
              <a:spcBef>
                <a:spcPts val="280"/>
              </a:spcBef>
              <a:spcAft>
                <a:spcPts val="0"/>
              </a:spcAft>
              <a:buSzPts val="1190"/>
              <a:buNone/>
              <a:defRPr sz="1400">
                <a:solidFill>
                  <a:srgbClr val="888888"/>
                </a:solidFill>
              </a:defRPr>
            </a:lvl8pPr>
            <a:lvl9pPr marL="4114800" lvl="8" indent="-228600" algn="l">
              <a:spcBef>
                <a:spcPts val="280"/>
              </a:spcBef>
              <a:spcAft>
                <a:spcPts val="0"/>
              </a:spcAft>
              <a:buSzPts val="1190"/>
              <a:buNone/>
              <a:defRPr sz="1400">
                <a:solidFill>
                  <a:srgbClr val="888888"/>
                </a:solidFill>
              </a:defRPr>
            </a:lvl9pPr>
          </a:lstStyle>
          <a:p>
            <a:endParaRPr/>
          </a:p>
        </p:txBody>
      </p:sp>
      <p:sp>
        <p:nvSpPr>
          <p:cNvPr id="50" name="Google Shape;50;p5"/>
          <p:cNvSpPr txBox="1">
            <a:spLocks noGrp="1"/>
          </p:cNvSpPr>
          <p:nvPr>
            <p:ph type="dt" idx="10"/>
          </p:nvPr>
        </p:nvSpPr>
        <p:spPr>
          <a:xfrm>
            <a:off x="6454588" y="5809152"/>
            <a:ext cx="121382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914401" y="5809152"/>
            <a:ext cx="5540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7670202" y="5809152"/>
            <a:ext cx="5540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95023" y="817582"/>
            <a:ext cx="6965245" cy="12024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dt" idx="10"/>
          </p:nvPr>
        </p:nvSpPr>
        <p:spPr>
          <a:xfrm>
            <a:off x="6454588" y="5809152"/>
            <a:ext cx="121382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ftr" idx="11"/>
          </p:nvPr>
        </p:nvSpPr>
        <p:spPr>
          <a:xfrm>
            <a:off x="914401" y="5809152"/>
            <a:ext cx="5540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sldNum" idx="12"/>
          </p:nvPr>
        </p:nvSpPr>
        <p:spPr>
          <a:xfrm>
            <a:off x="7670202" y="5809152"/>
            <a:ext cx="5540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6"/>
          <p:cNvSpPr txBox="1">
            <a:spLocks noGrp="1"/>
          </p:cNvSpPr>
          <p:nvPr>
            <p:ph type="body" idx="1"/>
          </p:nvPr>
        </p:nvSpPr>
        <p:spPr>
          <a:xfrm>
            <a:off x="1298448" y="2121407"/>
            <a:ext cx="3200400" cy="3602736"/>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
        <p:nvSpPr>
          <p:cNvPr id="59" name="Google Shape;59;p6"/>
          <p:cNvSpPr txBox="1">
            <a:spLocks noGrp="1"/>
          </p:cNvSpPr>
          <p:nvPr>
            <p:ph type="body" idx="2"/>
          </p:nvPr>
        </p:nvSpPr>
        <p:spPr>
          <a:xfrm>
            <a:off x="4663440" y="2119313"/>
            <a:ext cx="3200400" cy="3605212"/>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095023" y="817582"/>
            <a:ext cx="6965245" cy="12024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body" idx="1"/>
          </p:nvPr>
        </p:nvSpPr>
        <p:spPr>
          <a:xfrm>
            <a:off x="1557869" y="2122312"/>
            <a:ext cx="2939521" cy="820208"/>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1700"/>
              <a:buNone/>
              <a:defRPr sz="2000" b="1">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360"/>
              <a:buNone/>
              <a:defRPr sz="1600" b="1"/>
            </a:lvl4pPr>
            <a:lvl5pPr marL="2286000" lvl="4" indent="-228600" algn="l">
              <a:spcBef>
                <a:spcPts val="320"/>
              </a:spcBef>
              <a:spcAft>
                <a:spcPts val="0"/>
              </a:spcAft>
              <a:buSzPts val="1360"/>
              <a:buNone/>
              <a:defRPr sz="1600" b="1"/>
            </a:lvl5pPr>
            <a:lvl6pPr marL="2743200" lvl="5" indent="-228600" algn="l">
              <a:spcBef>
                <a:spcPts val="320"/>
              </a:spcBef>
              <a:spcAft>
                <a:spcPts val="0"/>
              </a:spcAft>
              <a:buSzPts val="1360"/>
              <a:buNone/>
              <a:defRPr sz="1600" b="1"/>
            </a:lvl6pPr>
            <a:lvl7pPr marL="3200400" lvl="6" indent="-228600" algn="l">
              <a:spcBef>
                <a:spcPts val="320"/>
              </a:spcBef>
              <a:spcAft>
                <a:spcPts val="0"/>
              </a:spcAft>
              <a:buSzPts val="1360"/>
              <a:buNone/>
              <a:defRPr sz="1600" b="1"/>
            </a:lvl7pPr>
            <a:lvl8pPr marL="3657600" lvl="7" indent="-228600" algn="l">
              <a:spcBef>
                <a:spcPts val="320"/>
              </a:spcBef>
              <a:spcAft>
                <a:spcPts val="0"/>
              </a:spcAft>
              <a:buSzPts val="1360"/>
              <a:buNone/>
              <a:defRPr sz="1600" b="1"/>
            </a:lvl8pPr>
            <a:lvl9pPr marL="4114800" lvl="8" indent="-228600" algn="l">
              <a:spcBef>
                <a:spcPts val="320"/>
              </a:spcBef>
              <a:spcAft>
                <a:spcPts val="0"/>
              </a:spcAft>
              <a:buSzPts val="1360"/>
              <a:buNone/>
              <a:defRPr sz="1600" b="1"/>
            </a:lvl9pPr>
          </a:lstStyle>
          <a:p>
            <a:endParaRPr/>
          </a:p>
        </p:txBody>
      </p:sp>
      <p:sp>
        <p:nvSpPr>
          <p:cNvPr id="63" name="Google Shape;63;p7"/>
          <p:cNvSpPr txBox="1">
            <a:spLocks noGrp="1"/>
          </p:cNvSpPr>
          <p:nvPr>
            <p:ph type="body" idx="2"/>
          </p:nvPr>
        </p:nvSpPr>
        <p:spPr>
          <a:xfrm>
            <a:off x="4910669" y="2122311"/>
            <a:ext cx="2944368" cy="822960"/>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1700"/>
              <a:buNone/>
              <a:defRPr sz="2000" b="1">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360"/>
              <a:buNone/>
              <a:defRPr sz="1600" b="1"/>
            </a:lvl4pPr>
            <a:lvl5pPr marL="2286000" lvl="4" indent="-228600" algn="l">
              <a:spcBef>
                <a:spcPts val="320"/>
              </a:spcBef>
              <a:spcAft>
                <a:spcPts val="0"/>
              </a:spcAft>
              <a:buSzPts val="1360"/>
              <a:buNone/>
              <a:defRPr sz="1600" b="1"/>
            </a:lvl5pPr>
            <a:lvl6pPr marL="2743200" lvl="5" indent="-228600" algn="l">
              <a:spcBef>
                <a:spcPts val="320"/>
              </a:spcBef>
              <a:spcAft>
                <a:spcPts val="0"/>
              </a:spcAft>
              <a:buSzPts val="1360"/>
              <a:buNone/>
              <a:defRPr sz="1600" b="1"/>
            </a:lvl6pPr>
            <a:lvl7pPr marL="3200400" lvl="6" indent="-228600" algn="l">
              <a:spcBef>
                <a:spcPts val="320"/>
              </a:spcBef>
              <a:spcAft>
                <a:spcPts val="0"/>
              </a:spcAft>
              <a:buSzPts val="1360"/>
              <a:buNone/>
              <a:defRPr sz="1600" b="1"/>
            </a:lvl7pPr>
            <a:lvl8pPr marL="3657600" lvl="7" indent="-228600" algn="l">
              <a:spcBef>
                <a:spcPts val="320"/>
              </a:spcBef>
              <a:spcAft>
                <a:spcPts val="0"/>
              </a:spcAft>
              <a:buSzPts val="1360"/>
              <a:buNone/>
              <a:defRPr sz="1600" b="1"/>
            </a:lvl8pPr>
            <a:lvl9pPr marL="4114800" lvl="8" indent="-228600" algn="l">
              <a:spcBef>
                <a:spcPts val="320"/>
              </a:spcBef>
              <a:spcAft>
                <a:spcPts val="0"/>
              </a:spcAft>
              <a:buSzPts val="1360"/>
              <a:buNone/>
              <a:defRPr sz="1600" b="1"/>
            </a:lvl9pPr>
          </a:lstStyle>
          <a:p>
            <a:endParaRPr/>
          </a:p>
        </p:txBody>
      </p:sp>
      <p:sp>
        <p:nvSpPr>
          <p:cNvPr id="64" name="Google Shape;64;p7"/>
          <p:cNvSpPr txBox="1">
            <a:spLocks noGrp="1"/>
          </p:cNvSpPr>
          <p:nvPr>
            <p:ph type="dt" idx="10"/>
          </p:nvPr>
        </p:nvSpPr>
        <p:spPr>
          <a:xfrm>
            <a:off x="6454588" y="5809152"/>
            <a:ext cx="121382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914401" y="5809152"/>
            <a:ext cx="5540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7670202" y="5809152"/>
            <a:ext cx="5540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7"/>
          <p:cNvSpPr txBox="1">
            <a:spLocks noGrp="1"/>
          </p:cNvSpPr>
          <p:nvPr>
            <p:ph type="body" idx="3"/>
          </p:nvPr>
        </p:nvSpPr>
        <p:spPr>
          <a:xfrm>
            <a:off x="1298448" y="2944368"/>
            <a:ext cx="3227832" cy="2779776"/>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
        <p:nvSpPr>
          <p:cNvPr id="68" name="Google Shape;68;p7"/>
          <p:cNvSpPr txBox="1">
            <a:spLocks noGrp="1"/>
          </p:cNvSpPr>
          <p:nvPr>
            <p:ph type="body" idx="4"/>
          </p:nvPr>
        </p:nvSpPr>
        <p:spPr>
          <a:xfrm>
            <a:off x="4645151" y="2944813"/>
            <a:ext cx="3227832" cy="2779776"/>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1095023" y="817582"/>
            <a:ext cx="6965245" cy="12024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txBox="1">
            <a:spLocks noGrp="1"/>
          </p:cNvSpPr>
          <p:nvPr>
            <p:ph type="dt" idx="10"/>
          </p:nvPr>
        </p:nvSpPr>
        <p:spPr>
          <a:xfrm>
            <a:off x="6454588" y="5809152"/>
            <a:ext cx="121382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914401" y="5809152"/>
            <a:ext cx="5540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7670202" y="5809152"/>
            <a:ext cx="5540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grpSp>
        <p:nvGrpSpPr>
          <p:cNvPr id="75" name="Google Shape;75;p9"/>
          <p:cNvGrpSpPr/>
          <p:nvPr/>
        </p:nvGrpSpPr>
        <p:grpSpPr>
          <a:xfrm>
            <a:off x="0" y="0"/>
            <a:ext cx="9144000" cy="6858000"/>
            <a:chOff x="0" y="0"/>
            <a:chExt cx="9144000" cy="6858000"/>
          </a:xfrm>
        </p:grpSpPr>
        <p:sp>
          <p:nvSpPr>
            <p:cNvPr id="76" name="Google Shape;76;p9"/>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77" name="Google Shape;77;p9"/>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grpSp>
      <p:sp>
        <p:nvSpPr>
          <p:cNvPr id="78" name="Google Shape;78;p9"/>
          <p:cNvSpPr/>
          <p:nvPr/>
        </p:nvSpPr>
        <p:spPr>
          <a:xfrm rot="10800000">
            <a:off x="632177" y="6058038"/>
            <a:ext cx="7721601" cy="537210"/>
          </a:xfrm>
          <a:custGeom>
            <a:avLst/>
            <a:gdLst/>
            <a:ahLst/>
            <a:cxnLst/>
            <a:rect l="l" t="t" r="r" b="b"/>
            <a:pathLst>
              <a:path w="7955280" h="495300" extrusionOk="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79" name="Google Shape;79;p9"/>
          <p:cNvSpPr/>
          <p:nvPr/>
        </p:nvSpPr>
        <p:spPr>
          <a:xfrm rot="60000">
            <a:off x="4468872" y="605163"/>
            <a:ext cx="3788941" cy="5722296"/>
          </a:xfrm>
          <a:prstGeom prst="rect">
            <a:avLst/>
          </a:prstGeom>
          <a:solidFill>
            <a:schemeClr val="lt1"/>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80" name="Google Shape;80;p9"/>
          <p:cNvSpPr/>
          <p:nvPr/>
        </p:nvSpPr>
        <p:spPr>
          <a:xfrm rot="60000">
            <a:off x="4471416" y="603504"/>
            <a:ext cx="3788941" cy="5722296"/>
          </a:xfrm>
          <a:prstGeom prst="rect">
            <a:avLst/>
          </a:prstGeom>
          <a:blipFill rotWithShape="1">
            <a:blip r:embed="rId2">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81" name="Google Shape;81;p9"/>
          <p:cNvSpPr/>
          <p:nvPr/>
        </p:nvSpPr>
        <p:spPr>
          <a:xfrm rot="-60000">
            <a:off x="749204" y="576868"/>
            <a:ext cx="3788941" cy="5722296"/>
          </a:xfrm>
          <a:prstGeom prst="rect">
            <a:avLst/>
          </a:prstGeom>
          <a:solidFill>
            <a:schemeClr val="lt1"/>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82" name="Google Shape;82;p9"/>
          <p:cNvSpPr/>
          <p:nvPr/>
        </p:nvSpPr>
        <p:spPr>
          <a:xfrm rot="-60000">
            <a:off x="749808" y="576072"/>
            <a:ext cx="3788941" cy="5722296"/>
          </a:xfrm>
          <a:prstGeom prst="rect">
            <a:avLst/>
          </a:prstGeom>
          <a:blipFill rotWithShape="1">
            <a:blip r:embed="rId2">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83" name="Google Shape;83;p9" descr="C:\Users\Administrator\Desktop\Pushpin Dev\Assets\pushpinLeft.png"/>
          <p:cNvPicPr preferRelativeResize="0"/>
          <p:nvPr/>
        </p:nvPicPr>
        <p:blipFill rotWithShape="1">
          <a:blip r:embed="rId3">
            <a:alphaModFix/>
          </a:blip>
          <a:srcRect/>
          <a:stretch/>
        </p:blipFill>
        <p:spPr>
          <a:xfrm rot="1435684">
            <a:off x="2371106" y="293953"/>
            <a:ext cx="567831" cy="567830"/>
          </a:xfrm>
          <a:prstGeom prst="rect">
            <a:avLst/>
          </a:prstGeom>
          <a:noFill/>
          <a:ln>
            <a:noFill/>
          </a:ln>
        </p:spPr>
      </p:pic>
      <p:pic>
        <p:nvPicPr>
          <p:cNvPr id="84" name="Google Shape;84;p9" descr="C:\Users\Administrator\Desktop\Pushpin Dev\Assets\pushpinLeft.png"/>
          <p:cNvPicPr preferRelativeResize="0"/>
          <p:nvPr/>
        </p:nvPicPr>
        <p:blipFill rotWithShape="1">
          <a:blip r:embed="rId3">
            <a:alphaModFix/>
          </a:blip>
          <a:srcRect/>
          <a:stretch/>
        </p:blipFill>
        <p:spPr>
          <a:xfrm rot="4096196">
            <a:off x="6279647" y="333163"/>
            <a:ext cx="566928" cy="566928"/>
          </a:xfrm>
          <a:prstGeom prst="rect">
            <a:avLst/>
          </a:prstGeom>
          <a:noFill/>
          <a:ln>
            <a:noFill/>
          </a:ln>
        </p:spPr>
      </p:pic>
      <p:sp>
        <p:nvSpPr>
          <p:cNvPr id="85" name="Google Shape;85;p9"/>
          <p:cNvSpPr txBox="1">
            <a:spLocks noGrp="1"/>
          </p:cNvSpPr>
          <p:nvPr>
            <p:ph type="title"/>
          </p:nvPr>
        </p:nvSpPr>
        <p:spPr>
          <a:xfrm rot="-60000">
            <a:off x="1108976" y="2020042"/>
            <a:ext cx="3064827" cy="15030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2400"/>
              <a:buFont typeface="Constantia"/>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body" idx="1"/>
          </p:nvPr>
        </p:nvSpPr>
        <p:spPr>
          <a:xfrm rot="60000">
            <a:off x="4854291" y="1150993"/>
            <a:ext cx="3020792" cy="4625489"/>
          </a:xfrm>
          <a:prstGeom prst="rect">
            <a:avLst/>
          </a:prstGeom>
          <a:noFill/>
          <a:ln>
            <a:noFill/>
          </a:ln>
        </p:spPr>
        <p:txBody>
          <a:bodyPr spcFirstLastPara="1" wrap="square" lIns="91425" tIns="45700" rIns="91425" bIns="45700" anchor="ctr" anchorCtr="0">
            <a:noAutofit/>
          </a:bodyPr>
          <a:lstStyle>
            <a:lvl1pPr marL="457200" lvl="0" indent="-347345" algn="l">
              <a:spcBef>
                <a:spcPts val="440"/>
              </a:spcBef>
              <a:spcAft>
                <a:spcPts val="0"/>
              </a:spcAft>
              <a:buSzPts val="1870"/>
              <a:buChar char="O"/>
              <a:defRPr sz="2200"/>
            </a:lvl1pPr>
            <a:lvl2pPr marL="914400" lvl="1" indent="-336550" algn="l">
              <a:spcBef>
                <a:spcPts val="400"/>
              </a:spcBef>
              <a:spcAft>
                <a:spcPts val="0"/>
              </a:spcAft>
              <a:buSzPts val="1700"/>
              <a:buChar char="O"/>
              <a:defRPr sz="2000"/>
            </a:lvl2pPr>
            <a:lvl3pPr marL="1371600" lvl="2" indent="-325755" algn="l">
              <a:spcBef>
                <a:spcPts val="360"/>
              </a:spcBef>
              <a:spcAft>
                <a:spcPts val="0"/>
              </a:spcAft>
              <a:buSzPts val="1530"/>
              <a:buChar char="O"/>
              <a:defRPr sz="1800"/>
            </a:lvl3pPr>
            <a:lvl4pPr marL="1828800" lvl="3" indent="-314960" algn="l">
              <a:spcBef>
                <a:spcPts val="320"/>
              </a:spcBef>
              <a:spcAft>
                <a:spcPts val="0"/>
              </a:spcAft>
              <a:buSzPts val="1360"/>
              <a:buChar char="O"/>
              <a:defRPr sz="1600"/>
            </a:lvl4pPr>
            <a:lvl5pPr marL="2286000" lvl="4" indent="-304164" algn="l">
              <a:spcBef>
                <a:spcPts val="280"/>
              </a:spcBef>
              <a:spcAft>
                <a:spcPts val="0"/>
              </a:spcAft>
              <a:buSzPts val="1190"/>
              <a:buChar char="O"/>
              <a:defRPr sz="1400"/>
            </a:lvl5pPr>
            <a:lvl6pPr marL="2743200" lvl="5" indent="-336550" algn="l">
              <a:spcBef>
                <a:spcPts val="400"/>
              </a:spcBef>
              <a:spcAft>
                <a:spcPts val="0"/>
              </a:spcAft>
              <a:buSzPts val="1700"/>
              <a:buChar char="O"/>
              <a:defRPr sz="2000"/>
            </a:lvl6pPr>
            <a:lvl7pPr marL="3200400" lvl="6" indent="-336550" algn="l">
              <a:spcBef>
                <a:spcPts val="400"/>
              </a:spcBef>
              <a:spcAft>
                <a:spcPts val="0"/>
              </a:spcAft>
              <a:buSzPts val="1700"/>
              <a:buChar char="O"/>
              <a:defRPr sz="2000"/>
            </a:lvl7pPr>
            <a:lvl8pPr marL="3657600" lvl="7" indent="-336550" algn="l">
              <a:spcBef>
                <a:spcPts val="400"/>
              </a:spcBef>
              <a:spcAft>
                <a:spcPts val="0"/>
              </a:spcAft>
              <a:buSzPts val="1700"/>
              <a:buChar char="O"/>
              <a:defRPr sz="2000"/>
            </a:lvl8pPr>
            <a:lvl9pPr marL="4114800" lvl="8" indent="-336550" algn="l">
              <a:spcBef>
                <a:spcPts val="400"/>
              </a:spcBef>
              <a:spcAft>
                <a:spcPts val="0"/>
              </a:spcAft>
              <a:buSzPts val="1700"/>
              <a:buChar char="O"/>
              <a:defRPr sz="2000"/>
            </a:lvl9pPr>
          </a:lstStyle>
          <a:p>
            <a:endParaRPr/>
          </a:p>
        </p:txBody>
      </p:sp>
      <p:sp>
        <p:nvSpPr>
          <p:cNvPr id="87" name="Google Shape;87;p9"/>
          <p:cNvSpPr txBox="1">
            <a:spLocks noGrp="1"/>
          </p:cNvSpPr>
          <p:nvPr>
            <p:ph type="body" idx="2"/>
          </p:nvPr>
        </p:nvSpPr>
        <p:spPr>
          <a:xfrm rot="-60000">
            <a:off x="1148125" y="3623748"/>
            <a:ext cx="3048891" cy="2100400"/>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360"/>
              <a:buNone/>
              <a:defRPr sz="16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850"/>
              <a:buNone/>
              <a:defRPr sz="1000"/>
            </a:lvl3pPr>
            <a:lvl4pPr marL="1828800" lvl="3" indent="-228600" algn="l">
              <a:spcBef>
                <a:spcPts val="180"/>
              </a:spcBef>
              <a:spcAft>
                <a:spcPts val="0"/>
              </a:spcAft>
              <a:buSzPts val="765"/>
              <a:buNone/>
              <a:defRPr sz="900"/>
            </a:lvl4pPr>
            <a:lvl5pPr marL="2286000" lvl="4" indent="-228600" algn="l">
              <a:spcBef>
                <a:spcPts val="180"/>
              </a:spcBef>
              <a:spcAft>
                <a:spcPts val="0"/>
              </a:spcAft>
              <a:buSzPts val="765"/>
              <a:buNone/>
              <a:defRPr sz="900"/>
            </a:lvl5pPr>
            <a:lvl6pPr marL="2743200" lvl="5" indent="-228600" algn="l">
              <a:spcBef>
                <a:spcPts val="180"/>
              </a:spcBef>
              <a:spcAft>
                <a:spcPts val="0"/>
              </a:spcAft>
              <a:buSzPts val="765"/>
              <a:buNone/>
              <a:defRPr sz="900"/>
            </a:lvl6pPr>
            <a:lvl7pPr marL="3200400" lvl="6" indent="-228600" algn="l">
              <a:spcBef>
                <a:spcPts val="180"/>
              </a:spcBef>
              <a:spcAft>
                <a:spcPts val="0"/>
              </a:spcAft>
              <a:buSzPts val="765"/>
              <a:buNone/>
              <a:defRPr sz="900"/>
            </a:lvl7pPr>
            <a:lvl8pPr marL="3657600" lvl="7" indent="-228600" algn="l">
              <a:spcBef>
                <a:spcPts val="180"/>
              </a:spcBef>
              <a:spcAft>
                <a:spcPts val="0"/>
              </a:spcAft>
              <a:buSzPts val="765"/>
              <a:buNone/>
              <a:defRPr sz="900"/>
            </a:lvl8pPr>
            <a:lvl9pPr marL="4114800" lvl="8" indent="-228600" algn="l">
              <a:spcBef>
                <a:spcPts val="180"/>
              </a:spcBef>
              <a:spcAft>
                <a:spcPts val="0"/>
              </a:spcAft>
              <a:buSzPts val="765"/>
              <a:buNone/>
              <a:defRPr sz="900"/>
            </a:lvl9pPr>
          </a:lstStyle>
          <a:p>
            <a:endParaRPr/>
          </a:p>
        </p:txBody>
      </p:sp>
      <p:sp>
        <p:nvSpPr>
          <p:cNvPr id="88" name="Google Shape;88;p9"/>
          <p:cNvSpPr txBox="1">
            <a:spLocks noGrp="1"/>
          </p:cNvSpPr>
          <p:nvPr>
            <p:ph type="dt" idx="10"/>
          </p:nvPr>
        </p:nvSpPr>
        <p:spPr>
          <a:xfrm rot="60000">
            <a:off x="6341698" y="5885672"/>
            <a:ext cx="121382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
          <p:cNvSpPr txBox="1">
            <a:spLocks noGrp="1"/>
          </p:cNvSpPr>
          <p:nvPr>
            <p:ph type="ftr" idx="11"/>
          </p:nvPr>
        </p:nvSpPr>
        <p:spPr>
          <a:xfrm rot="-60000">
            <a:off x="914554" y="5829261"/>
            <a:ext cx="352260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sldNum" idx="12"/>
          </p:nvPr>
        </p:nvSpPr>
        <p:spPr>
          <a:xfrm rot="60000">
            <a:off x="7557313" y="5896961"/>
            <a:ext cx="5540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grpSp>
        <p:nvGrpSpPr>
          <p:cNvPr id="92" name="Google Shape;92;p10"/>
          <p:cNvGrpSpPr/>
          <p:nvPr/>
        </p:nvGrpSpPr>
        <p:grpSpPr>
          <a:xfrm>
            <a:off x="0" y="0"/>
            <a:ext cx="9144000" cy="6858000"/>
            <a:chOff x="0" y="0"/>
            <a:chExt cx="9144000" cy="6858000"/>
          </a:xfrm>
        </p:grpSpPr>
        <p:sp>
          <p:nvSpPr>
            <p:cNvPr id="93" name="Google Shape;93;p10"/>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4" name="Google Shape;94;p10"/>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grpSp>
      <p:sp>
        <p:nvSpPr>
          <p:cNvPr id="95" name="Google Shape;95;p10"/>
          <p:cNvSpPr/>
          <p:nvPr/>
        </p:nvSpPr>
        <p:spPr>
          <a:xfrm rot="10800000">
            <a:off x="632177" y="6058038"/>
            <a:ext cx="7721601" cy="537210"/>
          </a:xfrm>
          <a:custGeom>
            <a:avLst/>
            <a:gdLst/>
            <a:ahLst/>
            <a:cxnLst/>
            <a:rect l="l" t="t" r="r" b="b"/>
            <a:pathLst>
              <a:path w="7955280" h="495300" extrusionOk="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6" name="Google Shape;96;p10"/>
          <p:cNvSpPr/>
          <p:nvPr/>
        </p:nvSpPr>
        <p:spPr>
          <a:xfrm rot="-60000">
            <a:off x="749204" y="576868"/>
            <a:ext cx="3788941" cy="5722296"/>
          </a:xfrm>
          <a:prstGeom prst="rect">
            <a:avLst/>
          </a:prstGeom>
          <a:solidFill>
            <a:schemeClr val="lt1"/>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7" name="Google Shape;97;p10"/>
          <p:cNvSpPr/>
          <p:nvPr/>
        </p:nvSpPr>
        <p:spPr>
          <a:xfrm rot="-60000">
            <a:off x="745058" y="575769"/>
            <a:ext cx="3788941" cy="5722296"/>
          </a:xfrm>
          <a:prstGeom prst="rect">
            <a:avLst/>
          </a:prstGeom>
          <a:blipFill rotWithShape="1">
            <a:blip r:embed="rId2">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8" name="Google Shape;98;p10"/>
          <p:cNvSpPr/>
          <p:nvPr/>
        </p:nvSpPr>
        <p:spPr>
          <a:xfrm rot="60000">
            <a:off x="4468872" y="605163"/>
            <a:ext cx="3788941" cy="5722296"/>
          </a:xfrm>
          <a:prstGeom prst="rect">
            <a:avLst/>
          </a:prstGeom>
          <a:solidFill>
            <a:schemeClr val="lt1"/>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9" name="Google Shape;99;p10"/>
          <p:cNvSpPr/>
          <p:nvPr/>
        </p:nvSpPr>
        <p:spPr>
          <a:xfrm rot="60000">
            <a:off x="4464768" y="603920"/>
            <a:ext cx="3788941" cy="5722296"/>
          </a:xfrm>
          <a:prstGeom prst="rect">
            <a:avLst/>
          </a:prstGeom>
          <a:blipFill rotWithShape="1">
            <a:blip r:embed="rId2">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100" name="Google Shape;100;p10" descr="C:\Users\Administrator\Desktop\Pushpin Dev\Assets\pushpinLeft.png"/>
          <p:cNvPicPr preferRelativeResize="0"/>
          <p:nvPr/>
        </p:nvPicPr>
        <p:blipFill rotWithShape="1">
          <a:blip r:embed="rId3">
            <a:alphaModFix/>
          </a:blip>
          <a:srcRect/>
          <a:stretch/>
        </p:blipFill>
        <p:spPr>
          <a:xfrm rot="1435684">
            <a:off x="2371106" y="293953"/>
            <a:ext cx="567831" cy="567830"/>
          </a:xfrm>
          <a:prstGeom prst="rect">
            <a:avLst/>
          </a:prstGeom>
          <a:noFill/>
          <a:ln>
            <a:noFill/>
          </a:ln>
        </p:spPr>
      </p:pic>
      <p:pic>
        <p:nvPicPr>
          <p:cNvPr id="101" name="Google Shape;101;p10" descr="C:\Users\Administrator\Desktop\Pushpin Dev\Assets\pushpinLeft.png"/>
          <p:cNvPicPr preferRelativeResize="0"/>
          <p:nvPr/>
        </p:nvPicPr>
        <p:blipFill rotWithShape="1">
          <a:blip r:embed="rId3">
            <a:alphaModFix/>
          </a:blip>
          <a:srcRect/>
          <a:stretch/>
        </p:blipFill>
        <p:spPr>
          <a:xfrm rot="4096196">
            <a:off x="6279647" y="333163"/>
            <a:ext cx="566928" cy="566928"/>
          </a:xfrm>
          <a:prstGeom prst="rect">
            <a:avLst/>
          </a:prstGeom>
          <a:noFill/>
          <a:ln>
            <a:noFill/>
          </a:ln>
        </p:spPr>
      </p:pic>
      <p:sp>
        <p:nvSpPr>
          <p:cNvPr id="102" name="Google Shape;102;p10"/>
          <p:cNvSpPr txBox="1">
            <a:spLocks noGrp="1"/>
          </p:cNvSpPr>
          <p:nvPr>
            <p:ph type="title"/>
          </p:nvPr>
        </p:nvSpPr>
        <p:spPr>
          <a:xfrm rot="-60000">
            <a:off x="1106424" y="2020824"/>
            <a:ext cx="3063240" cy="149961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2400"/>
              <a:buFont typeface="Constantia"/>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0"/>
          <p:cNvSpPr>
            <a:spLocks noGrp="1"/>
          </p:cNvSpPr>
          <p:nvPr>
            <p:ph type="pic" idx="2"/>
          </p:nvPr>
        </p:nvSpPr>
        <p:spPr>
          <a:xfrm rot="60000">
            <a:off x="4898615" y="1207272"/>
            <a:ext cx="2913863" cy="4539412"/>
          </a:xfrm>
          <a:prstGeom prst="rect">
            <a:avLst/>
          </a:prstGeom>
          <a:noFill/>
          <a:ln w="101600" cap="rnd" cmpd="sng">
            <a:solidFill>
              <a:srgbClr val="FFFFFF"/>
            </a:solidFill>
            <a:prstDash val="solid"/>
            <a:round/>
            <a:headEnd type="none" w="sm" len="sm"/>
            <a:tailEnd type="none" w="sm" len="sm"/>
          </a:ln>
          <a:effectLst>
            <a:outerShdw blurRad="88900" algn="tl" rotWithShape="0">
              <a:srgbClr val="000000">
                <a:alpha val="40000"/>
              </a:srgbClr>
            </a:outerShdw>
          </a:effectLst>
        </p:spPr>
        <p:txBody>
          <a:bodyPr spcFirstLastPara="1" wrap="square" lIns="91425" tIns="45700" rIns="91425" bIns="45700" anchor="t" anchorCtr="0">
            <a:noAutofit/>
          </a:bodyPr>
          <a:lstStyle>
            <a:lvl1pPr marR="0" lvl="0" algn="l" rtl="0">
              <a:spcBef>
                <a:spcPts val="480"/>
              </a:spcBef>
              <a:spcAft>
                <a:spcPts val="0"/>
              </a:spcAft>
              <a:buClr>
                <a:schemeClr val="accent2"/>
              </a:buClr>
              <a:buSzPts val="2040"/>
              <a:buFont typeface="Courgette"/>
              <a:buNone/>
              <a:defRPr sz="2400" b="0" i="0" u="none" strike="noStrike" cap="none">
                <a:solidFill>
                  <a:schemeClr val="dk1"/>
                </a:solidFill>
                <a:latin typeface="Libre Franklin"/>
                <a:ea typeface="Libre Franklin"/>
                <a:cs typeface="Libre Franklin"/>
                <a:sym typeface="Libre Franklin"/>
              </a:defRPr>
            </a:lvl1pPr>
            <a:lvl2pPr marR="0" lvl="1" algn="l" rtl="0">
              <a:spcBef>
                <a:spcPts val="560"/>
              </a:spcBef>
              <a:spcAft>
                <a:spcPts val="0"/>
              </a:spcAft>
              <a:buClr>
                <a:schemeClr val="accent2"/>
              </a:buClr>
              <a:buSzPts val="2380"/>
              <a:buFont typeface="Courgette"/>
              <a:buNone/>
              <a:defRPr sz="2800" b="0" i="0" u="none" strike="noStrike" cap="none">
                <a:solidFill>
                  <a:schemeClr val="dk1"/>
                </a:solidFill>
                <a:latin typeface="Libre Franklin"/>
                <a:ea typeface="Libre Franklin"/>
                <a:cs typeface="Libre Franklin"/>
                <a:sym typeface="Libre Franklin"/>
              </a:defRPr>
            </a:lvl2pPr>
            <a:lvl3pPr marR="0" lvl="2" algn="l" rtl="0">
              <a:spcBef>
                <a:spcPts val="480"/>
              </a:spcBef>
              <a:spcAft>
                <a:spcPts val="0"/>
              </a:spcAft>
              <a:buClr>
                <a:schemeClr val="accent2"/>
              </a:buClr>
              <a:buSzPts val="2040"/>
              <a:buFont typeface="Courgette"/>
              <a:buNone/>
              <a:defRPr sz="2400" b="0" i="0" u="none" strike="noStrike" cap="none">
                <a:solidFill>
                  <a:schemeClr val="dk1"/>
                </a:solidFill>
                <a:latin typeface="Libre Franklin"/>
                <a:ea typeface="Libre Franklin"/>
                <a:cs typeface="Libre Franklin"/>
                <a:sym typeface="Libre Franklin"/>
              </a:defRPr>
            </a:lvl3pPr>
            <a:lvl4pPr marR="0" lvl="3"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4pPr>
            <a:lvl5pPr marR="0" lvl="4"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5pPr>
            <a:lvl6pPr marR="0" lvl="5"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6pPr>
            <a:lvl7pPr marR="0" lvl="6"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7pPr>
            <a:lvl8pPr marR="0" lvl="7"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8pPr>
            <a:lvl9pPr marR="0" lvl="8"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0"/>
          <p:cNvSpPr txBox="1">
            <a:spLocks noGrp="1"/>
          </p:cNvSpPr>
          <p:nvPr>
            <p:ph type="body" idx="1"/>
          </p:nvPr>
        </p:nvSpPr>
        <p:spPr>
          <a:xfrm rot="-60000">
            <a:off x="1152144" y="3621024"/>
            <a:ext cx="3044952" cy="2103120"/>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360"/>
              <a:buNone/>
              <a:defRPr sz="16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850"/>
              <a:buNone/>
              <a:defRPr sz="1000"/>
            </a:lvl3pPr>
            <a:lvl4pPr marL="1828800" lvl="3" indent="-228600" algn="l">
              <a:spcBef>
                <a:spcPts val="180"/>
              </a:spcBef>
              <a:spcAft>
                <a:spcPts val="0"/>
              </a:spcAft>
              <a:buSzPts val="765"/>
              <a:buNone/>
              <a:defRPr sz="900"/>
            </a:lvl4pPr>
            <a:lvl5pPr marL="2286000" lvl="4" indent="-228600" algn="l">
              <a:spcBef>
                <a:spcPts val="180"/>
              </a:spcBef>
              <a:spcAft>
                <a:spcPts val="0"/>
              </a:spcAft>
              <a:buSzPts val="765"/>
              <a:buNone/>
              <a:defRPr sz="900"/>
            </a:lvl5pPr>
            <a:lvl6pPr marL="2743200" lvl="5" indent="-228600" algn="l">
              <a:spcBef>
                <a:spcPts val="180"/>
              </a:spcBef>
              <a:spcAft>
                <a:spcPts val="0"/>
              </a:spcAft>
              <a:buSzPts val="765"/>
              <a:buNone/>
              <a:defRPr sz="900"/>
            </a:lvl6pPr>
            <a:lvl7pPr marL="3200400" lvl="6" indent="-228600" algn="l">
              <a:spcBef>
                <a:spcPts val="180"/>
              </a:spcBef>
              <a:spcAft>
                <a:spcPts val="0"/>
              </a:spcAft>
              <a:buSzPts val="765"/>
              <a:buNone/>
              <a:defRPr sz="900"/>
            </a:lvl7pPr>
            <a:lvl8pPr marL="3657600" lvl="7" indent="-228600" algn="l">
              <a:spcBef>
                <a:spcPts val="180"/>
              </a:spcBef>
              <a:spcAft>
                <a:spcPts val="0"/>
              </a:spcAft>
              <a:buSzPts val="765"/>
              <a:buNone/>
              <a:defRPr sz="900"/>
            </a:lvl8pPr>
            <a:lvl9pPr marL="4114800" lvl="8" indent="-228600" algn="l">
              <a:spcBef>
                <a:spcPts val="180"/>
              </a:spcBef>
              <a:spcAft>
                <a:spcPts val="0"/>
              </a:spcAft>
              <a:buSzPts val="765"/>
              <a:buNone/>
              <a:defRPr sz="900"/>
            </a:lvl9pPr>
          </a:lstStyle>
          <a:p>
            <a:endParaRPr/>
          </a:p>
        </p:txBody>
      </p:sp>
      <p:sp>
        <p:nvSpPr>
          <p:cNvPr id="105" name="Google Shape;105;p10"/>
          <p:cNvSpPr txBox="1">
            <a:spLocks noGrp="1"/>
          </p:cNvSpPr>
          <p:nvPr>
            <p:ph type="dt" idx="10"/>
          </p:nvPr>
        </p:nvSpPr>
        <p:spPr>
          <a:xfrm rot="60000">
            <a:off x="6345936" y="5888737"/>
            <a:ext cx="121382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0"/>
          <p:cNvSpPr txBox="1">
            <a:spLocks noGrp="1"/>
          </p:cNvSpPr>
          <p:nvPr>
            <p:ph type="ftr" idx="11"/>
          </p:nvPr>
        </p:nvSpPr>
        <p:spPr>
          <a:xfrm rot="-60000">
            <a:off x="914569" y="5831037"/>
            <a:ext cx="33190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0"/>
          <p:cNvSpPr txBox="1">
            <a:spLocks noGrp="1"/>
          </p:cNvSpPr>
          <p:nvPr>
            <p:ph type="sldNum" idx="12"/>
          </p:nvPr>
        </p:nvSpPr>
        <p:spPr>
          <a:xfrm rot="60000">
            <a:off x="7562089" y="5900026"/>
            <a:ext cx="5540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1095023" y="817582"/>
            <a:ext cx="6965245" cy="12024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1"/>
          <p:cNvSpPr txBox="1">
            <a:spLocks noGrp="1"/>
          </p:cNvSpPr>
          <p:nvPr>
            <p:ph type="body" idx="1"/>
          </p:nvPr>
        </p:nvSpPr>
        <p:spPr>
          <a:xfrm rot="5400000">
            <a:off x="2759337" y="822961"/>
            <a:ext cx="3603812" cy="6196405"/>
          </a:xfrm>
          <a:prstGeom prst="rect">
            <a:avLst/>
          </a:prstGeom>
          <a:noFill/>
          <a:ln>
            <a:noFill/>
          </a:ln>
        </p:spPr>
        <p:txBody>
          <a:bodyPr spcFirstLastPara="1" wrap="square" lIns="91425" tIns="45700" rIns="91425" bIns="45700" anchor="ctr"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
        <p:nvSpPr>
          <p:cNvPr id="111" name="Google Shape;111;p11"/>
          <p:cNvSpPr txBox="1">
            <a:spLocks noGrp="1"/>
          </p:cNvSpPr>
          <p:nvPr>
            <p:ph type="dt" idx="10"/>
          </p:nvPr>
        </p:nvSpPr>
        <p:spPr>
          <a:xfrm>
            <a:off x="6454588" y="5809152"/>
            <a:ext cx="121382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914401" y="5809152"/>
            <a:ext cx="5540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
          <p:cNvSpPr txBox="1">
            <a:spLocks noGrp="1"/>
          </p:cNvSpPr>
          <p:nvPr>
            <p:ph type="sldNum" idx="12"/>
          </p:nvPr>
        </p:nvSpPr>
        <p:spPr>
          <a:xfrm>
            <a:off x="7670202" y="5809152"/>
            <a:ext cx="5540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9144000" cy="6858000"/>
            <a:chOff x="0" y="0"/>
            <a:chExt cx="9144000" cy="6858000"/>
          </a:xfrm>
        </p:grpSpPr>
        <p:sp>
          <p:nvSpPr>
            <p:cNvPr id="11" name="Google Shape;11;p1"/>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2" name="Google Shape;12;p1"/>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grpSp>
      <p:sp>
        <p:nvSpPr>
          <p:cNvPr id="13" name="Google Shape;13;p1"/>
          <p:cNvSpPr/>
          <p:nvPr/>
        </p:nvSpPr>
        <p:spPr>
          <a:xfrm rot="10800000">
            <a:off x="628649" y="6069330"/>
            <a:ext cx="7920991" cy="537210"/>
          </a:xfrm>
          <a:custGeom>
            <a:avLst/>
            <a:gdLst/>
            <a:ahLst/>
            <a:cxnLst/>
            <a:rect l="l" t="t" r="r" b="b"/>
            <a:pathLst>
              <a:path w="7955280" h="495300" extrusionOk="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4" name="Google Shape;14;p1"/>
          <p:cNvSpPr/>
          <p:nvPr/>
        </p:nvSpPr>
        <p:spPr>
          <a:xfrm>
            <a:off x="731520" y="575310"/>
            <a:ext cx="7696200" cy="5715000"/>
          </a:xfrm>
          <a:prstGeom prst="rect">
            <a:avLst/>
          </a:prstGeom>
          <a:solidFill>
            <a:srgbClr val="FEFEFE"/>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5" name="Google Shape;15;p1"/>
          <p:cNvSpPr/>
          <p:nvPr/>
        </p:nvSpPr>
        <p:spPr>
          <a:xfrm>
            <a:off x="731520" y="576072"/>
            <a:ext cx="7696200" cy="5715000"/>
          </a:xfrm>
          <a:prstGeom prst="rect">
            <a:avLst/>
          </a:prstGeom>
          <a:blipFill rotWithShape="1">
            <a:blip r:embed="rId13">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16" name="Google Shape;16;p1" descr="C:\Users\Administrator\Desktop\Pushpin Dev\Assets\pushpinLeft.png"/>
          <p:cNvPicPr preferRelativeResize="0"/>
          <p:nvPr/>
        </p:nvPicPr>
        <p:blipFill rotWithShape="1">
          <a:blip r:embed="rId14">
            <a:alphaModFix/>
          </a:blip>
          <a:srcRect/>
          <a:stretch/>
        </p:blipFill>
        <p:spPr>
          <a:xfrm rot="1435684">
            <a:off x="543741" y="273091"/>
            <a:ext cx="567831" cy="567830"/>
          </a:xfrm>
          <a:prstGeom prst="rect">
            <a:avLst/>
          </a:prstGeom>
          <a:noFill/>
          <a:ln>
            <a:noFill/>
          </a:ln>
        </p:spPr>
      </p:pic>
      <p:pic>
        <p:nvPicPr>
          <p:cNvPr id="17" name="Google Shape;17;p1" descr="C:\Users\Administrator\Desktop\Pushpin Dev\Assets\pushpinLeft.png"/>
          <p:cNvPicPr preferRelativeResize="0"/>
          <p:nvPr/>
        </p:nvPicPr>
        <p:blipFill rotWithShape="1">
          <a:blip r:embed="rId14">
            <a:alphaModFix/>
          </a:blip>
          <a:srcRect/>
          <a:stretch/>
        </p:blipFill>
        <p:spPr>
          <a:xfrm rot="4096196">
            <a:off x="8115079" y="298163"/>
            <a:ext cx="566928" cy="566928"/>
          </a:xfrm>
          <a:prstGeom prst="rect">
            <a:avLst/>
          </a:prstGeom>
          <a:noFill/>
          <a:ln>
            <a:noFill/>
          </a:ln>
        </p:spPr>
      </p:pic>
      <p:sp>
        <p:nvSpPr>
          <p:cNvPr id="18" name="Google Shape;18;p1"/>
          <p:cNvSpPr txBox="1">
            <a:spLocks noGrp="1"/>
          </p:cNvSpPr>
          <p:nvPr>
            <p:ph type="title"/>
          </p:nvPr>
        </p:nvSpPr>
        <p:spPr>
          <a:xfrm>
            <a:off x="1095023" y="817582"/>
            <a:ext cx="6965245" cy="120248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onstantia"/>
              <a:buNone/>
              <a:defRPr sz="44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 name="Google Shape;19;p1"/>
          <p:cNvSpPr txBox="1">
            <a:spLocks noGrp="1"/>
          </p:cNvSpPr>
          <p:nvPr>
            <p:ph type="body" idx="1"/>
          </p:nvPr>
        </p:nvSpPr>
        <p:spPr>
          <a:xfrm>
            <a:off x="1463040" y="2119257"/>
            <a:ext cx="6196405" cy="3603812"/>
          </a:xfrm>
          <a:prstGeom prst="rect">
            <a:avLst/>
          </a:prstGeom>
          <a:noFill/>
          <a:ln>
            <a:noFill/>
          </a:ln>
        </p:spPr>
        <p:txBody>
          <a:bodyPr spcFirstLastPara="1" wrap="square" lIns="91425" tIns="45700" rIns="91425" bIns="45700" anchor="t" anchorCtr="0">
            <a:noAutofit/>
          </a:bodyPr>
          <a:lstStyle>
            <a:lvl1pPr marL="457200" marR="0" lvl="0" indent="-358140" algn="l" rtl="0">
              <a:spcBef>
                <a:spcPts val="480"/>
              </a:spcBef>
              <a:spcAft>
                <a:spcPts val="0"/>
              </a:spcAft>
              <a:buClr>
                <a:schemeClr val="accent2"/>
              </a:buClr>
              <a:buSzPts val="2040"/>
              <a:buFont typeface="Courgette"/>
              <a:buChar char="O"/>
              <a:defRPr sz="2400" b="0" i="0" u="none" strike="noStrike" cap="none">
                <a:solidFill>
                  <a:schemeClr val="dk1"/>
                </a:solidFill>
                <a:latin typeface="Libre Franklin"/>
                <a:ea typeface="Libre Franklin"/>
                <a:cs typeface="Libre Franklin"/>
                <a:sym typeface="Libre Franklin"/>
              </a:defRPr>
            </a:lvl1pPr>
            <a:lvl2pPr marL="914400" marR="0" lvl="1" indent="-347344" algn="l" rtl="0">
              <a:spcBef>
                <a:spcPts val="440"/>
              </a:spcBef>
              <a:spcAft>
                <a:spcPts val="0"/>
              </a:spcAft>
              <a:buClr>
                <a:schemeClr val="accent2"/>
              </a:buClr>
              <a:buSzPts val="1870"/>
              <a:buFont typeface="Courgette"/>
              <a:buChar char="O"/>
              <a:defRPr sz="2200" b="0" i="0" u="none" strike="noStrike" cap="none">
                <a:solidFill>
                  <a:schemeClr val="dk1"/>
                </a:solidFill>
                <a:latin typeface="Libre Franklin"/>
                <a:ea typeface="Libre Franklin"/>
                <a:cs typeface="Libre Franklin"/>
                <a:sym typeface="Libre Franklin"/>
              </a:defRPr>
            </a:lvl2pPr>
            <a:lvl3pPr marL="1371600" marR="0" lvl="2" indent="-336550" algn="l" rtl="0">
              <a:spcBef>
                <a:spcPts val="400"/>
              </a:spcBef>
              <a:spcAft>
                <a:spcPts val="0"/>
              </a:spcAft>
              <a:buClr>
                <a:schemeClr val="accent2"/>
              </a:buClr>
              <a:buSzPts val="1700"/>
              <a:buFont typeface="Courgette"/>
              <a:buChar char="O"/>
              <a:defRPr sz="2000" b="0" i="0" u="none" strike="noStrike" cap="none">
                <a:solidFill>
                  <a:schemeClr val="dk1"/>
                </a:solidFill>
                <a:latin typeface="Libre Franklin"/>
                <a:ea typeface="Libre Franklin"/>
                <a:cs typeface="Libre Franklin"/>
                <a:sym typeface="Libre Franklin"/>
              </a:defRPr>
            </a:lvl3pPr>
            <a:lvl4pPr marL="1828800" marR="0" lvl="3" indent="-325755" algn="l" rtl="0">
              <a:spcBef>
                <a:spcPts val="360"/>
              </a:spcBef>
              <a:spcAft>
                <a:spcPts val="0"/>
              </a:spcAft>
              <a:buClr>
                <a:schemeClr val="accent2"/>
              </a:buClr>
              <a:buSzPts val="1530"/>
              <a:buFont typeface="Courgette"/>
              <a:buChar char="O"/>
              <a:defRPr sz="1800" b="0" i="0" u="none" strike="noStrike" cap="none">
                <a:solidFill>
                  <a:schemeClr val="dk1"/>
                </a:solidFill>
                <a:latin typeface="Libre Franklin"/>
                <a:ea typeface="Libre Franklin"/>
                <a:cs typeface="Libre Franklin"/>
                <a:sym typeface="Libre Franklin"/>
              </a:defRPr>
            </a:lvl4pPr>
            <a:lvl5pPr marL="2286000" marR="0" lvl="4" indent="-314960" algn="l" rtl="0">
              <a:spcBef>
                <a:spcPts val="320"/>
              </a:spcBef>
              <a:spcAft>
                <a:spcPts val="0"/>
              </a:spcAft>
              <a:buClr>
                <a:schemeClr val="accent2"/>
              </a:buClr>
              <a:buSzPts val="1360"/>
              <a:buFont typeface="Courgette"/>
              <a:buChar char="O"/>
              <a:defRPr sz="1600" b="0" i="0" u="none" strike="noStrike" cap="none">
                <a:solidFill>
                  <a:schemeClr val="dk1"/>
                </a:solidFill>
                <a:latin typeface="Libre Franklin"/>
                <a:ea typeface="Libre Franklin"/>
                <a:cs typeface="Libre Franklin"/>
                <a:sym typeface="Libre Franklin"/>
              </a:defRPr>
            </a:lvl5pPr>
            <a:lvl6pPr marL="2743200" marR="0" lvl="5" indent="-314960" algn="l" rtl="0">
              <a:spcBef>
                <a:spcPts val="320"/>
              </a:spcBef>
              <a:spcAft>
                <a:spcPts val="0"/>
              </a:spcAft>
              <a:buClr>
                <a:schemeClr val="accent2"/>
              </a:buClr>
              <a:buSzPts val="1360"/>
              <a:buFont typeface="Courgette"/>
              <a:buChar char="O"/>
              <a:defRPr sz="1600" b="0" i="0" u="none" strike="noStrike" cap="none">
                <a:solidFill>
                  <a:schemeClr val="dk1"/>
                </a:solidFill>
                <a:latin typeface="Libre Franklin"/>
                <a:ea typeface="Libre Franklin"/>
                <a:cs typeface="Libre Franklin"/>
                <a:sym typeface="Libre Franklin"/>
              </a:defRPr>
            </a:lvl6pPr>
            <a:lvl7pPr marL="3200400" marR="0" lvl="6" indent="-314960" algn="l" rtl="0">
              <a:spcBef>
                <a:spcPts val="320"/>
              </a:spcBef>
              <a:spcAft>
                <a:spcPts val="0"/>
              </a:spcAft>
              <a:buClr>
                <a:schemeClr val="accent2"/>
              </a:buClr>
              <a:buSzPts val="1360"/>
              <a:buFont typeface="Courgette"/>
              <a:buChar char="O"/>
              <a:defRPr sz="1600" b="0" i="0" u="none" strike="noStrike" cap="none">
                <a:solidFill>
                  <a:schemeClr val="dk1"/>
                </a:solidFill>
                <a:latin typeface="Libre Franklin"/>
                <a:ea typeface="Libre Franklin"/>
                <a:cs typeface="Libre Franklin"/>
                <a:sym typeface="Libre Franklin"/>
              </a:defRPr>
            </a:lvl7pPr>
            <a:lvl8pPr marL="3657600" marR="0" lvl="7" indent="-314959" algn="l" rtl="0">
              <a:spcBef>
                <a:spcPts val="320"/>
              </a:spcBef>
              <a:spcAft>
                <a:spcPts val="0"/>
              </a:spcAft>
              <a:buClr>
                <a:schemeClr val="accent2"/>
              </a:buClr>
              <a:buSzPts val="1360"/>
              <a:buFont typeface="Courgette"/>
              <a:buChar char="O"/>
              <a:defRPr sz="1600" b="0" i="0" u="none" strike="noStrike" cap="none">
                <a:solidFill>
                  <a:schemeClr val="dk1"/>
                </a:solidFill>
                <a:latin typeface="Libre Franklin"/>
                <a:ea typeface="Libre Franklin"/>
                <a:cs typeface="Libre Franklin"/>
                <a:sym typeface="Libre Franklin"/>
              </a:defRPr>
            </a:lvl8pPr>
            <a:lvl9pPr marL="4114800" marR="0" lvl="8" indent="-314959" algn="l" rtl="0">
              <a:spcBef>
                <a:spcPts val="320"/>
              </a:spcBef>
              <a:spcAft>
                <a:spcPts val="0"/>
              </a:spcAft>
              <a:buClr>
                <a:schemeClr val="accent2"/>
              </a:buClr>
              <a:buSzPts val="1360"/>
              <a:buFont typeface="Courgette"/>
              <a:buChar char="O"/>
              <a:defRPr sz="1600" b="0" i="0" u="none" strike="noStrike" cap="none">
                <a:solidFill>
                  <a:schemeClr val="dk1"/>
                </a:solidFill>
                <a:latin typeface="Libre Franklin"/>
                <a:ea typeface="Libre Franklin"/>
                <a:cs typeface="Libre Franklin"/>
                <a:sym typeface="Libre Franklin"/>
              </a:defRPr>
            </a:lvl9pPr>
          </a:lstStyle>
          <a:p>
            <a:endParaRPr/>
          </a:p>
        </p:txBody>
      </p:sp>
      <p:sp>
        <p:nvSpPr>
          <p:cNvPr id="20" name="Google Shape;20;p1"/>
          <p:cNvSpPr txBox="1">
            <a:spLocks noGrp="1"/>
          </p:cNvSpPr>
          <p:nvPr>
            <p:ph type="dt" idx="10"/>
          </p:nvPr>
        </p:nvSpPr>
        <p:spPr>
          <a:xfrm>
            <a:off x="6454588" y="5809152"/>
            <a:ext cx="1213821"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1" name="Google Shape;21;p1"/>
          <p:cNvSpPr txBox="1">
            <a:spLocks noGrp="1"/>
          </p:cNvSpPr>
          <p:nvPr>
            <p:ph type="ftr" idx="11"/>
          </p:nvPr>
        </p:nvSpPr>
        <p:spPr>
          <a:xfrm>
            <a:off x="914401" y="5809152"/>
            <a:ext cx="554018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2" name="Google Shape;22;p1"/>
          <p:cNvSpPr txBox="1">
            <a:spLocks noGrp="1"/>
          </p:cNvSpPr>
          <p:nvPr>
            <p:ph type="sldNum" idx="12"/>
          </p:nvPr>
        </p:nvSpPr>
        <p:spPr>
          <a:xfrm>
            <a:off x="7670202" y="5809152"/>
            <a:ext cx="55402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body" idx="1"/>
          </p:nvPr>
        </p:nvSpPr>
        <p:spPr>
          <a:xfrm>
            <a:off x="919698" y="2083399"/>
            <a:ext cx="7095600" cy="409085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040"/>
              <a:buNone/>
            </a:pPr>
            <a:r>
              <a:rPr lang="en-US" sz="2300" dirty="0">
                <a:solidFill>
                  <a:srgbClr val="000000"/>
                </a:solidFill>
              </a:rPr>
              <a:t>Naveen R (1BM16CS055)</a:t>
            </a:r>
          </a:p>
          <a:p>
            <a:pPr marL="0" lvl="0" indent="0" algn="ctr" rtl="0">
              <a:lnSpc>
                <a:spcPct val="90000"/>
              </a:lnSpc>
              <a:spcBef>
                <a:spcPts val="0"/>
              </a:spcBef>
              <a:spcAft>
                <a:spcPts val="0"/>
              </a:spcAft>
              <a:buSzPts val="2040"/>
              <a:buNone/>
            </a:pPr>
            <a:r>
              <a:rPr lang="en-US" sz="2300" dirty="0">
                <a:solidFill>
                  <a:srgbClr val="000000"/>
                </a:solidFill>
              </a:rPr>
              <a:t>N.S.V Chaitanya(1BM16CS053)</a:t>
            </a:r>
          </a:p>
          <a:p>
            <a:pPr marL="0" lvl="0" indent="0" algn="ctr" rtl="0">
              <a:lnSpc>
                <a:spcPct val="90000"/>
              </a:lnSpc>
              <a:spcBef>
                <a:spcPts val="0"/>
              </a:spcBef>
              <a:spcAft>
                <a:spcPts val="0"/>
              </a:spcAft>
              <a:buSzPts val="2040"/>
              <a:buNone/>
            </a:pPr>
            <a:r>
              <a:rPr lang="en-US" sz="2300" dirty="0">
                <a:solidFill>
                  <a:srgbClr val="000000"/>
                </a:solidFill>
              </a:rPr>
              <a:t>Nikhil Srinivas(1BM16CS058)</a:t>
            </a:r>
            <a:endParaRPr sz="2300" dirty="0"/>
          </a:p>
          <a:p>
            <a:pPr marL="0" lvl="0" indent="0" algn="ctr" rtl="0">
              <a:lnSpc>
                <a:spcPct val="90000"/>
              </a:lnSpc>
              <a:spcBef>
                <a:spcPts val="480"/>
              </a:spcBef>
              <a:spcAft>
                <a:spcPts val="0"/>
              </a:spcAft>
              <a:buSzPts val="2040"/>
              <a:buNone/>
            </a:pPr>
            <a:endParaRPr sz="2300" dirty="0">
              <a:solidFill>
                <a:srgbClr val="000000"/>
              </a:solidFill>
            </a:endParaRPr>
          </a:p>
          <a:p>
            <a:pPr marL="1828800" lvl="0" indent="457200" algn="l" rtl="0">
              <a:lnSpc>
                <a:spcPct val="90000"/>
              </a:lnSpc>
              <a:spcBef>
                <a:spcPts val="480"/>
              </a:spcBef>
              <a:spcAft>
                <a:spcPts val="0"/>
              </a:spcAft>
              <a:buSzPts val="2040"/>
              <a:buNone/>
            </a:pPr>
            <a:r>
              <a:rPr lang="en-US" sz="2300" dirty="0">
                <a:solidFill>
                  <a:srgbClr val="000000"/>
                </a:solidFill>
              </a:rPr>
              <a:t>    Nandini Vineeth</a:t>
            </a:r>
            <a:endParaRPr sz="2300" dirty="0">
              <a:solidFill>
                <a:srgbClr val="000000"/>
              </a:solidFill>
            </a:endParaRPr>
          </a:p>
          <a:p>
            <a:pPr marL="0" lvl="0" indent="0" algn="ctr" rtl="0">
              <a:lnSpc>
                <a:spcPct val="90000"/>
              </a:lnSpc>
              <a:spcBef>
                <a:spcPts val="480"/>
              </a:spcBef>
              <a:spcAft>
                <a:spcPts val="0"/>
              </a:spcAft>
              <a:buSzPts val="2040"/>
              <a:buNone/>
            </a:pPr>
            <a:r>
              <a:rPr lang="en-US" sz="2300" dirty="0">
                <a:solidFill>
                  <a:srgbClr val="000000"/>
                </a:solidFill>
              </a:rPr>
              <a:t>Assistant Professor</a:t>
            </a:r>
            <a:endParaRPr sz="2300" dirty="0"/>
          </a:p>
          <a:p>
            <a:pPr marL="0" lvl="0" indent="0" algn="ctr" rtl="0">
              <a:lnSpc>
                <a:spcPct val="90000"/>
              </a:lnSpc>
              <a:spcBef>
                <a:spcPts val="480"/>
              </a:spcBef>
              <a:spcAft>
                <a:spcPts val="0"/>
              </a:spcAft>
              <a:buSzPts val="2040"/>
              <a:buNone/>
            </a:pPr>
            <a:r>
              <a:rPr lang="en-US" sz="2300" dirty="0">
                <a:solidFill>
                  <a:srgbClr val="000000"/>
                </a:solidFill>
              </a:rPr>
              <a:t>Department of Computer Science &amp; Engineering</a:t>
            </a:r>
            <a:endParaRPr sz="2300" dirty="0"/>
          </a:p>
          <a:p>
            <a:pPr marL="0" lvl="0" indent="0" algn="ctr" rtl="0">
              <a:lnSpc>
                <a:spcPct val="90000"/>
              </a:lnSpc>
              <a:spcBef>
                <a:spcPts val="480"/>
              </a:spcBef>
              <a:spcAft>
                <a:spcPts val="0"/>
              </a:spcAft>
              <a:buSzPts val="2040"/>
              <a:buNone/>
            </a:pPr>
            <a:r>
              <a:rPr lang="en-US" sz="2300" dirty="0">
                <a:solidFill>
                  <a:srgbClr val="000000"/>
                </a:solidFill>
              </a:rPr>
              <a:t>      BMS College of Engineering</a:t>
            </a:r>
            <a:endParaRPr sz="2300" dirty="0"/>
          </a:p>
        </p:txBody>
      </p:sp>
      <p:pic>
        <p:nvPicPr>
          <p:cNvPr id="129" name="Google Shape;129;p13"/>
          <p:cNvPicPr preferRelativeResize="0"/>
          <p:nvPr/>
        </p:nvPicPr>
        <p:blipFill rotWithShape="1">
          <a:blip r:embed="rId3">
            <a:alphaModFix/>
          </a:blip>
          <a:srcRect/>
          <a:stretch/>
        </p:blipFill>
        <p:spPr>
          <a:xfrm>
            <a:off x="7236296" y="476672"/>
            <a:ext cx="1238250" cy="622300"/>
          </a:xfrm>
          <a:prstGeom prst="rect">
            <a:avLst/>
          </a:prstGeom>
          <a:noFill/>
          <a:ln>
            <a:noFill/>
          </a:ln>
        </p:spPr>
      </p:pic>
      <p:sp>
        <p:nvSpPr>
          <p:cNvPr id="130" name="Google Shape;130;p13"/>
          <p:cNvSpPr txBox="1">
            <a:spLocks noGrp="1"/>
          </p:cNvSpPr>
          <p:nvPr>
            <p:ph type="title"/>
          </p:nvPr>
        </p:nvSpPr>
        <p:spPr>
          <a:xfrm>
            <a:off x="1089450" y="476672"/>
            <a:ext cx="7095600" cy="1202400"/>
          </a:xfrm>
          <a:prstGeom prst="rect">
            <a:avLst/>
          </a:prstGeom>
        </p:spPr>
        <p:txBody>
          <a:bodyPr spcFirstLastPara="1" wrap="square" lIns="91425" tIns="45700" rIns="91425" bIns="45700" anchor="ctr" anchorCtr="0">
            <a:noAutofit/>
          </a:bodyPr>
          <a:lstStyle/>
          <a:p>
            <a:pPr lvl="0"/>
            <a:br>
              <a:rPr lang="en-US" sz="2800" b="1" dirty="0"/>
            </a:br>
            <a:br>
              <a:rPr lang="en-US" sz="2800" b="1" dirty="0"/>
            </a:br>
            <a:br>
              <a:rPr lang="en-US" sz="2800" b="1" dirty="0"/>
            </a:br>
            <a:br>
              <a:rPr lang="en-US" sz="2800" b="1" dirty="0"/>
            </a:br>
            <a:r>
              <a:rPr lang="en-US" sz="2800" b="1" dirty="0"/>
              <a:t>Detection and avoidance of Security attacks in Vehicular </a:t>
            </a:r>
            <a:r>
              <a:rPr lang="en-US" sz="2800" b="1" dirty="0" err="1"/>
              <a:t>Adhoc</a:t>
            </a:r>
            <a:r>
              <a:rPr lang="en-US" sz="2800" b="1" dirty="0"/>
              <a:t> Networks</a:t>
            </a:r>
            <a:endParaRPr sz="2800" dirty="0"/>
          </a:p>
        </p:txBody>
      </p:sp>
      <p:sp>
        <p:nvSpPr>
          <p:cNvPr id="131" name="Google Shape;131;p13"/>
          <p:cNvSpPr txBox="1">
            <a:spLocks noGrp="1"/>
          </p:cNvSpPr>
          <p:nvPr>
            <p:ph type="sldNum" idx="12"/>
          </p:nvPr>
        </p:nvSpPr>
        <p:spPr>
          <a:xfrm>
            <a:off x="7670202" y="5809152"/>
            <a:ext cx="554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8AC7A92-F2E1-4183-B11A-E26A4316F04F}"/>
              </a:ext>
            </a:extLst>
          </p:cNvPr>
          <p:cNvGraphicFramePr>
            <a:graphicFrameLocks noGrp="1"/>
          </p:cNvGraphicFramePr>
          <p:nvPr>
            <p:extLst>
              <p:ext uri="{D42A27DB-BD31-4B8C-83A1-F6EECF244321}">
                <p14:modId xmlns:p14="http://schemas.microsoft.com/office/powerpoint/2010/main" val="1006811541"/>
              </p:ext>
            </p:extLst>
          </p:nvPr>
        </p:nvGraphicFramePr>
        <p:xfrm>
          <a:off x="961053" y="658419"/>
          <a:ext cx="7221894" cy="5594648"/>
        </p:xfrm>
        <a:graphic>
          <a:graphicData uri="http://schemas.openxmlformats.org/drawingml/2006/table">
            <a:tbl>
              <a:tblPr>
                <a:tableStyleId>{F488A536-9A65-4CD6-98E9-2B9740C2FDFC}</a:tableStyleId>
              </a:tblPr>
              <a:tblGrid>
                <a:gridCol w="2449825">
                  <a:extLst>
                    <a:ext uri="{9D8B030D-6E8A-4147-A177-3AD203B41FA5}">
                      <a16:colId xmlns:a16="http://schemas.microsoft.com/office/drawing/2014/main" val="4074903252"/>
                    </a:ext>
                  </a:extLst>
                </a:gridCol>
                <a:gridCol w="1043488">
                  <a:extLst>
                    <a:ext uri="{9D8B030D-6E8A-4147-A177-3AD203B41FA5}">
                      <a16:colId xmlns:a16="http://schemas.microsoft.com/office/drawing/2014/main" val="3655063034"/>
                    </a:ext>
                  </a:extLst>
                </a:gridCol>
                <a:gridCol w="938145">
                  <a:extLst>
                    <a:ext uri="{9D8B030D-6E8A-4147-A177-3AD203B41FA5}">
                      <a16:colId xmlns:a16="http://schemas.microsoft.com/office/drawing/2014/main" val="2574359269"/>
                    </a:ext>
                  </a:extLst>
                </a:gridCol>
                <a:gridCol w="2790436">
                  <a:extLst>
                    <a:ext uri="{9D8B030D-6E8A-4147-A177-3AD203B41FA5}">
                      <a16:colId xmlns:a16="http://schemas.microsoft.com/office/drawing/2014/main" val="2622842312"/>
                    </a:ext>
                  </a:extLst>
                </a:gridCol>
              </a:tblGrid>
              <a:tr h="697549">
                <a:tc>
                  <a:txBody>
                    <a:bodyPr/>
                    <a:lstStyle/>
                    <a:p>
                      <a:pPr marL="0" marR="0">
                        <a:lnSpc>
                          <a:spcPct val="107000"/>
                        </a:lnSpc>
                        <a:spcBef>
                          <a:spcPts val="0"/>
                        </a:spcBef>
                        <a:spcAft>
                          <a:spcPts val="800"/>
                        </a:spcAft>
                      </a:pPr>
                      <a:r>
                        <a:rPr lang="en-US" sz="1600" dirty="0">
                          <a:effectLst/>
                        </a:rPr>
                        <a:t>Journal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nchor="ctr"/>
                </a:tc>
                <a:tc>
                  <a:txBody>
                    <a:bodyPr/>
                    <a:lstStyle/>
                    <a:p>
                      <a:pPr marL="0" marR="0">
                        <a:lnSpc>
                          <a:spcPct val="107000"/>
                        </a:lnSpc>
                        <a:spcBef>
                          <a:spcPts val="0"/>
                        </a:spcBef>
                        <a:spcAft>
                          <a:spcPts val="800"/>
                        </a:spcAft>
                      </a:pPr>
                      <a:r>
                        <a:rPr lang="en-US" sz="1600" dirty="0">
                          <a:effectLst/>
                        </a:rPr>
                        <a:t>Author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nchor="ctr"/>
                </a:tc>
                <a:tc>
                  <a:txBody>
                    <a:bodyPr/>
                    <a:lstStyle/>
                    <a:p>
                      <a:pPr marL="0" marR="0">
                        <a:lnSpc>
                          <a:spcPct val="107000"/>
                        </a:lnSpc>
                        <a:spcBef>
                          <a:spcPts val="0"/>
                        </a:spcBef>
                        <a:spcAft>
                          <a:spcPts val="800"/>
                        </a:spcAft>
                      </a:pPr>
                      <a:r>
                        <a:rPr lang="en-US" sz="1400" dirty="0">
                          <a:effectLst/>
                        </a:rPr>
                        <a:t>Year of Publication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dirty="0">
                          <a:effectLst/>
                        </a:rPr>
                        <a:t> </a:t>
                      </a:r>
                      <a:r>
                        <a:rPr lang="en-US" sz="1600" dirty="0">
                          <a:effectLst/>
                        </a:rPr>
                        <a:t>Extraction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nchor="ctr"/>
                </a:tc>
                <a:extLst>
                  <a:ext uri="{0D108BD9-81ED-4DB2-BD59-A6C34878D82A}">
                    <a16:rowId xmlns:a16="http://schemas.microsoft.com/office/drawing/2014/main" val="980757785"/>
                  </a:ext>
                </a:extLst>
              </a:tr>
              <a:tr h="1021836">
                <a:tc>
                  <a:txBody>
                    <a:bodyPr/>
                    <a:lstStyle/>
                    <a:p>
                      <a:pPr marL="0" marR="0">
                        <a:lnSpc>
                          <a:spcPct val="107000"/>
                        </a:lnSpc>
                        <a:spcBef>
                          <a:spcPts val="0"/>
                        </a:spcBef>
                        <a:spcAft>
                          <a:spcPts val="800"/>
                        </a:spcAft>
                      </a:pPr>
                      <a:r>
                        <a:rPr lang="en-US" sz="1400" dirty="0">
                          <a:effectLst/>
                        </a:rPr>
                        <a:t>Secured Routing in VANETs Using Lightweight Authentication and Key Agreement Protocol.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a:effectLst/>
                        </a:rPr>
                        <a:t>D. Kiruba Sandou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a:effectLst/>
                        </a:rPr>
                        <a:t>IEEE–2019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a:effectLst/>
                        </a:rPr>
                        <a:t>The performance analysis of the proposed scheme exhibits high security, less network delay and better packet delivery ratio compared to the existing protocol and also it incurs is lightweight and incurs low computation cost and communication cost.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extLst>
                  <a:ext uri="{0D108BD9-81ED-4DB2-BD59-A6C34878D82A}">
                    <a16:rowId xmlns:a16="http://schemas.microsoft.com/office/drawing/2014/main" val="2359079820"/>
                  </a:ext>
                </a:extLst>
              </a:tr>
              <a:tr h="717733">
                <a:tc>
                  <a:txBody>
                    <a:bodyPr/>
                    <a:lstStyle/>
                    <a:p>
                      <a:pPr marL="0" marR="0">
                        <a:lnSpc>
                          <a:spcPct val="107000"/>
                        </a:lnSpc>
                        <a:spcBef>
                          <a:spcPts val="0"/>
                        </a:spcBef>
                        <a:spcAft>
                          <a:spcPts val="800"/>
                        </a:spcAft>
                      </a:pPr>
                      <a:r>
                        <a:rPr lang="en-US" sz="1400" dirty="0">
                          <a:effectLst/>
                        </a:rPr>
                        <a:t>Merged technique to prevent SYBIL Attacks in VANETs.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a:effectLst/>
                        </a:rPr>
                        <a:t>Salman Ali Syed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a:effectLst/>
                        </a:rPr>
                        <a:t>IEEE-2019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a:effectLst/>
                        </a:rPr>
                        <a:t>Merging the two methods had given a great result and prevents the data and fake information from the attackers. Still there is much research need to be done for future.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extLst>
                  <a:ext uri="{0D108BD9-81ED-4DB2-BD59-A6C34878D82A}">
                    <a16:rowId xmlns:a16="http://schemas.microsoft.com/office/drawing/2014/main" val="2212669482"/>
                  </a:ext>
                </a:extLst>
              </a:tr>
              <a:tr h="1630039">
                <a:tc>
                  <a:txBody>
                    <a:bodyPr/>
                    <a:lstStyle/>
                    <a:p>
                      <a:pPr marL="0" marR="0">
                        <a:lnSpc>
                          <a:spcPct val="107000"/>
                        </a:lnSpc>
                        <a:spcBef>
                          <a:spcPts val="0"/>
                        </a:spcBef>
                        <a:spcAft>
                          <a:spcPts val="800"/>
                        </a:spcAft>
                      </a:pPr>
                      <a:r>
                        <a:rPr lang="en-US" sz="1600" dirty="0">
                          <a:effectLst/>
                        </a:rPr>
                        <a:t>A Security Architecture of </a:t>
                      </a:r>
                      <a:r>
                        <a:rPr lang="en-US" sz="1600" dirty="0" err="1">
                          <a:effectLst/>
                        </a:rPr>
                        <a:t>Vanet</a:t>
                      </a:r>
                      <a:r>
                        <a:rPr lang="en-US" sz="1600" dirty="0">
                          <a:effectLst/>
                        </a:rPr>
                        <a:t> Based on Blockchain and mobile Edge Computing.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dirty="0">
                          <a:effectLst/>
                        </a:rPr>
                        <a:t>Xiao Dong Zhang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a:effectLst/>
                        </a:rPr>
                        <a:t>IEEE– 2018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a:effectLst/>
                        </a:rPr>
                        <a:t>The architecture includes three layers, namely perception layer, edge computing layer and service layer. The perception layer ensures the security of VANET data in the transmission process through the blockchain. The edge computing layer provides computing resources and edge cloud services for the perception layer. The service layer uses the combination of traditional cloud storage and blockchain to ensure the security of data.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extLst>
                  <a:ext uri="{0D108BD9-81ED-4DB2-BD59-A6C34878D82A}">
                    <a16:rowId xmlns:a16="http://schemas.microsoft.com/office/drawing/2014/main" val="2022221672"/>
                  </a:ext>
                </a:extLst>
              </a:tr>
              <a:tr h="1325937">
                <a:tc>
                  <a:txBody>
                    <a:bodyPr/>
                    <a:lstStyle/>
                    <a:p>
                      <a:pPr marL="0" marR="0">
                        <a:lnSpc>
                          <a:spcPct val="107000"/>
                        </a:lnSpc>
                        <a:spcBef>
                          <a:spcPts val="0"/>
                        </a:spcBef>
                        <a:spcAft>
                          <a:spcPts val="800"/>
                        </a:spcAft>
                      </a:pPr>
                      <a:r>
                        <a:rPr lang="en-US" sz="1400" dirty="0">
                          <a:effectLst/>
                        </a:rPr>
                        <a:t>Severity-Based Prioritized Processing of Packets with Application in VANETs.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a:effectLst/>
                        </a:rPr>
                        <a:t>Ala Al-Fuqaha, Senior Member,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a:effectLst/>
                        </a:rPr>
                        <a:t>2019 IEEE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tc>
                  <a:txBody>
                    <a:bodyPr/>
                    <a:lstStyle/>
                    <a:p>
                      <a:pPr marL="0" marR="0">
                        <a:lnSpc>
                          <a:spcPct val="107000"/>
                        </a:lnSpc>
                        <a:spcBef>
                          <a:spcPts val="0"/>
                        </a:spcBef>
                        <a:spcAft>
                          <a:spcPts val="800"/>
                        </a:spcAft>
                      </a:pPr>
                      <a:r>
                        <a:rPr lang="en-US" sz="1000" dirty="0">
                          <a:effectLst/>
                        </a:rPr>
                        <a:t>The problems is formulated as a PMKP, which is proved to be NP-Hard. Due to the complexity of the PMKP, a polynomial time algorithm based on a relaxed version of the PMKP formulation is proposed to perform the desired prioritization in real-time. The proposed heuristic is tested against the PMKP solution and a baseline non-prioritized processing approach.</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841" marR="38841" marT="38841" marB="38841"/>
                </a:tc>
                <a:extLst>
                  <a:ext uri="{0D108BD9-81ED-4DB2-BD59-A6C34878D82A}">
                    <a16:rowId xmlns:a16="http://schemas.microsoft.com/office/drawing/2014/main" val="287950634"/>
                  </a:ext>
                </a:extLst>
              </a:tr>
            </a:tbl>
          </a:graphicData>
        </a:graphic>
      </p:graphicFrame>
    </p:spTree>
    <p:extLst>
      <p:ext uri="{BB962C8B-B14F-4D97-AF65-F5344CB8AC3E}">
        <p14:creationId xmlns:p14="http://schemas.microsoft.com/office/powerpoint/2010/main" val="38809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sldNum" idx="12"/>
          </p:nvPr>
        </p:nvSpPr>
        <p:spPr>
          <a:xfrm>
            <a:off x="6895653" y="5214115"/>
            <a:ext cx="415517" cy="273844"/>
          </a:xfrm>
          <a:prstGeom prst="rect">
            <a:avLst/>
          </a:prstGeom>
          <a:noFill/>
          <a:ln>
            <a:noFill/>
          </a:ln>
        </p:spPr>
        <p:txBody>
          <a:bodyPr spcFirstLastPara="1" vert="horz" wrap="square" lIns="68569" tIns="34275" rIns="68569" bIns="34275" rtlCol="0" anchor="ctr" anchorCtr="0">
            <a:noAutofit/>
          </a:bodyPr>
          <a:lstStyle/>
          <a:p>
            <a:pPr>
              <a:buClr>
                <a:srgbClr val="000000"/>
              </a:buClr>
            </a:pPr>
            <a:fld id="{00000000-1234-1234-1234-123412341234}" type="slidenum">
              <a:rPr lang="en-US"/>
              <a:pPr>
                <a:buClr>
                  <a:srgbClr val="000000"/>
                </a:buClr>
              </a:pPr>
              <a:t>11</a:t>
            </a:fld>
            <a:endParaRPr/>
          </a:p>
        </p:txBody>
      </p:sp>
      <p:graphicFrame>
        <p:nvGraphicFramePr>
          <p:cNvPr id="2" name="Table 1">
            <a:extLst>
              <a:ext uri="{FF2B5EF4-FFF2-40B4-BE49-F238E27FC236}">
                <a16:creationId xmlns:a16="http://schemas.microsoft.com/office/drawing/2014/main" id="{326D7269-1BC3-4CAD-AEB2-054CB5528449}"/>
              </a:ext>
            </a:extLst>
          </p:cNvPr>
          <p:cNvGraphicFramePr>
            <a:graphicFrameLocks noGrp="1"/>
          </p:cNvGraphicFramePr>
          <p:nvPr>
            <p:extLst>
              <p:ext uri="{D42A27DB-BD31-4B8C-83A1-F6EECF244321}">
                <p14:modId xmlns:p14="http://schemas.microsoft.com/office/powerpoint/2010/main" val="4106606794"/>
              </p:ext>
            </p:extLst>
          </p:nvPr>
        </p:nvGraphicFramePr>
        <p:xfrm>
          <a:off x="998376" y="858417"/>
          <a:ext cx="7259216" cy="5342180"/>
        </p:xfrm>
        <a:graphic>
          <a:graphicData uri="http://schemas.openxmlformats.org/drawingml/2006/table">
            <a:tbl>
              <a:tblPr>
                <a:tableStyleId>{F488A536-9A65-4CD6-98E9-2B9740C2FDFC}</a:tableStyleId>
              </a:tblPr>
              <a:tblGrid>
                <a:gridCol w="2317773">
                  <a:extLst>
                    <a:ext uri="{9D8B030D-6E8A-4147-A177-3AD203B41FA5}">
                      <a16:colId xmlns:a16="http://schemas.microsoft.com/office/drawing/2014/main" val="2593914220"/>
                    </a:ext>
                  </a:extLst>
                </a:gridCol>
                <a:gridCol w="1199867">
                  <a:extLst>
                    <a:ext uri="{9D8B030D-6E8A-4147-A177-3AD203B41FA5}">
                      <a16:colId xmlns:a16="http://schemas.microsoft.com/office/drawing/2014/main" val="237588193"/>
                    </a:ext>
                  </a:extLst>
                </a:gridCol>
                <a:gridCol w="953190">
                  <a:extLst>
                    <a:ext uri="{9D8B030D-6E8A-4147-A177-3AD203B41FA5}">
                      <a16:colId xmlns:a16="http://schemas.microsoft.com/office/drawing/2014/main" val="3942361557"/>
                    </a:ext>
                  </a:extLst>
                </a:gridCol>
                <a:gridCol w="2788386">
                  <a:extLst>
                    <a:ext uri="{9D8B030D-6E8A-4147-A177-3AD203B41FA5}">
                      <a16:colId xmlns:a16="http://schemas.microsoft.com/office/drawing/2014/main" val="3951485234"/>
                    </a:ext>
                  </a:extLst>
                </a:gridCol>
              </a:tblGrid>
              <a:tr h="791219">
                <a:tc>
                  <a:txBody>
                    <a:bodyPr/>
                    <a:lstStyle/>
                    <a:p>
                      <a:pPr marL="0" marR="0">
                        <a:lnSpc>
                          <a:spcPct val="107000"/>
                        </a:lnSpc>
                        <a:spcBef>
                          <a:spcPts val="0"/>
                        </a:spcBef>
                        <a:spcAft>
                          <a:spcPts val="800"/>
                        </a:spcAft>
                      </a:pPr>
                      <a:r>
                        <a:rPr lang="en-US" sz="1600" b="0" dirty="0">
                          <a:effectLst/>
                        </a:rPr>
                        <a:t>Journal Name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nchor="ctr"/>
                </a:tc>
                <a:tc>
                  <a:txBody>
                    <a:bodyPr/>
                    <a:lstStyle/>
                    <a:p>
                      <a:pPr marL="0" marR="0">
                        <a:lnSpc>
                          <a:spcPct val="107000"/>
                        </a:lnSpc>
                        <a:spcBef>
                          <a:spcPts val="0"/>
                        </a:spcBef>
                        <a:spcAft>
                          <a:spcPts val="800"/>
                        </a:spcAft>
                      </a:pPr>
                      <a:r>
                        <a:rPr lang="en-US" sz="1400" dirty="0">
                          <a:effectLst/>
                        </a:rPr>
                        <a:t>Author 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nchor="ctr"/>
                </a:tc>
                <a:tc>
                  <a:txBody>
                    <a:bodyPr/>
                    <a:lstStyle/>
                    <a:p>
                      <a:pPr marL="0" marR="0">
                        <a:lnSpc>
                          <a:spcPct val="107000"/>
                        </a:lnSpc>
                        <a:spcBef>
                          <a:spcPts val="0"/>
                        </a:spcBef>
                        <a:spcAft>
                          <a:spcPts val="800"/>
                        </a:spcAft>
                      </a:pPr>
                      <a:r>
                        <a:rPr lang="en-US" sz="1400" b="0" dirty="0">
                          <a:effectLst/>
                        </a:rPr>
                        <a:t>Year of Publication</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600" dirty="0">
                          <a:effectLst/>
                        </a:rPr>
                        <a:t> Extraction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nchor="ctr"/>
                </a:tc>
                <a:extLst>
                  <a:ext uri="{0D108BD9-81ED-4DB2-BD59-A6C34878D82A}">
                    <a16:rowId xmlns:a16="http://schemas.microsoft.com/office/drawing/2014/main" val="3729495607"/>
                  </a:ext>
                </a:extLst>
              </a:tr>
              <a:tr h="1503989">
                <a:tc>
                  <a:txBody>
                    <a:bodyPr/>
                    <a:lstStyle/>
                    <a:p>
                      <a:pPr marL="0" marR="0">
                        <a:lnSpc>
                          <a:spcPct val="107000"/>
                        </a:lnSpc>
                        <a:spcBef>
                          <a:spcPts val="0"/>
                        </a:spcBef>
                        <a:spcAft>
                          <a:spcPts val="800"/>
                        </a:spcAft>
                      </a:pPr>
                      <a:r>
                        <a:rPr lang="en-US" sz="1400" dirty="0">
                          <a:effectLst/>
                        </a:rPr>
                        <a:t>Verification Based Authentication Scheme for Bogus Attacks in VANETs for Secure Communication</a:t>
                      </a:r>
                      <a:r>
                        <a:rPr lang="en-US" sz="105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a:effectLst/>
                        </a:rPr>
                        <a:t>A. Asline Celes and N. Edna Elizabeth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a:effectLst/>
                        </a:rPr>
                        <a:t>(IEEE –2018)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dirty="0">
                          <a:effectLst/>
                        </a:rPr>
                        <a:t>Simulation is done and the obtained results show that this type of verification system effectively reveals the nodes spreading false information and thus reduce spreading of false information about their position. This technique will not entirely prevent the bogus attack but will reduces the spreading of false position information.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extLst>
                  <a:ext uri="{0D108BD9-81ED-4DB2-BD59-A6C34878D82A}">
                    <a16:rowId xmlns:a16="http://schemas.microsoft.com/office/drawing/2014/main" val="2595476205"/>
                  </a:ext>
                </a:extLst>
              </a:tr>
              <a:tr h="986582">
                <a:tc>
                  <a:txBody>
                    <a:bodyPr/>
                    <a:lstStyle/>
                    <a:p>
                      <a:pPr marL="0" marR="0">
                        <a:lnSpc>
                          <a:spcPct val="107000"/>
                        </a:lnSpc>
                        <a:spcBef>
                          <a:spcPts val="0"/>
                        </a:spcBef>
                        <a:spcAft>
                          <a:spcPts val="800"/>
                        </a:spcAft>
                      </a:pPr>
                      <a:r>
                        <a:rPr lang="en-US" sz="1400" dirty="0">
                          <a:effectLst/>
                        </a:rPr>
                        <a:t>A Novel Sybil Attack Detection Mechanism for C-ITS.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a:effectLst/>
                        </a:rPr>
                        <a:t>Marwane Ayaida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a:effectLst/>
                        </a:rPr>
                        <a:t>(IEEE –2019)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a:effectLst/>
                        </a:rPr>
                        <a:t>they presented an algorithm that detects the Sybil attack using the CAM messages provided by neighbors. This algorithm allows to estimate the speed of the vehicle using the fundamental diagram of the road’s segment.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extLst>
                  <a:ext uri="{0D108BD9-81ED-4DB2-BD59-A6C34878D82A}">
                    <a16:rowId xmlns:a16="http://schemas.microsoft.com/office/drawing/2014/main" val="747043872"/>
                  </a:ext>
                </a:extLst>
              </a:tr>
              <a:tr h="835177">
                <a:tc>
                  <a:txBody>
                    <a:bodyPr/>
                    <a:lstStyle/>
                    <a:p>
                      <a:pPr marL="0" marR="0">
                        <a:lnSpc>
                          <a:spcPct val="107000"/>
                        </a:lnSpc>
                        <a:spcBef>
                          <a:spcPts val="0"/>
                        </a:spcBef>
                        <a:spcAft>
                          <a:spcPts val="800"/>
                        </a:spcAft>
                      </a:pPr>
                      <a:r>
                        <a:rPr lang="en-US" sz="1600" dirty="0">
                          <a:effectLst/>
                        </a:rPr>
                        <a:t>Fuzzy Logic Based VANETS</a:t>
                      </a:r>
                      <a:r>
                        <a:rPr lang="en-US" sz="1200" dirty="0">
                          <a:effectLst/>
                        </a:rPr>
                        <a:t>: A Review on Smart Transportation System</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a:effectLst/>
                        </a:rPr>
                        <a:t>Harsha Vardan Maddiboyina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a:effectLst/>
                        </a:rPr>
                        <a:t>IEEE – 2019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a:effectLst/>
                        </a:rPr>
                        <a:t>the pioneering methods available to achieve better transportation and avoid attack issues with GA, PSO, ANN, and AIS techniques using Fuzzy.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extLst>
                  <a:ext uri="{0D108BD9-81ED-4DB2-BD59-A6C34878D82A}">
                    <a16:rowId xmlns:a16="http://schemas.microsoft.com/office/drawing/2014/main" val="2517317062"/>
                  </a:ext>
                </a:extLst>
              </a:tr>
              <a:tr h="1201481">
                <a:tc>
                  <a:txBody>
                    <a:bodyPr/>
                    <a:lstStyle/>
                    <a:p>
                      <a:pPr marL="0" marR="0">
                        <a:lnSpc>
                          <a:spcPct val="107000"/>
                        </a:lnSpc>
                        <a:spcBef>
                          <a:spcPts val="0"/>
                        </a:spcBef>
                        <a:spcAft>
                          <a:spcPts val="800"/>
                        </a:spcAft>
                      </a:pPr>
                      <a:r>
                        <a:rPr lang="en-US" sz="1600" dirty="0">
                          <a:effectLst/>
                        </a:rPr>
                        <a:t>Realistic Scenario Based VANET Analysis through Sumo and NS3,</a:t>
                      </a:r>
                      <a:r>
                        <a:rPr lang="en-US" sz="105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a:effectLst/>
                        </a:rPr>
                        <a:t>Taskeen Zaidi*, Shubhang Giri,</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a:effectLst/>
                        </a:rPr>
                        <a:t>2018 IEEE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tc>
                  <a:txBody>
                    <a:bodyPr/>
                    <a:lstStyle/>
                    <a:p>
                      <a:pPr marL="0" marR="0">
                        <a:lnSpc>
                          <a:spcPct val="107000"/>
                        </a:lnSpc>
                        <a:spcBef>
                          <a:spcPts val="0"/>
                        </a:spcBef>
                        <a:spcAft>
                          <a:spcPts val="800"/>
                        </a:spcAft>
                      </a:pPr>
                      <a:r>
                        <a:rPr lang="en-US" sz="1050" dirty="0">
                          <a:effectLst/>
                        </a:rPr>
                        <a:t>Working of SUMO simulator and analysis using NS3.</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4676" marR="44676" marT="44676" marB="44676"/>
                </a:tc>
                <a:extLst>
                  <a:ext uri="{0D108BD9-81ED-4DB2-BD59-A6C34878D82A}">
                    <a16:rowId xmlns:a16="http://schemas.microsoft.com/office/drawing/2014/main" val="1151550382"/>
                  </a:ext>
                </a:extLst>
              </a:tr>
            </a:tbl>
          </a:graphicData>
        </a:graphic>
      </p:graphicFrame>
    </p:spTree>
    <p:extLst>
      <p:ext uri="{BB962C8B-B14F-4D97-AF65-F5344CB8AC3E}">
        <p14:creationId xmlns:p14="http://schemas.microsoft.com/office/powerpoint/2010/main" val="337496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09C8-F8D5-4FB4-B247-87918D3BCE47}"/>
              </a:ext>
            </a:extLst>
          </p:cNvPr>
          <p:cNvSpPr>
            <a:spLocks noGrp="1"/>
          </p:cNvSpPr>
          <p:nvPr>
            <p:ph type="title"/>
          </p:nvPr>
        </p:nvSpPr>
        <p:spPr>
          <a:xfrm>
            <a:off x="856060" y="629159"/>
            <a:ext cx="7429499" cy="1108928"/>
          </a:xfrm>
        </p:spPr>
        <p:txBody>
          <a:bodyPr/>
          <a:lstStyle/>
          <a:p>
            <a:r>
              <a:rPr lang="en-US" dirty="0"/>
              <a:t>Problem Statement </a:t>
            </a:r>
            <a:endParaRPr lang="hi-IN" dirty="0"/>
          </a:p>
        </p:txBody>
      </p:sp>
      <p:sp>
        <p:nvSpPr>
          <p:cNvPr id="3" name="Content Placeholder 2">
            <a:extLst>
              <a:ext uri="{FF2B5EF4-FFF2-40B4-BE49-F238E27FC236}">
                <a16:creationId xmlns:a16="http://schemas.microsoft.com/office/drawing/2014/main" id="{2C76E69C-C751-4AA1-B5F5-07805DED8D7C}"/>
              </a:ext>
            </a:extLst>
          </p:cNvPr>
          <p:cNvSpPr>
            <a:spLocks noGrp="1"/>
          </p:cNvSpPr>
          <p:nvPr>
            <p:ph idx="1"/>
          </p:nvPr>
        </p:nvSpPr>
        <p:spPr>
          <a:xfrm>
            <a:off x="856060" y="1738087"/>
            <a:ext cx="7429499" cy="4346072"/>
          </a:xfrm>
        </p:spPr>
        <p:txBody>
          <a:bodyPr>
            <a:normAutofit fontScale="70000" lnSpcReduction="20000"/>
          </a:bodyPr>
          <a:lstStyle/>
          <a:p>
            <a:pPr algn="just"/>
            <a:r>
              <a:rPr lang="en-US" sz="2175" dirty="0"/>
              <a:t>An innovative Sybil attack detection technique is presented in this project for the protection of anonymity and location privacy through the exploitation of trajectories for the identification of vehicle. For the identification purpose, vehicles obtain authorized message from RSU. Simple usage of authorized message affects the privacy. Hence proposed technique involves signer ambiguous signature scheme which results in location-hidden authorized message. Using the authorized messages from multiple RSUs proposed technique forms trajectory of the vehicle. Footprint mechanism detects the Sybil trajectories through the similarity definition of two trajectories. A protection scheme is proposed against corrupted RSUs. </a:t>
            </a:r>
          </a:p>
          <a:p>
            <a:pPr algn="just"/>
            <a:r>
              <a:rPr lang="en-US" sz="2700" dirty="0"/>
              <a:t>To Prevent this Sybil attacks, creating a dynamic tables in cloud-computing which stores recent communicated information and location, and which is used to estimate the distance from current location.</a:t>
            </a:r>
            <a:r>
              <a:rPr lang="en-US" sz="2475" dirty="0"/>
              <a:t> </a:t>
            </a:r>
          </a:p>
          <a:p>
            <a:pPr algn="just"/>
            <a:r>
              <a:rPr lang="en-US" sz="2550" dirty="0"/>
              <a:t>Attack is accurately detected by the location and speed information provided by the vehicle.</a:t>
            </a:r>
          </a:p>
          <a:p>
            <a:pPr algn="just"/>
            <a:r>
              <a:rPr lang="en-US" sz="2475" dirty="0"/>
              <a:t>Simulation is conducted using Network Simulator (ns-2) for the evaluation of the efficiency of the proposed technique.</a:t>
            </a:r>
          </a:p>
          <a:p>
            <a:pPr algn="just"/>
            <a:endParaRPr lang="en-US" sz="2475" dirty="0"/>
          </a:p>
        </p:txBody>
      </p:sp>
    </p:spTree>
    <p:extLst>
      <p:ext uri="{BB962C8B-B14F-4D97-AF65-F5344CB8AC3E}">
        <p14:creationId xmlns:p14="http://schemas.microsoft.com/office/powerpoint/2010/main" val="45840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6268-8A77-4AB7-A512-2B92A5BD2532}"/>
              </a:ext>
            </a:extLst>
          </p:cNvPr>
          <p:cNvSpPr>
            <a:spLocks noGrp="1"/>
          </p:cNvSpPr>
          <p:nvPr>
            <p:ph type="title"/>
          </p:nvPr>
        </p:nvSpPr>
        <p:spPr>
          <a:xfrm>
            <a:off x="856059" y="845278"/>
            <a:ext cx="7429499" cy="629684"/>
          </a:xfrm>
        </p:spPr>
        <p:txBody>
          <a:bodyPr/>
          <a:lstStyle/>
          <a:p>
            <a:r>
              <a:rPr lang="en-US" dirty="0"/>
              <a:t>Problem Statement</a:t>
            </a:r>
            <a:endParaRPr lang="hi-IN" dirty="0"/>
          </a:p>
        </p:txBody>
      </p:sp>
      <p:sp>
        <p:nvSpPr>
          <p:cNvPr id="3" name="Content Placeholder 2">
            <a:extLst>
              <a:ext uri="{FF2B5EF4-FFF2-40B4-BE49-F238E27FC236}">
                <a16:creationId xmlns:a16="http://schemas.microsoft.com/office/drawing/2014/main" id="{5309D375-2594-483D-8169-B676F2DD51A3}"/>
              </a:ext>
            </a:extLst>
          </p:cNvPr>
          <p:cNvSpPr>
            <a:spLocks noGrp="1"/>
          </p:cNvSpPr>
          <p:nvPr>
            <p:ph idx="1"/>
          </p:nvPr>
        </p:nvSpPr>
        <p:spPr>
          <a:xfrm>
            <a:off x="856060" y="1876682"/>
            <a:ext cx="7429499" cy="4384159"/>
          </a:xfrm>
        </p:spPr>
        <p:txBody>
          <a:bodyPr>
            <a:noAutofit/>
          </a:bodyPr>
          <a:lstStyle/>
          <a:p>
            <a:r>
              <a:rPr lang="en-US" sz="1350" dirty="0"/>
              <a:t>The proposed system is an efficient broadcast authentication scheme called Prediction-based Authentication (PBA) to not only defend against computation-based DoS attacks, but also resist packet losses caused by high mobility of vehicles. Certain vehicular applications may require receivers to verify urgent messages immediately. To support instant verification, it exploits the property of predictability of a future beacon, constructing a Merkle Hash Tree (MHT) to generate a common public key or predication outcome for the vehicle movements. With the prediction outcome known in advance, receivers can instantly verify the incoming beacon. If the mechanism brings a large storage burden, an attacker would initiate memory-based DoS attacks where an On-Board Units (OBUs) is overwhelmed by storing a large number of unverified signatures. To defend against such attacks, PBA records shortened rekeyed Message Authentication Codes (MACs) instead of storing all the received signatures.</a:t>
            </a:r>
          </a:p>
          <a:p>
            <a:r>
              <a:rPr lang="en-US" sz="1350" dirty="0"/>
              <a:t>An attacker can easily disrupt the normal function of VANETs by injecting bogus messages. Therefore, vehicles should broadcast each message with a digital signature. However, the current VANET signature standard using Elliptic Curve Digital Signature Algorithm (ECDSA) would cause high computational overhead on the standard OBU hardware, which has limited resources for cost constraints. PBA aims at improving the efficiency of authentication.</a:t>
            </a:r>
            <a:endParaRPr lang="hi-IN" sz="1350" dirty="0"/>
          </a:p>
        </p:txBody>
      </p:sp>
    </p:spTree>
    <p:extLst>
      <p:ext uri="{BB962C8B-B14F-4D97-AF65-F5344CB8AC3E}">
        <p14:creationId xmlns:p14="http://schemas.microsoft.com/office/powerpoint/2010/main" val="345647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C91B-BB23-4FC0-9AF4-96F757F00C46}"/>
              </a:ext>
            </a:extLst>
          </p:cNvPr>
          <p:cNvSpPr>
            <a:spLocks noGrp="1"/>
          </p:cNvSpPr>
          <p:nvPr>
            <p:ph type="title"/>
          </p:nvPr>
        </p:nvSpPr>
        <p:spPr>
          <a:xfrm>
            <a:off x="1095023" y="817583"/>
            <a:ext cx="6965245" cy="1048540"/>
          </a:xfrm>
        </p:spPr>
        <p:txBody>
          <a:bodyPr/>
          <a:lstStyle/>
          <a:p>
            <a:r>
              <a:rPr lang="en-US" dirty="0"/>
              <a:t>MODULES</a:t>
            </a:r>
            <a:endParaRPr lang="hi-IN" dirty="0"/>
          </a:p>
        </p:txBody>
      </p:sp>
      <p:sp>
        <p:nvSpPr>
          <p:cNvPr id="3" name="Content Placeholder 2">
            <a:extLst>
              <a:ext uri="{FF2B5EF4-FFF2-40B4-BE49-F238E27FC236}">
                <a16:creationId xmlns:a16="http://schemas.microsoft.com/office/drawing/2014/main" id="{D8809B0A-6D84-43A0-85F2-ED8B0768F556}"/>
              </a:ext>
            </a:extLst>
          </p:cNvPr>
          <p:cNvSpPr>
            <a:spLocks noGrp="1"/>
          </p:cNvSpPr>
          <p:nvPr>
            <p:ph idx="1"/>
          </p:nvPr>
        </p:nvSpPr>
        <p:spPr>
          <a:xfrm>
            <a:off x="856060" y="2020067"/>
            <a:ext cx="7429499" cy="4020351"/>
          </a:xfrm>
        </p:spPr>
        <p:txBody>
          <a:bodyPr>
            <a:normAutofit/>
          </a:bodyPr>
          <a:lstStyle/>
          <a:p>
            <a:r>
              <a:rPr lang="en-US" dirty="0"/>
              <a:t>Network Module : Infrastructure Construction</a:t>
            </a:r>
          </a:p>
          <a:p>
            <a:r>
              <a:rPr lang="en-US" dirty="0"/>
              <a:t>Sybil Attack.</a:t>
            </a:r>
          </a:p>
          <a:p>
            <a:r>
              <a:rPr lang="en-US" dirty="0"/>
              <a:t>Generating Location hidden Trajectory.</a:t>
            </a:r>
          </a:p>
          <a:p>
            <a:r>
              <a:rPr lang="en-US" dirty="0"/>
              <a:t>Cloud-computing </a:t>
            </a:r>
          </a:p>
          <a:p>
            <a:r>
              <a:rPr lang="en-US" dirty="0"/>
              <a:t>Online Sybil attack Detection.</a:t>
            </a:r>
          </a:p>
          <a:p>
            <a:r>
              <a:rPr lang="en-US" dirty="0"/>
              <a:t>IP2DAP-Sybil Attack Detection: Distance based Detection</a:t>
            </a:r>
          </a:p>
          <a:p>
            <a:r>
              <a:rPr lang="en-US" dirty="0"/>
              <a:t>Performance Evolution.</a:t>
            </a:r>
            <a:endParaRPr lang="hi-IN" dirty="0"/>
          </a:p>
        </p:txBody>
      </p:sp>
    </p:spTree>
    <p:extLst>
      <p:ext uri="{BB962C8B-B14F-4D97-AF65-F5344CB8AC3E}">
        <p14:creationId xmlns:p14="http://schemas.microsoft.com/office/powerpoint/2010/main" val="159763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A811-B305-4266-A832-18383C30314A}"/>
              </a:ext>
            </a:extLst>
          </p:cNvPr>
          <p:cNvSpPr>
            <a:spLocks noGrp="1"/>
          </p:cNvSpPr>
          <p:nvPr>
            <p:ph type="title"/>
          </p:nvPr>
        </p:nvSpPr>
        <p:spPr/>
        <p:txBody>
          <a:bodyPr/>
          <a:lstStyle/>
          <a:p>
            <a:r>
              <a:rPr lang="en-US" dirty="0"/>
              <a:t>Software Requirements</a:t>
            </a:r>
            <a:endParaRPr lang="hi-IN" dirty="0"/>
          </a:p>
        </p:txBody>
      </p:sp>
      <p:sp>
        <p:nvSpPr>
          <p:cNvPr id="3" name="Content Placeholder 2">
            <a:extLst>
              <a:ext uri="{FF2B5EF4-FFF2-40B4-BE49-F238E27FC236}">
                <a16:creationId xmlns:a16="http://schemas.microsoft.com/office/drawing/2014/main" id="{FD6DDA6E-3CE3-4309-9A03-E324F20C7263}"/>
              </a:ext>
            </a:extLst>
          </p:cNvPr>
          <p:cNvSpPr>
            <a:spLocks noGrp="1"/>
          </p:cNvSpPr>
          <p:nvPr>
            <p:ph idx="1"/>
          </p:nvPr>
        </p:nvSpPr>
        <p:spPr/>
        <p:txBody>
          <a:bodyPr/>
          <a:lstStyle/>
          <a:p>
            <a:r>
              <a:rPr lang="en-US" dirty="0"/>
              <a:t>OS : </a:t>
            </a:r>
            <a:r>
              <a:rPr lang="sv-SE" dirty="0"/>
              <a:t>Ubuntu 12.04 LTS 64 bit.</a:t>
            </a:r>
          </a:p>
          <a:p>
            <a:pPr marL="131445" indent="0">
              <a:buNone/>
            </a:pPr>
            <a:endParaRPr lang="en-US" dirty="0"/>
          </a:p>
          <a:p>
            <a:r>
              <a:rPr lang="en-US" dirty="0"/>
              <a:t>Simulator : NS 2.35.</a:t>
            </a:r>
          </a:p>
          <a:p>
            <a:pPr marL="131445" indent="0">
              <a:buNone/>
            </a:pPr>
            <a:endParaRPr lang="en-US" dirty="0"/>
          </a:p>
          <a:p>
            <a:r>
              <a:rPr lang="en-US" dirty="0"/>
              <a:t>Language : C++, TCL.</a:t>
            </a:r>
          </a:p>
          <a:p>
            <a:pPr marL="131445" indent="0">
              <a:buNone/>
            </a:pPr>
            <a:endParaRPr lang="en-US" dirty="0"/>
          </a:p>
          <a:p>
            <a:r>
              <a:rPr lang="en-US" dirty="0"/>
              <a:t>Road Topology Generator : SUMO.</a:t>
            </a:r>
          </a:p>
          <a:p>
            <a:pPr marL="0" indent="0">
              <a:buNone/>
            </a:pPr>
            <a:endParaRPr lang="en-US" dirty="0"/>
          </a:p>
        </p:txBody>
      </p:sp>
    </p:spTree>
    <p:extLst>
      <p:ext uri="{BB962C8B-B14F-4D97-AF65-F5344CB8AC3E}">
        <p14:creationId xmlns:p14="http://schemas.microsoft.com/office/powerpoint/2010/main" val="4277730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916401D-301B-4238-89A9-D6B2645D9E72}"/>
              </a:ext>
            </a:extLst>
          </p:cNvPr>
          <p:cNvSpPr>
            <a:spLocks noGrp="1" noChangeArrowheads="1"/>
          </p:cNvSpPr>
          <p:nvPr>
            <p:ph type="title"/>
          </p:nvPr>
        </p:nvSpPr>
        <p:spPr>
          <a:xfrm>
            <a:off x="1095023" y="817582"/>
            <a:ext cx="6965245" cy="966357"/>
          </a:xfrm>
        </p:spPr>
        <p:txBody>
          <a:bodyPr/>
          <a:lstStyle/>
          <a:p>
            <a:pPr eaLnBrk="1" hangingPunct="1"/>
            <a:r>
              <a:rPr lang="en-US" altLang="en-US" dirty="0">
                <a:latin typeface="Tahoma" panose="020B0604030504040204" pitchFamily="34" charset="0"/>
                <a:cs typeface="Tahoma" panose="020B0604030504040204" pitchFamily="34" charset="0"/>
              </a:rPr>
              <a:t>VANET applications</a:t>
            </a:r>
          </a:p>
        </p:txBody>
      </p:sp>
      <p:sp>
        <p:nvSpPr>
          <p:cNvPr id="14339" name="Text Placeholder 2">
            <a:extLst>
              <a:ext uri="{FF2B5EF4-FFF2-40B4-BE49-F238E27FC236}">
                <a16:creationId xmlns:a16="http://schemas.microsoft.com/office/drawing/2014/main" id="{B15E1E18-1150-4B68-B708-A06A243E4590}"/>
              </a:ext>
            </a:extLst>
          </p:cNvPr>
          <p:cNvSpPr>
            <a:spLocks noGrp="1"/>
          </p:cNvSpPr>
          <p:nvPr>
            <p:ph type="body" idx="1"/>
          </p:nvPr>
        </p:nvSpPr>
        <p:spPr>
          <a:xfrm>
            <a:off x="1331687" y="1783939"/>
            <a:ext cx="3181350" cy="704354"/>
          </a:xfrm>
        </p:spPr>
        <p:txBody>
          <a:bodyPr anchor="ctr">
            <a:normAutofit/>
          </a:bodyPr>
          <a:lstStyle/>
          <a:p>
            <a:pPr marL="0" lvl="1"/>
            <a:r>
              <a:rPr lang="en-GB" altLang="hi-IN" sz="1800" b="0" dirty="0">
                <a:solidFill>
                  <a:srgbClr val="C00000"/>
                </a:solidFill>
                <a:latin typeface="Tahoma" panose="020B0604030504040204" pitchFamily="34" charset="0"/>
                <a:cs typeface="Tahoma" panose="020B0604030504040204" pitchFamily="34" charset="0"/>
              </a:rPr>
              <a:t>Safety-related applications</a:t>
            </a:r>
          </a:p>
          <a:p>
            <a:pPr marL="0" lvl="1"/>
            <a:endParaRPr lang="en-GB" altLang="hi-IN" sz="1658" i="1" dirty="0">
              <a:solidFill>
                <a:srgbClr val="C00000"/>
              </a:solidFill>
            </a:endParaRPr>
          </a:p>
        </p:txBody>
      </p:sp>
      <p:sp>
        <p:nvSpPr>
          <p:cNvPr id="14340" name="Content Placeholder 3">
            <a:extLst>
              <a:ext uri="{FF2B5EF4-FFF2-40B4-BE49-F238E27FC236}">
                <a16:creationId xmlns:a16="http://schemas.microsoft.com/office/drawing/2014/main" id="{2D4DB8DF-DB32-4659-84CF-2986F6A3A528}"/>
              </a:ext>
            </a:extLst>
          </p:cNvPr>
          <p:cNvSpPr>
            <a:spLocks noGrp="1"/>
          </p:cNvSpPr>
          <p:nvPr>
            <p:ph sz="half" idx="2"/>
          </p:nvPr>
        </p:nvSpPr>
        <p:spPr>
          <a:xfrm>
            <a:off x="1104901" y="2488293"/>
            <a:ext cx="3657600" cy="3190422"/>
          </a:xfrm>
        </p:spPr>
        <p:txBody>
          <a:bodyPr anchor="t">
            <a:normAutofit fontScale="85000" lnSpcReduction="20000"/>
          </a:bodyPr>
          <a:lstStyle/>
          <a:p>
            <a:r>
              <a:rPr lang="en-GB" dirty="0"/>
              <a:t>Assistance</a:t>
            </a:r>
            <a:endParaRPr lang="en-US" dirty="0"/>
          </a:p>
          <a:p>
            <a:pPr marL="571500" indent="-342900" algn="l">
              <a:buFont typeface="Arial" panose="020B0604020202020204" pitchFamily="34" charset="0"/>
              <a:buChar char="•"/>
            </a:pPr>
            <a:r>
              <a:rPr lang="en-GB" dirty="0">
                <a:solidFill>
                  <a:schemeClr val="tx1">
                    <a:lumMod val="95000"/>
                    <a:lumOff val="5000"/>
                  </a:schemeClr>
                </a:solidFill>
              </a:rPr>
              <a:t>Navigation</a:t>
            </a:r>
            <a:endParaRPr lang="en-US" dirty="0">
              <a:solidFill>
                <a:schemeClr val="tx1">
                  <a:lumMod val="95000"/>
                  <a:lumOff val="5000"/>
                </a:schemeClr>
              </a:solidFill>
            </a:endParaRPr>
          </a:p>
          <a:p>
            <a:pPr marL="571500" indent="-342900" algn="l">
              <a:buFont typeface="Arial" panose="020B0604020202020204" pitchFamily="34" charset="0"/>
              <a:buChar char="•"/>
            </a:pPr>
            <a:r>
              <a:rPr lang="en-GB" dirty="0">
                <a:solidFill>
                  <a:schemeClr val="tx1">
                    <a:lumMod val="95000"/>
                    <a:lumOff val="5000"/>
                  </a:schemeClr>
                </a:solidFill>
              </a:rPr>
              <a:t>Cooperative collision avoidance</a:t>
            </a:r>
            <a:endParaRPr lang="en-US" dirty="0">
              <a:solidFill>
                <a:schemeClr val="tx1">
                  <a:lumMod val="95000"/>
                  <a:lumOff val="5000"/>
                </a:schemeClr>
              </a:solidFill>
            </a:endParaRPr>
          </a:p>
          <a:p>
            <a:pPr marL="571500" indent="-342900" algn="l">
              <a:buFont typeface="Arial" panose="020B0604020202020204" pitchFamily="34" charset="0"/>
              <a:buChar char="•"/>
            </a:pPr>
            <a:r>
              <a:rPr lang="en-GB" dirty="0">
                <a:solidFill>
                  <a:schemeClr val="tx1">
                    <a:lumMod val="95000"/>
                    <a:lumOff val="5000"/>
                  </a:schemeClr>
                </a:solidFill>
              </a:rPr>
              <a:t>Lane-changing</a:t>
            </a:r>
            <a:endParaRPr lang="en-US" dirty="0">
              <a:solidFill>
                <a:schemeClr val="tx1">
                  <a:lumMod val="95000"/>
                  <a:lumOff val="5000"/>
                </a:schemeClr>
              </a:solidFill>
            </a:endParaRPr>
          </a:p>
          <a:p>
            <a:r>
              <a:rPr lang="en-GB" dirty="0"/>
              <a:t>Information</a:t>
            </a:r>
            <a:endParaRPr lang="en-US" dirty="0"/>
          </a:p>
          <a:p>
            <a:pPr marL="571500" indent="-342900" algn="l">
              <a:buFont typeface="Arial" panose="020B0604020202020204" pitchFamily="34" charset="0"/>
              <a:buChar char="•"/>
            </a:pPr>
            <a:r>
              <a:rPr lang="en-GB" dirty="0">
                <a:solidFill>
                  <a:schemeClr val="tx1">
                    <a:lumMod val="95000"/>
                    <a:lumOff val="5000"/>
                  </a:schemeClr>
                </a:solidFill>
              </a:rPr>
              <a:t>Speed limit</a:t>
            </a:r>
            <a:endParaRPr lang="en-US" dirty="0">
              <a:solidFill>
                <a:schemeClr val="tx1">
                  <a:lumMod val="95000"/>
                  <a:lumOff val="5000"/>
                </a:schemeClr>
              </a:solidFill>
            </a:endParaRPr>
          </a:p>
          <a:p>
            <a:pPr marL="571500" indent="-342900" algn="l">
              <a:buFont typeface="Arial" panose="020B0604020202020204" pitchFamily="34" charset="0"/>
              <a:buChar char="•"/>
            </a:pPr>
            <a:r>
              <a:rPr lang="en-GB" dirty="0">
                <a:solidFill>
                  <a:schemeClr val="tx1">
                    <a:lumMod val="95000"/>
                    <a:lumOff val="5000"/>
                  </a:schemeClr>
                </a:solidFill>
              </a:rPr>
              <a:t>Work zone info</a:t>
            </a:r>
            <a:endParaRPr lang="en-US" dirty="0">
              <a:solidFill>
                <a:schemeClr val="tx1">
                  <a:lumMod val="95000"/>
                  <a:lumOff val="5000"/>
                </a:schemeClr>
              </a:solidFill>
            </a:endParaRPr>
          </a:p>
          <a:p>
            <a:r>
              <a:rPr lang="en-GB" dirty="0"/>
              <a:t>Warning</a:t>
            </a:r>
            <a:endParaRPr lang="en-US" dirty="0"/>
          </a:p>
          <a:p>
            <a:pPr marL="571500" indent="-342900" algn="l">
              <a:buFont typeface="Arial" panose="020B0604020202020204" pitchFamily="34" charset="0"/>
              <a:buChar char="•"/>
            </a:pPr>
            <a:r>
              <a:rPr lang="en-GB" dirty="0">
                <a:solidFill>
                  <a:schemeClr val="tx1">
                    <a:lumMod val="95000"/>
                    <a:lumOff val="5000"/>
                  </a:schemeClr>
                </a:solidFill>
              </a:rPr>
              <a:t>Post-crash</a:t>
            </a:r>
            <a:endParaRPr lang="en-US" dirty="0">
              <a:solidFill>
                <a:schemeClr val="tx1">
                  <a:lumMod val="95000"/>
                  <a:lumOff val="5000"/>
                </a:schemeClr>
              </a:solidFill>
            </a:endParaRPr>
          </a:p>
          <a:p>
            <a:pPr marL="571500" indent="-342900" algn="l">
              <a:buFont typeface="Arial" panose="020B0604020202020204" pitchFamily="34" charset="0"/>
              <a:buChar char="•"/>
            </a:pPr>
            <a:r>
              <a:rPr lang="en-GB" dirty="0">
                <a:solidFill>
                  <a:schemeClr val="tx1">
                    <a:lumMod val="95000"/>
                    <a:lumOff val="5000"/>
                  </a:schemeClr>
                </a:solidFill>
              </a:rPr>
              <a:t>Obstacle</a:t>
            </a:r>
            <a:endParaRPr lang="en-US" dirty="0">
              <a:solidFill>
                <a:schemeClr val="tx1">
                  <a:lumMod val="95000"/>
                  <a:lumOff val="5000"/>
                </a:schemeClr>
              </a:solidFill>
            </a:endParaRPr>
          </a:p>
          <a:p>
            <a:pPr marL="571500" indent="-342900" algn="l">
              <a:buFont typeface="Arial" panose="020B0604020202020204" pitchFamily="34" charset="0"/>
              <a:buChar char="•"/>
            </a:pPr>
            <a:r>
              <a:rPr lang="en-GB" dirty="0">
                <a:solidFill>
                  <a:schemeClr val="tx1">
                    <a:lumMod val="95000"/>
                    <a:lumOff val="5000"/>
                  </a:schemeClr>
                </a:solidFill>
              </a:rPr>
              <a:t>Road condition warnings</a:t>
            </a:r>
            <a:endParaRPr lang="en-US" dirty="0">
              <a:solidFill>
                <a:schemeClr val="tx1">
                  <a:lumMod val="95000"/>
                  <a:lumOff val="5000"/>
                </a:schemeClr>
              </a:solidFill>
            </a:endParaRPr>
          </a:p>
          <a:p>
            <a:pPr marL="685800" lvl="1" indent="0"/>
            <a:endParaRPr lang="en-GB" altLang="hi-IN" dirty="0">
              <a:latin typeface="Tahoma" panose="020B0604030504040204" pitchFamily="34" charset="0"/>
              <a:cs typeface="Tahoma" panose="020B0604030504040204" pitchFamily="34" charset="0"/>
            </a:endParaRPr>
          </a:p>
        </p:txBody>
      </p:sp>
      <p:sp>
        <p:nvSpPr>
          <p:cNvPr id="14341" name="Text Placeholder 4">
            <a:extLst>
              <a:ext uri="{FF2B5EF4-FFF2-40B4-BE49-F238E27FC236}">
                <a16:creationId xmlns:a16="http://schemas.microsoft.com/office/drawing/2014/main" id="{52443EB7-F7B5-4855-85B6-75645657F2E8}"/>
              </a:ext>
            </a:extLst>
          </p:cNvPr>
          <p:cNvSpPr>
            <a:spLocks noGrp="1"/>
          </p:cNvSpPr>
          <p:nvPr>
            <p:ph type="body" sz="quarter" idx="3"/>
          </p:nvPr>
        </p:nvSpPr>
        <p:spPr>
          <a:xfrm>
            <a:off x="4629149" y="1783939"/>
            <a:ext cx="3183164" cy="704354"/>
          </a:xfrm>
        </p:spPr>
        <p:txBody>
          <a:bodyPr>
            <a:noAutofit/>
          </a:bodyPr>
          <a:lstStyle/>
          <a:p>
            <a:pPr marL="0" lvl="1" indent="0" algn="ctr">
              <a:buNone/>
            </a:pPr>
            <a:r>
              <a:rPr lang="en-GB" altLang="hi-IN" sz="1600" dirty="0">
                <a:solidFill>
                  <a:srgbClr val="C00000"/>
                </a:solidFill>
                <a:latin typeface="Tahoma" panose="020B0604030504040204" pitchFamily="34" charset="0"/>
                <a:cs typeface="Tahoma" panose="020B0604030504040204" pitchFamily="34" charset="0"/>
              </a:rPr>
              <a:t>Non Safety-related applications (Comfort-related</a:t>
            </a:r>
            <a:r>
              <a:rPr lang="en-GB" altLang="hi-IN" sz="1400" dirty="0">
                <a:solidFill>
                  <a:srgbClr val="C00000"/>
                </a:solidFill>
                <a:latin typeface="Tahoma" panose="020B0604030504040204" pitchFamily="34" charset="0"/>
                <a:cs typeface="Tahoma" panose="020B0604030504040204" pitchFamily="34" charset="0"/>
              </a:rPr>
              <a:t>)</a:t>
            </a:r>
          </a:p>
        </p:txBody>
      </p:sp>
      <p:sp>
        <p:nvSpPr>
          <p:cNvPr id="14342" name="Content Placeholder 5">
            <a:extLst>
              <a:ext uri="{FF2B5EF4-FFF2-40B4-BE49-F238E27FC236}">
                <a16:creationId xmlns:a16="http://schemas.microsoft.com/office/drawing/2014/main" id="{468689D5-FFF2-4423-B038-31375981175D}"/>
              </a:ext>
            </a:extLst>
          </p:cNvPr>
          <p:cNvSpPr>
            <a:spLocks noGrp="1"/>
          </p:cNvSpPr>
          <p:nvPr>
            <p:ph sz="quarter" idx="4"/>
          </p:nvPr>
        </p:nvSpPr>
        <p:spPr>
          <a:xfrm>
            <a:off x="4855937" y="2488293"/>
            <a:ext cx="3183164" cy="3190422"/>
          </a:xfrm>
        </p:spPr>
        <p:txBody>
          <a:bodyPr>
            <a:normAutofit fontScale="85000" lnSpcReduction="20000"/>
          </a:bodyPr>
          <a:lstStyle/>
          <a:p>
            <a:endParaRPr lang="en-GB" altLang="hi-IN" dirty="0">
              <a:latin typeface="Tahoma" panose="020B0604030504040204" pitchFamily="34" charset="0"/>
              <a:cs typeface="Tahoma" panose="020B0604030504040204" pitchFamily="34" charset="0"/>
            </a:endParaRPr>
          </a:p>
          <a:p>
            <a:r>
              <a:rPr lang="en-GB" altLang="hi-IN" dirty="0">
                <a:latin typeface="Tahoma" panose="020B0604030504040204" pitchFamily="34" charset="0"/>
                <a:cs typeface="Tahoma" panose="020B0604030504040204" pitchFamily="34" charset="0"/>
              </a:rPr>
              <a:t>Weather information</a:t>
            </a:r>
          </a:p>
          <a:p>
            <a:pPr marL="131445" indent="0">
              <a:buNone/>
            </a:pPr>
            <a:endParaRPr lang="en-GB" altLang="hi-IN" dirty="0">
              <a:latin typeface="Tahoma" panose="020B0604030504040204" pitchFamily="34" charset="0"/>
              <a:cs typeface="Tahoma" panose="020B0604030504040204" pitchFamily="34" charset="0"/>
            </a:endParaRPr>
          </a:p>
          <a:p>
            <a:r>
              <a:rPr lang="en-GB" altLang="hi-IN" dirty="0">
                <a:latin typeface="Tahoma" panose="020B0604030504040204" pitchFamily="34" charset="0"/>
                <a:cs typeface="Tahoma" panose="020B0604030504040204" pitchFamily="34" charset="0"/>
              </a:rPr>
              <a:t>Instant messaging</a:t>
            </a:r>
          </a:p>
          <a:p>
            <a:pPr marL="131445" indent="0">
              <a:buNone/>
            </a:pPr>
            <a:endParaRPr lang="en-GB" altLang="hi-IN" dirty="0">
              <a:latin typeface="Tahoma" panose="020B0604030504040204" pitchFamily="34" charset="0"/>
              <a:cs typeface="Tahoma" panose="020B0604030504040204" pitchFamily="34" charset="0"/>
            </a:endParaRPr>
          </a:p>
          <a:p>
            <a:r>
              <a:rPr lang="en-GB" altLang="hi-IN" dirty="0">
                <a:latin typeface="Tahoma" panose="020B0604030504040204" pitchFamily="34" charset="0"/>
                <a:cs typeface="Tahoma" panose="020B0604030504040204" pitchFamily="34" charset="0"/>
              </a:rPr>
              <a:t>Online games</a:t>
            </a:r>
          </a:p>
          <a:p>
            <a:pPr marL="131445" indent="0">
              <a:buNone/>
            </a:pPr>
            <a:endParaRPr lang="en-GB" altLang="hi-IN" dirty="0">
              <a:latin typeface="Tahoma" panose="020B0604030504040204" pitchFamily="34" charset="0"/>
              <a:cs typeface="Tahoma" panose="020B0604030504040204" pitchFamily="34" charset="0"/>
            </a:endParaRPr>
          </a:p>
          <a:p>
            <a:r>
              <a:rPr lang="en-GB" altLang="hi-IN" dirty="0">
                <a:latin typeface="Tahoma" panose="020B0604030504040204" pitchFamily="34" charset="0"/>
                <a:cs typeface="Tahoma" panose="020B0604030504040204" pitchFamily="34" charset="0"/>
              </a:rPr>
              <a:t>Internet access</a:t>
            </a:r>
          </a:p>
          <a:p>
            <a:pPr marL="131445" indent="0">
              <a:buNone/>
            </a:pPr>
            <a:endParaRPr lang="en-GB" altLang="hi-IN" dirty="0">
              <a:latin typeface="Tahoma" panose="020B0604030504040204" pitchFamily="34" charset="0"/>
              <a:cs typeface="Tahoma" panose="020B0604030504040204" pitchFamily="34" charset="0"/>
            </a:endParaRPr>
          </a:p>
          <a:p>
            <a:r>
              <a:rPr lang="en-GB" altLang="hi-IN" dirty="0">
                <a:latin typeface="Tahoma" panose="020B0604030504040204" pitchFamily="34" charset="0"/>
                <a:cs typeface="Tahoma" panose="020B0604030504040204" pitchFamily="34" charset="0"/>
              </a:rPr>
              <a:t>Advertisement</a:t>
            </a:r>
          </a:p>
          <a:p>
            <a:pPr lvl="2"/>
            <a:endParaRPr lang="en-GB" altLang="hi-IN" dirty="0">
              <a:latin typeface="Tahoma" panose="020B0604030504040204" pitchFamily="34" charset="0"/>
              <a:cs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D40468A-020D-4D78-9CA8-4D7DB8EB9C85}"/>
              </a:ext>
            </a:extLst>
          </p:cNvPr>
          <p:cNvSpPr>
            <a:spLocks noGrp="1" noChangeArrowheads="1"/>
          </p:cNvSpPr>
          <p:nvPr>
            <p:ph type="title"/>
          </p:nvPr>
        </p:nvSpPr>
        <p:spPr>
          <a:xfrm>
            <a:off x="1172936" y="1028701"/>
            <a:ext cx="6120494" cy="564243"/>
          </a:xfrm>
        </p:spPr>
        <p:txBody>
          <a:bodyPr rtlCol="0">
            <a:normAutofit fontScale="90000"/>
          </a:bodyPr>
          <a:lstStyle/>
          <a:p>
            <a:pPr defTabSz="704666">
              <a:defRPr/>
            </a:pPr>
            <a:r>
              <a:rPr lang="en-US" dirty="0">
                <a:latin typeface="Tahoma" pitchFamily="34" charset="0"/>
                <a:cs typeface="Tahoma" pitchFamily="34" charset="0"/>
              </a:rPr>
              <a:t>VANET Applications</a:t>
            </a:r>
          </a:p>
        </p:txBody>
      </p:sp>
      <p:graphicFrame>
        <p:nvGraphicFramePr>
          <p:cNvPr id="88130" name="Group 66">
            <a:extLst>
              <a:ext uri="{FF2B5EF4-FFF2-40B4-BE49-F238E27FC236}">
                <a16:creationId xmlns:a16="http://schemas.microsoft.com/office/drawing/2014/main" id="{61767235-49DD-440F-B761-858D8DB5D05B}"/>
              </a:ext>
            </a:extLst>
          </p:cNvPr>
          <p:cNvGraphicFramePr>
            <a:graphicFrameLocks noGrp="1"/>
          </p:cNvGraphicFramePr>
          <p:nvPr>
            <p:ph type="tbl" idx="1"/>
          </p:nvPr>
        </p:nvGraphicFramePr>
        <p:xfrm>
          <a:off x="1205594" y="1746251"/>
          <a:ext cx="6753678" cy="3816351"/>
        </p:xfrm>
        <a:graphic>
          <a:graphicData uri="http://schemas.openxmlformats.org/drawingml/2006/table">
            <a:tbl>
              <a:tblPr/>
              <a:tblGrid>
                <a:gridCol w="2251643">
                  <a:extLst>
                    <a:ext uri="{9D8B030D-6E8A-4147-A177-3AD203B41FA5}">
                      <a16:colId xmlns:a16="http://schemas.microsoft.com/office/drawing/2014/main" val="20000"/>
                    </a:ext>
                  </a:extLst>
                </a:gridCol>
                <a:gridCol w="2250392">
                  <a:extLst>
                    <a:ext uri="{9D8B030D-6E8A-4147-A177-3AD203B41FA5}">
                      <a16:colId xmlns:a16="http://schemas.microsoft.com/office/drawing/2014/main" val="20001"/>
                    </a:ext>
                  </a:extLst>
                </a:gridCol>
                <a:gridCol w="2251643">
                  <a:extLst>
                    <a:ext uri="{9D8B030D-6E8A-4147-A177-3AD203B41FA5}">
                      <a16:colId xmlns:a16="http://schemas.microsoft.com/office/drawing/2014/main" val="20002"/>
                    </a:ext>
                  </a:extLst>
                </a:gridCol>
              </a:tblGrid>
              <a:tr h="1271720">
                <a:tc>
                  <a:txBody>
                    <a:bodyPr/>
                    <a:lstStyle/>
                    <a:p>
                      <a:pPr marL="0" marR="0" lvl="0" indent="0" algn="l" defTabSz="914400" rtl="0" eaLnBrk="0" fontAlgn="base" latinLnBrk="0" hangingPunct="0">
                        <a:lnSpc>
                          <a:spcPct val="180000"/>
                        </a:lnSpc>
                        <a:spcBef>
                          <a:spcPct val="20000"/>
                        </a:spcBef>
                        <a:spcAft>
                          <a:spcPct val="0"/>
                        </a:spcAft>
                        <a:buClr>
                          <a:schemeClr val="accent1"/>
                        </a:buClr>
                        <a:buSzTx/>
                        <a:buFont typeface="Wingdings" pitchFamily="2" charset="2"/>
                        <a:buNone/>
                        <a:tabLst/>
                      </a:pPr>
                      <a:r>
                        <a:rPr kumimoji="0" lang="en-US" sz="1100" b="1" i="0" u="none" strike="noStrike" cap="none" normalizeH="0" baseline="0" dirty="0">
                          <a:ln>
                            <a:noFill/>
                          </a:ln>
                          <a:solidFill>
                            <a:schemeClr val="tx1"/>
                          </a:solidFill>
                          <a:effectLst/>
                          <a:latin typeface="Arial" pitchFamily="34" charset="0"/>
                        </a:rPr>
                        <a:t>Co-operative Collision Warning</a:t>
                      </a:r>
                    </a:p>
                  </a:txBody>
                  <a:tcPr marL="0" marR="0" marT="0" marB="0" anchor="b"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80000"/>
                        </a:lnSpc>
                        <a:spcBef>
                          <a:spcPct val="20000"/>
                        </a:spcBef>
                        <a:spcAft>
                          <a:spcPct val="0"/>
                        </a:spcAft>
                        <a:buClr>
                          <a:schemeClr val="accent1"/>
                        </a:buClr>
                        <a:buSzTx/>
                        <a:buFont typeface="Wingdings" pitchFamily="2" charset="2"/>
                        <a:buNone/>
                        <a:tabLst/>
                      </a:pPr>
                      <a:r>
                        <a:rPr kumimoji="0" lang="en-US" sz="1100" b="1" i="0" u="none" strike="noStrike" cap="none" normalizeH="0" baseline="0">
                          <a:ln>
                            <a:noFill/>
                          </a:ln>
                          <a:solidFill>
                            <a:schemeClr val="tx1"/>
                          </a:solidFill>
                          <a:effectLst/>
                          <a:latin typeface="Arial" pitchFamily="34" charset="0"/>
                        </a:rPr>
                        <a:t>Lane Change Warning</a:t>
                      </a:r>
                    </a:p>
                  </a:txBody>
                  <a:tcPr marL="0" marR="0" marT="0" marB="0" anchor="b"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80000"/>
                        </a:lnSpc>
                        <a:spcBef>
                          <a:spcPct val="20000"/>
                        </a:spcBef>
                        <a:spcAft>
                          <a:spcPct val="0"/>
                        </a:spcAft>
                        <a:buClr>
                          <a:schemeClr val="accent1"/>
                        </a:buClr>
                        <a:buSzTx/>
                        <a:buFont typeface="Wingdings" pitchFamily="2" charset="2"/>
                        <a:buNone/>
                        <a:tabLst/>
                      </a:pPr>
                      <a:r>
                        <a:rPr kumimoji="0" lang="en-US" sz="1100" b="1" i="0" u="none" strike="noStrike" cap="none" normalizeH="0" baseline="0">
                          <a:ln>
                            <a:noFill/>
                          </a:ln>
                          <a:solidFill>
                            <a:schemeClr val="tx1"/>
                          </a:solidFill>
                          <a:effectLst/>
                          <a:latin typeface="Arial" pitchFamily="34" charset="0"/>
                        </a:rPr>
                        <a:t>Intersection Collision Warning </a:t>
                      </a:r>
                    </a:p>
                  </a:txBody>
                  <a:tcPr marL="0" marR="0" marT="0" marB="0" anchor="b"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272911">
                <a:tc>
                  <a:txBody>
                    <a:bodyPr/>
                    <a:lstStyle/>
                    <a:p>
                      <a:pPr marL="0" marR="0" lvl="0" indent="0" algn="l" defTabSz="914400" rtl="0" eaLnBrk="0" fontAlgn="base" latinLnBrk="0" hangingPunct="0">
                        <a:lnSpc>
                          <a:spcPct val="180000"/>
                        </a:lnSpc>
                        <a:spcBef>
                          <a:spcPct val="20000"/>
                        </a:spcBef>
                        <a:spcAft>
                          <a:spcPct val="0"/>
                        </a:spcAft>
                        <a:buClr>
                          <a:schemeClr val="accent1"/>
                        </a:buClr>
                        <a:buSzTx/>
                        <a:buFont typeface="Wingdings" pitchFamily="2" charset="2"/>
                        <a:buNone/>
                        <a:tabLst/>
                      </a:pPr>
                      <a:r>
                        <a:rPr kumimoji="0" lang="en-US" sz="1100" b="1" i="0" u="none" strike="noStrike" cap="none" normalizeH="0" baseline="0">
                          <a:ln>
                            <a:noFill/>
                          </a:ln>
                          <a:solidFill>
                            <a:schemeClr val="tx1"/>
                          </a:solidFill>
                          <a:effectLst/>
                          <a:latin typeface="Arial" pitchFamily="34" charset="0"/>
                        </a:rPr>
                        <a:t>Approaching Emergency vehicle </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80000"/>
                        </a:lnSpc>
                        <a:spcBef>
                          <a:spcPct val="20000"/>
                        </a:spcBef>
                        <a:spcAft>
                          <a:spcPct val="0"/>
                        </a:spcAft>
                        <a:buClr>
                          <a:schemeClr val="accent1"/>
                        </a:buClr>
                        <a:buSzTx/>
                        <a:buFont typeface="Wingdings" pitchFamily="2" charset="2"/>
                        <a:buNone/>
                        <a:tabLst/>
                      </a:pPr>
                      <a:r>
                        <a:rPr kumimoji="0" lang="en-US" sz="1100" b="1" i="0" u="none" strike="noStrike" cap="none" normalizeH="0" baseline="0">
                          <a:ln>
                            <a:noFill/>
                          </a:ln>
                          <a:solidFill>
                            <a:schemeClr val="tx1"/>
                          </a:solidFill>
                          <a:effectLst/>
                          <a:latin typeface="Arial" pitchFamily="34" charset="0"/>
                        </a:rPr>
                        <a:t>Rollover Warning </a:t>
                      </a:r>
                    </a:p>
                  </a:txBody>
                  <a:tcPr marL="0" marR="0" marT="0" marB="0" anchor="b"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80000"/>
                        </a:lnSpc>
                        <a:spcBef>
                          <a:spcPct val="20000"/>
                        </a:spcBef>
                        <a:spcAft>
                          <a:spcPct val="0"/>
                        </a:spcAft>
                        <a:buClr>
                          <a:schemeClr val="accent1"/>
                        </a:buClr>
                        <a:buSzTx/>
                        <a:buFont typeface="Wingdings" pitchFamily="2" charset="2"/>
                        <a:buNone/>
                        <a:tabLst/>
                      </a:pPr>
                      <a:r>
                        <a:rPr kumimoji="0" lang="en-US" sz="1100" b="1" i="0" u="none" strike="noStrike" cap="none" normalizeH="0" baseline="0">
                          <a:ln>
                            <a:noFill/>
                          </a:ln>
                          <a:solidFill>
                            <a:schemeClr val="tx1"/>
                          </a:solidFill>
                          <a:effectLst/>
                          <a:latin typeface="Arial" pitchFamily="34" charset="0"/>
                        </a:rPr>
                        <a:t>Work Zone Warning </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271720">
                <a:tc>
                  <a:txBody>
                    <a:bodyPr/>
                    <a:lstStyle/>
                    <a:p>
                      <a:pPr marL="0" marR="0" lvl="0" indent="0" algn="l" defTabSz="914400" rtl="0" eaLnBrk="0" fontAlgn="base" latinLnBrk="0" hangingPunct="0">
                        <a:lnSpc>
                          <a:spcPct val="180000"/>
                        </a:lnSpc>
                        <a:spcBef>
                          <a:spcPct val="20000"/>
                        </a:spcBef>
                        <a:spcAft>
                          <a:spcPct val="0"/>
                        </a:spcAft>
                        <a:buClr>
                          <a:schemeClr val="accent1"/>
                        </a:buClr>
                        <a:buSzTx/>
                        <a:buFont typeface="Wingdings" pitchFamily="2" charset="2"/>
                        <a:buNone/>
                        <a:tabLst/>
                      </a:pPr>
                      <a:r>
                        <a:rPr kumimoji="0" lang="en-US" sz="1100" b="1" i="0" u="none" strike="noStrike" cap="none" normalizeH="0" baseline="0">
                          <a:ln>
                            <a:noFill/>
                          </a:ln>
                          <a:solidFill>
                            <a:schemeClr val="tx1"/>
                          </a:solidFill>
                          <a:effectLst/>
                          <a:latin typeface="Arial" pitchFamily="34" charset="0"/>
                        </a:rPr>
                        <a:t>Coupling/Decoupling </a:t>
                      </a:r>
                    </a:p>
                  </a:txBody>
                  <a:tcPr marL="0" marR="0" marT="0" marB="0" anchor="b"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80000"/>
                        </a:lnSpc>
                        <a:spcBef>
                          <a:spcPct val="20000"/>
                        </a:spcBef>
                        <a:spcAft>
                          <a:spcPct val="0"/>
                        </a:spcAft>
                        <a:buClr>
                          <a:schemeClr val="accent1"/>
                        </a:buClr>
                        <a:buSzTx/>
                        <a:buFont typeface="Wingdings" pitchFamily="2" charset="2"/>
                        <a:buNone/>
                        <a:tabLst/>
                      </a:pPr>
                      <a:r>
                        <a:rPr kumimoji="0" lang="en-US" sz="1100" b="1" i="0" u="none" strike="noStrike" cap="none" normalizeH="0" baseline="0">
                          <a:ln>
                            <a:noFill/>
                          </a:ln>
                          <a:solidFill>
                            <a:schemeClr val="tx1"/>
                          </a:solidFill>
                          <a:effectLst/>
                          <a:latin typeface="Arial" pitchFamily="34" charset="0"/>
                        </a:rPr>
                        <a:t>Inter-Vehicle Communications </a:t>
                      </a:r>
                    </a:p>
                  </a:txBody>
                  <a:tcPr marL="0" marR="0" marT="0" marB="0" anchor="b"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80000"/>
                        </a:lnSpc>
                        <a:spcBef>
                          <a:spcPct val="20000"/>
                        </a:spcBef>
                        <a:spcAft>
                          <a:spcPct val="0"/>
                        </a:spcAft>
                        <a:buClr>
                          <a:schemeClr val="accent1"/>
                        </a:buClr>
                        <a:buSzTx/>
                        <a:buFont typeface="Wingdings" pitchFamily="2" charset="2"/>
                        <a:buNone/>
                        <a:tabLst/>
                      </a:pPr>
                      <a:r>
                        <a:rPr kumimoji="0" lang="en-US" sz="1100" b="1" i="0" u="none" strike="noStrike" cap="none" normalizeH="0" baseline="0" dirty="0">
                          <a:ln>
                            <a:noFill/>
                          </a:ln>
                          <a:solidFill>
                            <a:schemeClr val="tx1"/>
                          </a:solidFill>
                          <a:effectLst/>
                          <a:latin typeface="Arial" pitchFamily="34" charset="0"/>
                        </a:rPr>
                        <a:t>Electronic Toll Collection </a:t>
                      </a:r>
                    </a:p>
                  </a:txBody>
                  <a:tcPr marL="0" marR="0" marT="0" marB="0" anchor="b"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5373" name="Picture 650" descr="RearImpactWarning">
            <a:extLst>
              <a:ext uri="{FF2B5EF4-FFF2-40B4-BE49-F238E27FC236}">
                <a16:creationId xmlns:a16="http://schemas.microsoft.com/office/drawing/2014/main" id="{B4579EF6-C18D-46D2-8A22-D4C2827C3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936" y="1778908"/>
            <a:ext cx="975179" cy="92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649" descr="LaneChange">
            <a:extLst>
              <a:ext uri="{FF2B5EF4-FFF2-40B4-BE49-F238E27FC236}">
                <a16:creationId xmlns:a16="http://schemas.microsoft.com/office/drawing/2014/main" id="{67D6C305-0851-4BCA-B93E-EDB11C7240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0" y="1779815"/>
            <a:ext cx="975179" cy="92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632" descr="Rollover Warning">
            <a:extLst>
              <a:ext uri="{FF2B5EF4-FFF2-40B4-BE49-F238E27FC236}">
                <a16:creationId xmlns:a16="http://schemas.microsoft.com/office/drawing/2014/main" id="{C8DFED61-D48A-47F9-B0E5-4237E3550E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0307" y="3043465"/>
            <a:ext cx="976994" cy="928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651" descr="EmergencyMedicalServices">
            <a:extLst>
              <a:ext uri="{FF2B5EF4-FFF2-40B4-BE49-F238E27FC236}">
                <a16:creationId xmlns:a16="http://schemas.microsoft.com/office/drawing/2014/main" id="{57CF4E6A-6DFB-4652-B2DF-BBBA288087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051" y="3264808"/>
            <a:ext cx="950686"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Picture 652" descr="RoadwayOperationsandMaint">
            <a:extLst>
              <a:ext uri="{FF2B5EF4-FFF2-40B4-BE49-F238E27FC236}">
                <a16:creationId xmlns:a16="http://schemas.microsoft.com/office/drawing/2014/main" id="{3B17F9CB-6A7B-4924-A57C-FA1199CA12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9979" y="3063422"/>
            <a:ext cx="950686" cy="88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653" descr="CouplingDecoupling">
            <a:extLst>
              <a:ext uri="{FF2B5EF4-FFF2-40B4-BE49-F238E27FC236}">
                <a16:creationId xmlns:a16="http://schemas.microsoft.com/office/drawing/2014/main" id="{4362E0AE-7DAB-425A-87E9-88CE3DA4F6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237" y="4302579"/>
            <a:ext cx="975179" cy="92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9" name="Picture 654" descr="DriverComm 1">
            <a:extLst>
              <a:ext uri="{FF2B5EF4-FFF2-40B4-BE49-F238E27FC236}">
                <a16:creationId xmlns:a16="http://schemas.microsoft.com/office/drawing/2014/main" id="{076CBB0A-D71B-4A72-AD89-E540C9C6CC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5814" y="4313464"/>
            <a:ext cx="975179" cy="92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655" descr="ElectronicToll">
            <a:extLst>
              <a:ext uri="{FF2B5EF4-FFF2-40B4-BE49-F238E27FC236}">
                <a16:creationId xmlns:a16="http://schemas.microsoft.com/office/drawing/2014/main" id="{3600BD62-ED09-44D3-BBDB-3895E80015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8122" y="4321629"/>
            <a:ext cx="975179" cy="92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559" descr="IntersctionCollisionWarning">
            <a:extLst>
              <a:ext uri="{FF2B5EF4-FFF2-40B4-BE49-F238E27FC236}">
                <a16:creationId xmlns:a16="http://schemas.microsoft.com/office/drawing/2014/main" id="{C7E99EE2-B79C-4CA3-AE94-672DF610D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41836" y="1787072"/>
            <a:ext cx="975179" cy="92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6F7390B-63AA-4312-8F86-17EA38345E2B}"/>
              </a:ext>
            </a:extLst>
          </p:cNvPr>
          <p:cNvSpPr>
            <a:spLocks noGrp="1" noChangeArrowheads="1"/>
          </p:cNvSpPr>
          <p:nvPr>
            <p:ph type="title"/>
          </p:nvPr>
        </p:nvSpPr>
        <p:spPr/>
        <p:txBody>
          <a:bodyPr/>
          <a:lstStyle/>
          <a:p>
            <a:pPr eaLnBrk="1" hangingPunct="1"/>
            <a:r>
              <a:rPr lang="en-US" altLang="hi-IN">
                <a:latin typeface="Arial" panose="020B0604020202020204" pitchFamily="34" charset="0"/>
                <a:cs typeface="Arial" panose="020B0604020202020204" pitchFamily="34" charset="0"/>
              </a:rPr>
              <a:t>Attackers</a:t>
            </a:r>
          </a:p>
        </p:txBody>
      </p:sp>
      <p:sp>
        <p:nvSpPr>
          <p:cNvPr id="18435" name="Rectangle 3">
            <a:extLst>
              <a:ext uri="{FF2B5EF4-FFF2-40B4-BE49-F238E27FC236}">
                <a16:creationId xmlns:a16="http://schemas.microsoft.com/office/drawing/2014/main" id="{16DAA020-A08C-410E-BF76-638EB608BEB7}"/>
              </a:ext>
            </a:extLst>
          </p:cNvPr>
          <p:cNvSpPr>
            <a:spLocks noGrp="1" noChangeArrowheads="1"/>
          </p:cNvSpPr>
          <p:nvPr>
            <p:ph idx="1"/>
          </p:nvPr>
        </p:nvSpPr>
        <p:spPr>
          <a:xfrm>
            <a:off x="1088572" y="1861458"/>
            <a:ext cx="6966857" cy="3796393"/>
          </a:xfrm>
        </p:spPr>
        <p:txBody>
          <a:bodyPr/>
          <a:lstStyle/>
          <a:p>
            <a:pPr eaLnBrk="1" hangingPunct="1">
              <a:lnSpc>
                <a:spcPct val="90000"/>
              </a:lnSpc>
              <a:buFont typeface="Arial" panose="020B0604020202020204" pitchFamily="34" charset="0"/>
              <a:buNone/>
            </a:pPr>
            <a:r>
              <a:rPr lang="en-US" altLang="hi-IN" sz="1143">
                <a:latin typeface="Arial" panose="020B0604020202020204" pitchFamily="34" charset="0"/>
                <a:cs typeface="Arial" panose="020B0604020202020204" pitchFamily="34" charset="0"/>
              </a:rPr>
              <a:t>Raya et Hubaux (2007) characterise an attacker by </a:t>
            </a:r>
            <a:r>
              <a:rPr lang="en-US" altLang="hi-IN" sz="1143">
                <a:solidFill>
                  <a:srgbClr val="C00000"/>
                </a:solidFill>
                <a:latin typeface="Arial" panose="020B0604020202020204" pitchFamily="34" charset="0"/>
                <a:cs typeface="Arial" panose="020B0604020202020204" pitchFamily="34" charset="0"/>
              </a:rPr>
              <a:t>(</a:t>
            </a:r>
            <a:r>
              <a:rPr lang="en-US" altLang="hi-IN" sz="1143" b="1" i="1">
                <a:solidFill>
                  <a:srgbClr val="C00000"/>
                </a:solidFill>
                <a:latin typeface="Arial" panose="020B0604020202020204" pitchFamily="34" charset="0"/>
                <a:cs typeface="Arial" panose="020B0604020202020204" pitchFamily="34" charset="0"/>
              </a:rPr>
              <a:t>Membership.Motivation.method.Scope</a:t>
            </a:r>
            <a:r>
              <a:rPr lang="en-US" altLang="hi-IN" sz="1143">
                <a:solidFill>
                  <a:srgbClr val="C00000"/>
                </a:solidFill>
                <a:latin typeface="Arial" panose="020B0604020202020204" pitchFamily="34" charset="0"/>
                <a:cs typeface="Arial" panose="020B0604020202020204" pitchFamily="34" charset="0"/>
              </a:rPr>
              <a:t>).</a:t>
            </a:r>
          </a:p>
          <a:p>
            <a:pPr eaLnBrk="1" hangingPunct="1">
              <a:lnSpc>
                <a:spcPct val="90000"/>
              </a:lnSpc>
            </a:pPr>
            <a:r>
              <a:rPr lang="en-US" altLang="hi-IN" sz="2171">
                <a:latin typeface="Arial" panose="020B0604020202020204" pitchFamily="34" charset="0"/>
                <a:cs typeface="Arial" panose="020B0604020202020204" pitchFamily="34" charset="0"/>
              </a:rPr>
              <a:t>Insider or outsider</a:t>
            </a:r>
          </a:p>
          <a:p>
            <a:pPr lvl="1" eaLnBrk="1" hangingPunct="1">
              <a:lnSpc>
                <a:spcPct val="90000"/>
              </a:lnSpc>
            </a:pPr>
            <a:r>
              <a:rPr lang="en-US" altLang="hi-IN" sz="1429">
                <a:latin typeface="Arial" panose="020B0604020202020204" pitchFamily="34" charset="0"/>
                <a:cs typeface="Arial" panose="020B0604020202020204" pitchFamily="34" charset="0"/>
              </a:rPr>
              <a:t>Insider – valid user</a:t>
            </a:r>
          </a:p>
          <a:p>
            <a:pPr lvl="1" eaLnBrk="1" hangingPunct="1">
              <a:lnSpc>
                <a:spcPct val="90000"/>
              </a:lnSpc>
            </a:pPr>
            <a:r>
              <a:rPr lang="en-US" altLang="hi-IN" sz="1429">
                <a:latin typeface="Arial" panose="020B0604020202020204" pitchFamily="34" charset="0"/>
                <a:cs typeface="Arial" panose="020B0604020202020204" pitchFamily="34" charset="0"/>
              </a:rPr>
              <a:t>Outsider – Intruder, limited attack options</a:t>
            </a:r>
          </a:p>
          <a:p>
            <a:pPr eaLnBrk="1" hangingPunct="1">
              <a:lnSpc>
                <a:spcPct val="90000"/>
              </a:lnSpc>
            </a:pPr>
            <a:r>
              <a:rPr lang="en-US" altLang="hi-IN" sz="2171">
                <a:latin typeface="Arial" panose="020B0604020202020204" pitchFamily="34" charset="0"/>
                <a:cs typeface="Arial" panose="020B0604020202020204" pitchFamily="34" charset="0"/>
              </a:rPr>
              <a:t>Malicious or rational</a:t>
            </a:r>
          </a:p>
          <a:p>
            <a:pPr lvl="1" eaLnBrk="1" hangingPunct="1">
              <a:lnSpc>
                <a:spcPct val="90000"/>
              </a:lnSpc>
            </a:pPr>
            <a:r>
              <a:rPr lang="en-US" altLang="hi-IN" sz="1429">
                <a:latin typeface="Arial" panose="020B0604020202020204" pitchFamily="34" charset="0"/>
                <a:cs typeface="Arial" panose="020B0604020202020204" pitchFamily="34" charset="0"/>
              </a:rPr>
              <a:t>Malicious – No personal benefit, intends to harm other users</a:t>
            </a:r>
          </a:p>
          <a:p>
            <a:pPr lvl="1" eaLnBrk="1" hangingPunct="1">
              <a:lnSpc>
                <a:spcPct val="90000"/>
              </a:lnSpc>
            </a:pPr>
            <a:r>
              <a:rPr lang="en-US" altLang="hi-IN" sz="1429">
                <a:latin typeface="Arial" panose="020B0604020202020204" pitchFamily="34" charset="0"/>
                <a:cs typeface="Arial" panose="020B0604020202020204" pitchFamily="34" charset="0"/>
              </a:rPr>
              <a:t>Rational – seeks personal benefits, more predictable attack</a:t>
            </a:r>
          </a:p>
          <a:p>
            <a:pPr eaLnBrk="1" hangingPunct="1">
              <a:lnSpc>
                <a:spcPct val="90000"/>
              </a:lnSpc>
            </a:pPr>
            <a:r>
              <a:rPr lang="en-US" altLang="hi-IN" sz="2171">
                <a:latin typeface="Arial" panose="020B0604020202020204" pitchFamily="34" charset="0"/>
                <a:cs typeface="Arial" panose="020B0604020202020204" pitchFamily="34" charset="0"/>
              </a:rPr>
              <a:t>Active or passive</a:t>
            </a:r>
          </a:p>
          <a:p>
            <a:pPr lvl="1" eaLnBrk="1" hangingPunct="1">
              <a:lnSpc>
                <a:spcPct val="90000"/>
              </a:lnSpc>
            </a:pPr>
            <a:r>
              <a:rPr lang="en-US" altLang="hi-IN" sz="1429">
                <a:latin typeface="Arial" panose="020B0604020202020204" pitchFamily="34" charset="0"/>
                <a:cs typeface="Arial" panose="020B0604020202020204" pitchFamily="34" charset="0"/>
              </a:rPr>
              <a:t>Active: Generates packets, participates in the network</a:t>
            </a:r>
          </a:p>
          <a:p>
            <a:pPr lvl="1" eaLnBrk="1" hangingPunct="1">
              <a:lnSpc>
                <a:spcPct val="90000"/>
              </a:lnSpc>
            </a:pPr>
            <a:r>
              <a:rPr lang="en-US" altLang="hi-IN" sz="1429">
                <a:latin typeface="Arial" panose="020B0604020202020204" pitchFamily="34" charset="0"/>
                <a:cs typeface="Arial" panose="020B0604020202020204" pitchFamily="34" charset="0"/>
              </a:rPr>
              <a:t>Passive: Eavesdrop, track users</a:t>
            </a:r>
          </a:p>
          <a:p>
            <a:pPr eaLnBrk="1" hangingPunct="1">
              <a:lnSpc>
                <a:spcPct val="90000"/>
              </a:lnSpc>
            </a:pPr>
            <a:r>
              <a:rPr lang="en-US" altLang="hi-IN" sz="2114">
                <a:latin typeface="Arial" panose="020B0604020202020204" pitchFamily="34" charset="0"/>
                <a:cs typeface="Arial" panose="020B0604020202020204" pitchFamily="34" charset="0"/>
              </a:rPr>
              <a:t>Local or Extended</a:t>
            </a:r>
          </a:p>
          <a:p>
            <a:pPr lvl="1" eaLnBrk="1" hangingPunct="1">
              <a:lnSpc>
                <a:spcPct val="90000"/>
              </a:lnSpc>
            </a:pPr>
            <a:r>
              <a:rPr lang="en-US" altLang="hi-IN" sz="1429">
                <a:latin typeface="Arial" panose="020B0604020202020204" pitchFamily="34" charset="0"/>
                <a:cs typeface="Arial" panose="020B0604020202020204" pitchFamily="34" charset="0"/>
              </a:rPr>
              <a:t>Local: Control several entities (vehicles and base stations) in a confined area. </a:t>
            </a:r>
          </a:p>
          <a:p>
            <a:pPr lvl="1" eaLnBrk="1" hangingPunct="1">
              <a:lnSpc>
                <a:spcPct val="90000"/>
              </a:lnSpc>
            </a:pPr>
            <a:r>
              <a:rPr lang="en-US" altLang="hi-IN" sz="1429">
                <a:latin typeface="Arial" panose="020B0604020202020204" pitchFamily="34" charset="0"/>
                <a:cs typeface="Arial" panose="020B0604020202020204" pitchFamily="34" charset="0"/>
              </a:rPr>
              <a:t>Extended: Control several entities scattered across the network.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B661-CE33-4DE4-85BF-BAA72002C24A}"/>
              </a:ext>
            </a:extLst>
          </p:cNvPr>
          <p:cNvSpPr>
            <a:spLocks noGrp="1"/>
          </p:cNvSpPr>
          <p:nvPr>
            <p:ph type="title"/>
          </p:nvPr>
        </p:nvSpPr>
        <p:spPr>
          <a:xfrm>
            <a:off x="857250" y="849086"/>
            <a:ext cx="7429500" cy="768105"/>
          </a:xfrm>
        </p:spPr>
        <p:txBody>
          <a:bodyPr/>
          <a:lstStyle/>
          <a:p>
            <a:pPr algn="ctr"/>
            <a:r>
              <a:rPr lang="en-US" dirty="0"/>
              <a:t>References</a:t>
            </a:r>
            <a:endParaRPr lang="hi-IN" dirty="0"/>
          </a:p>
        </p:txBody>
      </p:sp>
      <p:sp>
        <p:nvSpPr>
          <p:cNvPr id="3" name="Text Placeholder 2">
            <a:extLst>
              <a:ext uri="{FF2B5EF4-FFF2-40B4-BE49-F238E27FC236}">
                <a16:creationId xmlns:a16="http://schemas.microsoft.com/office/drawing/2014/main" id="{065D5834-0073-441E-A311-CFB48390DEF4}"/>
              </a:ext>
            </a:extLst>
          </p:cNvPr>
          <p:cNvSpPr>
            <a:spLocks noGrp="1"/>
          </p:cNvSpPr>
          <p:nvPr>
            <p:ph type="body" idx="1"/>
          </p:nvPr>
        </p:nvSpPr>
        <p:spPr>
          <a:xfrm>
            <a:off x="857249" y="1552318"/>
            <a:ext cx="7429501" cy="4605886"/>
          </a:xfrm>
        </p:spPr>
        <p:txBody>
          <a:bodyPr>
            <a:noAutofit/>
          </a:bodyPr>
          <a:lstStyle/>
          <a:p>
            <a:endParaRPr lang="en-US" sz="1200" dirty="0"/>
          </a:p>
          <a:p>
            <a:pPr marL="214313" indent="-214313" algn="l">
              <a:buFont typeface="Arial" panose="020B0604020202020204" pitchFamily="34" charset="0"/>
              <a:buChar char="•"/>
            </a:pPr>
            <a:r>
              <a:rPr lang="en-US" sz="1200" b="1" dirty="0"/>
              <a:t>[ 1 ]. </a:t>
            </a:r>
            <a:r>
              <a:rPr lang="en-US" sz="1200" dirty="0"/>
              <a:t>R. Oliveira, C. Montez, A. </a:t>
            </a:r>
            <a:r>
              <a:rPr lang="en-US" sz="1200" dirty="0" err="1"/>
              <a:t>Boukerche</a:t>
            </a:r>
            <a:r>
              <a:rPr lang="en-US" sz="1200" dirty="0"/>
              <a:t>, and M.S. </a:t>
            </a:r>
            <a:r>
              <a:rPr lang="en-US" sz="1200" dirty="0" err="1"/>
              <a:t>Wangham</a:t>
            </a:r>
            <a:r>
              <a:rPr lang="en-US" sz="1200" dirty="0"/>
              <a:t>, “Reliable data dissemination protocol for VANET traffic safety applications,” Ad Hoc Networks, Vol 63, 30 – 44, 2017. </a:t>
            </a:r>
          </a:p>
          <a:p>
            <a:pPr marL="214313" indent="-214313" algn="l">
              <a:buFont typeface="Arial" panose="020B0604020202020204" pitchFamily="34" charset="0"/>
              <a:buChar char="•"/>
            </a:pPr>
            <a:endParaRPr lang="en-US" sz="1200" dirty="0"/>
          </a:p>
          <a:p>
            <a:pPr marL="214313" indent="-214313" algn="l">
              <a:buFont typeface="Arial" panose="020B0604020202020204" pitchFamily="34" charset="0"/>
              <a:buChar char="•"/>
            </a:pPr>
            <a:r>
              <a:rPr lang="en-US" sz="1200" b="1" dirty="0"/>
              <a:t>[ 2 </a:t>
            </a:r>
            <a:r>
              <a:rPr lang="en-US" sz="1200" dirty="0"/>
              <a:t>]. Rajdeep Kaur, Tejinder Pal Singh, Vinayak Khajuria,” Security Issues in Vehicular Ad- hoc Network (VANET)” (ICOEI 2018) IEEE Conference Record: # 42666; IEEE Xplore ISBN:978-1-5386-3570-4.</a:t>
            </a:r>
          </a:p>
          <a:p>
            <a:pPr marL="214313" indent="-214313" algn="l">
              <a:buFont typeface="Arial" panose="020B0604020202020204" pitchFamily="34" charset="0"/>
              <a:buChar char="•"/>
            </a:pPr>
            <a:endParaRPr lang="en-US" sz="1200" dirty="0"/>
          </a:p>
          <a:p>
            <a:pPr marL="214313" indent="-214313" algn="l">
              <a:buFont typeface="Arial" panose="020B0604020202020204" pitchFamily="34" charset="0"/>
              <a:buChar char="•"/>
            </a:pPr>
            <a:r>
              <a:rPr lang="en-US" sz="1200" b="1" dirty="0"/>
              <a:t>[ 3 ]. </a:t>
            </a:r>
            <a:r>
              <a:rPr lang="en-US" sz="1200" dirty="0"/>
              <a:t>C. </a:t>
            </a:r>
            <a:r>
              <a:rPr lang="en-US" sz="1200" dirty="0" err="1"/>
              <a:t>Kalaiarasy</a:t>
            </a:r>
            <a:r>
              <a:rPr lang="en-US" sz="1200" dirty="0"/>
              <a:t>, N. </a:t>
            </a:r>
            <a:r>
              <a:rPr lang="en-US" sz="1200" dirty="0" err="1"/>
              <a:t>Sreenath</a:t>
            </a:r>
            <a:r>
              <a:rPr lang="en-US" sz="1200" dirty="0"/>
              <a:t>, A. </a:t>
            </a:r>
            <a:r>
              <a:rPr lang="en-US" sz="1200" dirty="0" err="1"/>
              <a:t>Amuthan</a:t>
            </a:r>
            <a:r>
              <a:rPr lang="en-US" sz="1200" dirty="0"/>
              <a:t>, “Location Privacy Preservation in VANET using Mix Zones – A survey” (ICCCI -2019), Jan. 23 – 25, 2019. </a:t>
            </a:r>
          </a:p>
          <a:p>
            <a:pPr marL="214313" indent="-214313" algn="l">
              <a:buFont typeface="Arial" panose="020B0604020202020204" pitchFamily="34" charset="0"/>
              <a:buChar char="•"/>
            </a:pPr>
            <a:endParaRPr lang="en-US" sz="1200" dirty="0"/>
          </a:p>
          <a:p>
            <a:pPr marL="214313" indent="-214313" algn="l">
              <a:buFont typeface="Arial" panose="020B0604020202020204" pitchFamily="34" charset="0"/>
              <a:buChar char="•"/>
            </a:pPr>
            <a:r>
              <a:rPr lang="en-US" sz="1200" b="1" dirty="0"/>
              <a:t>[ 4 ].  </a:t>
            </a:r>
            <a:r>
              <a:rPr lang="en-US" sz="1200" dirty="0" err="1"/>
              <a:t>Kiho</a:t>
            </a:r>
            <a:r>
              <a:rPr lang="en-US" sz="1200" dirty="0"/>
              <a:t> Lim, </a:t>
            </a:r>
            <a:r>
              <a:rPr lang="en-US" sz="1200" dirty="0" err="1"/>
              <a:t>Kastuv</a:t>
            </a:r>
            <a:r>
              <a:rPr lang="en-US" sz="1200" dirty="0"/>
              <a:t> M. </a:t>
            </a:r>
            <a:r>
              <a:rPr lang="en-US" sz="1200" dirty="0" err="1"/>
              <a:t>Tuladhar</a:t>
            </a:r>
            <a:r>
              <a:rPr lang="en-US" sz="1200" dirty="0"/>
              <a:t>, </a:t>
            </a:r>
            <a:r>
              <a:rPr lang="en-US" sz="1200" dirty="0" err="1"/>
              <a:t>Hyunbum</a:t>
            </a:r>
            <a:r>
              <a:rPr lang="en-US" sz="1200" dirty="0"/>
              <a:t> Kim, “Detecting Location Spooﬁng using ADAS sensors in VANETs” (CCNC – 2019).</a:t>
            </a:r>
          </a:p>
          <a:p>
            <a:pPr marL="0" indent="0" algn="l"/>
            <a:endParaRPr lang="en-US" sz="1200" dirty="0"/>
          </a:p>
          <a:p>
            <a:pPr marL="214313" indent="-214313" algn="l">
              <a:buFont typeface="Arial" panose="020B0604020202020204" pitchFamily="34" charset="0"/>
              <a:buChar char="•"/>
            </a:pPr>
            <a:r>
              <a:rPr lang="en-US" sz="1200" b="1" dirty="0"/>
              <a:t>[ 5 ].  </a:t>
            </a:r>
            <a:r>
              <a:rPr lang="en-US" sz="1200" dirty="0"/>
              <a:t>Sushil Kumar, </a:t>
            </a:r>
            <a:r>
              <a:rPr lang="en-US" sz="1200" dirty="0" err="1"/>
              <a:t>Kulwinder</a:t>
            </a:r>
            <a:r>
              <a:rPr lang="en-US" sz="1200" dirty="0"/>
              <a:t> Singh Mann, Prevention of DoS Attacks by Detection of Multiple Malicious Nodes in VANETs, (ICACTM – 2019).</a:t>
            </a:r>
          </a:p>
          <a:p>
            <a:pPr marL="0" indent="0" algn="l"/>
            <a:endParaRPr lang="en-US" sz="1200" dirty="0"/>
          </a:p>
          <a:p>
            <a:pPr marL="214313" indent="-214313" algn="l">
              <a:buFont typeface="Arial" panose="020B0604020202020204" pitchFamily="34" charset="0"/>
              <a:buChar char="•"/>
            </a:pPr>
            <a:r>
              <a:rPr lang="en-US" sz="1200" b="1" dirty="0"/>
              <a:t>[ 6 ].</a:t>
            </a:r>
            <a:r>
              <a:rPr lang="en-US" sz="1200" dirty="0"/>
              <a:t>  Yutong Liu, Kai Shi, </a:t>
            </a:r>
            <a:r>
              <a:rPr lang="en-US" sz="1200" dirty="0" err="1"/>
              <a:t>Guangping</a:t>
            </a:r>
            <a:r>
              <a:rPr lang="en-US" sz="1200" dirty="0"/>
              <a:t> Xu, Sheng Lin and </a:t>
            </a:r>
            <a:r>
              <a:rPr lang="en-US" sz="1200" dirty="0" err="1"/>
              <a:t>Shuangxi</a:t>
            </a:r>
            <a:r>
              <a:rPr lang="en-US" sz="1200" dirty="0"/>
              <a:t> Li, “Analysis of Packet Loss Characteristics in VANET” (©2018 IEEE).</a:t>
            </a:r>
          </a:p>
        </p:txBody>
      </p:sp>
    </p:spTree>
    <p:extLst>
      <p:ext uri="{BB962C8B-B14F-4D97-AF65-F5344CB8AC3E}">
        <p14:creationId xmlns:p14="http://schemas.microsoft.com/office/powerpoint/2010/main" val="185933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D05C-3870-4FAD-BA7C-7F354C9001FC}"/>
              </a:ext>
            </a:extLst>
          </p:cNvPr>
          <p:cNvSpPr>
            <a:spLocks noGrp="1"/>
          </p:cNvSpPr>
          <p:nvPr>
            <p:ph type="title"/>
          </p:nvPr>
        </p:nvSpPr>
        <p:spPr>
          <a:xfrm>
            <a:off x="856058" y="933062"/>
            <a:ext cx="7429500" cy="846848"/>
          </a:xfrm>
        </p:spPr>
        <p:txBody>
          <a:bodyPr/>
          <a:lstStyle/>
          <a:p>
            <a:r>
              <a:rPr lang="en-US" altLang="hi-IN" dirty="0"/>
              <a:t>Table of Contents</a:t>
            </a:r>
            <a:endParaRPr lang="hi-IN" dirty="0"/>
          </a:p>
        </p:txBody>
      </p:sp>
      <p:sp>
        <p:nvSpPr>
          <p:cNvPr id="3" name="Text Placeholder 2">
            <a:extLst>
              <a:ext uri="{FF2B5EF4-FFF2-40B4-BE49-F238E27FC236}">
                <a16:creationId xmlns:a16="http://schemas.microsoft.com/office/drawing/2014/main" id="{3A237B64-7C25-42C0-B9A6-D91D518894AC}"/>
              </a:ext>
            </a:extLst>
          </p:cNvPr>
          <p:cNvSpPr>
            <a:spLocks noGrp="1"/>
          </p:cNvSpPr>
          <p:nvPr>
            <p:ph type="body" idx="1"/>
          </p:nvPr>
        </p:nvSpPr>
        <p:spPr>
          <a:xfrm>
            <a:off x="856058" y="2264596"/>
            <a:ext cx="7429500" cy="3595027"/>
          </a:xfrm>
        </p:spPr>
        <p:txBody>
          <a:bodyPr/>
          <a:lstStyle/>
          <a:p>
            <a:pPr marL="214313" indent="-214313" algn="l">
              <a:buFont typeface="Wingdings" panose="05000000000000000000" pitchFamily="2" charset="2"/>
              <a:buChar char="Ø"/>
            </a:pPr>
            <a:r>
              <a:rPr lang="en-US" altLang="hi-IN" dirty="0"/>
              <a:t>Introduction</a:t>
            </a:r>
          </a:p>
          <a:p>
            <a:pPr marL="214313" indent="-214313" algn="l">
              <a:buFont typeface="Wingdings" panose="05000000000000000000" pitchFamily="2" charset="2"/>
              <a:buChar char="Ø"/>
            </a:pPr>
            <a:r>
              <a:rPr lang="en-US" altLang="hi-IN" dirty="0"/>
              <a:t>Classification of Attacks</a:t>
            </a:r>
          </a:p>
          <a:p>
            <a:pPr marL="214313" indent="-214313" algn="l">
              <a:buFont typeface="Wingdings" panose="05000000000000000000" pitchFamily="2" charset="2"/>
              <a:buChar char="Ø"/>
            </a:pPr>
            <a:r>
              <a:rPr lang="en-US" altLang="hi-IN" dirty="0"/>
              <a:t>Literacy survey</a:t>
            </a:r>
          </a:p>
          <a:p>
            <a:pPr marL="214313" indent="-214313" algn="l">
              <a:buFont typeface="Wingdings" panose="05000000000000000000" pitchFamily="2" charset="2"/>
              <a:buChar char="Ø"/>
            </a:pPr>
            <a:r>
              <a:rPr lang="en-US" altLang="hi-IN" dirty="0"/>
              <a:t>Problem statement</a:t>
            </a:r>
          </a:p>
          <a:p>
            <a:pPr marL="214313" indent="-214313" algn="l">
              <a:buFont typeface="Wingdings" panose="05000000000000000000" pitchFamily="2" charset="2"/>
              <a:buChar char="Ø"/>
            </a:pPr>
            <a:r>
              <a:rPr lang="en-US" altLang="hi-IN" dirty="0"/>
              <a:t>System requirements</a:t>
            </a:r>
          </a:p>
          <a:p>
            <a:pPr marL="214313" indent="-214313" algn="l">
              <a:buFont typeface="Wingdings" panose="05000000000000000000" pitchFamily="2" charset="2"/>
              <a:buChar char="Ø"/>
            </a:pPr>
            <a:r>
              <a:rPr lang="en-US" altLang="hi-IN" dirty="0"/>
              <a:t>Models</a:t>
            </a:r>
          </a:p>
          <a:p>
            <a:pPr marL="214313" indent="-214313" algn="l">
              <a:buFont typeface="Wingdings" panose="05000000000000000000" pitchFamily="2" charset="2"/>
              <a:buChar char="Ø"/>
            </a:pPr>
            <a:r>
              <a:rPr lang="en-US" altLang="hi-IN" dirty="0"/>
              <a:t>Related work</a:t>
            </a:r>
          </a:p>
          <a:p>
            <a:pPr marL="214313" indent="-214313" algn="l">
              <a:buFont typeface="Wingdings" panose="05000000000000000000" pitchFamily="2" charset="2"/>
              <a:buChar char="Ø"/>
            </a:pPr>
            <a:r>
              <a:rPr lang="en-US" altLang="hi-IN" dirty="0"/>
              <a:t>reference</a:t>
            </a:r>
          </a:p>
          <a:p>
            <a:endParaRPr lang="hi-IN" dirty="0"/>
          </a:p>
        </p:txBody>
      </p:sp>
    </p:spTree>
    <p:extLst>
      <p:ext uri="{BB962C8B-B14F-4D97-AF65-F5344CB8AC3E}">
        <p14:creationId xmlns:p14="http://schemas.microsoft.com/office/powerpoint/2010/main" val="2655707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C19662-F012-4283-91A3-115B00FA6A94}"/>
              </a:ext>
            </a:extLst>
          </p:cNvPr>
          <p:cNvSpPr>
            <a:spLocks noGrp="1"/>
          </p:cNvSpPr>
          <p:nvPr>
            <p:ph type="body" idx="1"/>
          </p:nvPr>
        </p:nvSpPr>
        <p:spPr>
          <a:xfrm>
            <a:off x="754115" y="671804"/>
            <a:ext cx="7578122" cy="5551714"/>
          </a:xfrm>
        </p:spPr>
        <p:txBody>
          <a:bodyPr>
            <a:normAutofit fontScale="47500" lnSpcReduction="20000"/>
          </a:bodyPr>
          <a:lstStyle/>
          <a:p>
            <a:pPr marL="214313" indent="-214313" algn="l">
              <a:buFont typeface="Arial" panose="020B0604020202020204" pitchFamily="34" charset="0"/>
              <a:buChar char="•"/>
            </a:pPr>
            <a:endParaRPr lang="en-US" b="1" dirty="0"/>
          </a:p>
          <a:p>
            <a:pPr marL="214313" indent="-214313" algn="l">
              <a:buFont typeface="Arial" panose="020B0604020202020204" pitchFamily="34" charset="0"/>
              <a:buChar char="•"/>
            </a:pPr>
            <a:r>
              <a:rPr lang="en-US" b="1" dirty="0"/>
              <a:t>[ 7 ].  </a:t>
            </a:r>
            <a:r>
              <a:rPr lang="en-US" dirty="0" err="1"/>
              <a:t>Roshini</a:t>
            </a:r>
            <a:r>
              <a:rPr lang="en-US" dirty="0"/>
              <a:t> T V, </a:t>
            </a:r>
            <a:r>
              <a:rPr lang="en-US" dirty="0" err="1"/>
              <a:t>Greeshma</a:t>
            </a:r>
            <a:r>
              <a:rPr lang="en-US" dirty="0"/>
              <a:t> T P, Dr </a:t>
            </a:r>
            <a:r>
              <a:rPr lang="en-US" dirty="0" err="1"/>
              <a:t>kamlaraj</a:t>
            </a:r>
            <a:r>
              <a:rPr lang="en-US" dirty="0"/>
              <a:t> </a:t>
            </a:r>
            <a:r>
              <a:rPr lang="en-US" dirty="0" err="1"/>
              <a:t>Subramnian</a:t>
            </a:r>
            <a:r>
              <a:rPr lang="en-US" dirty="0"/>
              <a:t>.” An Efficient Privacy Preserving scheduling  In</a:t>
            </a:r>
          </a:p>
          <a:p>
            <a:pPr marL="0" indent="0" algn="l"/>
            <a:r>
              <a:rPr lang="en-US" dirty="0"/>
              <a:t>                  VANET using NS-2,” ((ICETIETR-2018)</a:t>
            </a:r>
          </a:p>
          <a:p>
            <a:pPr marL="0" indent="0" algn="l"/>
            <a:endParaRPr lang="en-US" dirty="0"/>
          </a:p>
          <a:p>
            <a:pPr marL="214313" indent="-214313" algn="l">
              <a:buFont typeface="Arial" panose="020B0604020202020204" pitchFamily="34" charset="0"/>
              <a:buChar char="•"/>
            </a:pPr>
            <a:endParaRPr lang="en-US" b="1" dirty="0"/>
          </a:p>
          <a:p>
            <a:pPr marL="214313" indent="-214313" algn="l">
              <a:buFont typeface="Arial" panose="020B0604020202020204" pitchFamily="34" charset="0"/>
              <a:buChar char="•"/>
            </a:pPr>
            <a:r>
              <a:rPr lang="en-US" b="1" dirty="0"/>
              <a:t>[ 8 ].  </a:t>
            </a:r>
            <a:r>
              <a:rPr lang="en-US" dirty="0"/>
              <a:t>D. </a:t>
            </a:r>
            <a:r>
              <a:rPr lang="en-US" dirty="0" err="1"/>
              <a:t>Kiruba</a:t>
            </a:r>
            <a:r>
              <a:rPr lang="en-US" dirty="0"/>
              <a:t> Sandou1, N. Jothy2, and K. Jayanthi3,” Secured Routing in VANETs Using Lightweight </a:t>
            </a:r>
          </a:p>
          <a:p>
            <a:pPr marL="0" indent="0" algn="l"/>
            <a:r>
              <a:rPr lang="en-US" dirty="0"/>
              <a:t>                 Authentication and Key Agreement Protocol” (©2018 IEEE).</a:t>
            </a:r>
          </a:p>
          <a:p>
            <a:pPr marL="0" indent="0" algn="l"/>
            <a:endParaRPr lang="en-US" dirty="0"/>
          </a:p>
          <a:p>
            <a:pPr marL="214313" indent="-214313" algn="l">
              <a:buFont typeface="Arial" panose="020B0604020202020204" pitchFamily="34" charset="0"/>
              <a:buChar char="•"/>
            </a:pPr>
            <a:endParaRPr lang="en-US" b="1" dirty="0"/>
          </a:p>
          <a:p>
            <a:pPr marL="214313" indent="-214313" algn="l">
              <a:buFont typeface="Arial" panose="020B0604020202020204" pitchFamily="34" charset="0"/>
              <a:buChar char="•"/>
            </a:pPr>
            <a:r>
              <a:rPr lang="en-US" b="1" dirty="0"/>
              <a:t>[ 9 ].  </a:t>
            </a:r>
            <a:r>
              <a:rPr lang="en-US" dirty="0"/>
              <a:t>Salman Ali Syed , B.V.V.S Prasad “Merged technique to prevent SYBIL Attacks in </a:t>
            </a:r>
          </a:p>
          <a:p>
            <a:pPr marL="0" indent="0" algn="l"/>
            <a:r>
              <a:rPr lang="en-US" dirty="0"/>
              <a:t>                  VANETs” (IEEE – 2019)</a:t>
            </a:r>
          </a:p>
          <a:p>
            <a:pPr marL="0" indent="0" algn="l"/>
            <a:endParaRPr lang="en-US" dirty="0"/>
          </a:p>
          <a:p>
            <a:pPr marL="214313" indent="-214313" algn="l">
              <a:buFont typeface="Arial" panose="020B0604020202020204" pitchFamily="34" charset="0"/>
              <a:buChar char="•"/>
            </a:pPr>
            <a:endParaRPr lang="en-US" b="1" dirty="0"/>
          </a:p>
          <a:p>
            <a:pPr marL="214313" indent="-214313" algn="l">
              <a:buFont typeface="Arial" panose="020B0604020202020204" pitchFamily="34" charset="0"/>
              <a:buChar char="•"/>
            </a:pPr>
            <a:r>
              <a:rPr lang="en-US" b="1" dirty="0"/>
              <a:t>[ 10 ].  </a:t>
            </a:r>
            <a:r>
              <a:rPr lang="en-US" dirty="0"/>
              <a:t>A Security Architecture of </a:t>
            </a:r>
            <a:r>
              <a:rPr lang="en-US" dirty="0" err="1"/>
              <a:t>Vanet</a:t>
            </a:r>
            <a:r>
              <a:rPr lang="en-US" dirty="0"/>
              <a:t> Based on Blockchain and mobile Edge Computing ,</a:t>
            </a:r>
            <a:r>
              <a:rPr lang="en-US" dirty="0" err="1"/>
              <a:t>XiaoDong</a:t>
            </a:r>
            <a:r>
              <a:rPr lang="en-US" dirty="0"/>
              <a:t> Zhang</a:t>
            </a:r>
          </a:p>
          <a:p>
            <a:pPr marL="0" indent="0" algn="l"/>
            <a:r>
              <a:rPr lang="en-US" dirty="0"/>
              <a:t>                     (IEEE- 2018)</a:t>
            </a:r>
          </a:p>
          <a:p>
            <a:pPr marL="0" indent="0" algn="l"/>
            <a:endParaRPr lang="en-US" dirty="0"/>
          </a:p>
          <a:p>
            <a:pPr marL="214313" indent="-214313" algn="l">
              <a:buFont typeface="Arial" panose="020B0604020202020204" pitchFamily="34" charset="0"/>
              <a:buChar char="•"/>
            </a:pPr>
            <a:endParaRPr lang="en-US" b="1" dirty="0"/>
          </a:p>
          <a:p>
            <a:pPr marL="214313" indent="-214313" algn="l">
              <a:buFont typeface="Arial" panose="020B0604020202020204" pitchFamily="34" charset="0"/>
              <a:buChar char="•"/>
            </a:pPr>
            <a:r>
              <a:rPr lang="en-US" b="1" dirty="0"/>
              <a:t>[ 11 ].  </a:t>
            </a:r>
            <a:r>
              <a:rPr lang="en-US" dirty="0"/>
              <a:t>Severity-Based Prioritized Processing of Packets with Application in VANETs, Ala Al-Fuqaha, Senior</a:t>
            </a:r>
          </a:p>
          <a:p>
            <a:pPr marL="0" indent="0" algn="l"/>
            <a:r>
              <a:rPr lang="en-US" dirty="0"/>
              <a:t>                    Member, IEEE(IEEE-2019)</a:t>
            </a:r>
          </a:p>
          <a:p>
            <a:pPr marL="0" indent="0" algn="l"/>
            <a:endParaRPr lang="en-US" dirty="0"/>
          </a:p>
          <a:p>
            <a:pPr marL="342900" indent="-342900" algn="l">
              <a:buFont typeface="Arial" panose="020B0604020202020204" pitchFamily="34" charset="0"/>
              <a:buChar char="•"/>
            </a:pPr>
            <a:endParaRPr lang="en-US" b="1" dirty="0"/>
          </a:p>
          <a:p>
            <a:pPr marL="214313" indent="-214313" algn="l">
              <a:buFont typeface="Arial" panose="020B0604020202020204" pitchFamily="34" charset="0"/>
              <a:buChar char="•"/>
            </a:pPr>
            <a:r>
              <a:rPr lang="en-US" b="1" dirty="0"/>
              <a:t>[ 12 ]. </a:t>
            </a:r>
            <a:r>
              <a:rPr lang="en-US" dirty="0"/>
              <a:t>Verification Based Authentication Scheme for Bogus Attacks in VANETs for Secure Communication, A. </a:t>
            </a:r>
          </a:p>
          <a:p>
            <a:pPr marL="0" indent="0" algn="l"/>
            <a:r>
              <a:rPr lang="en-US" dirty="0"/>
              <a:t>                     </a:t>
            </a:r>
            <a:r>
              <a:rPr lang="en-US" dirty="0" err="1"/>
              <a:t>Asline</a:t>
            </a:r>
            <a:r>
              <a:rPr lang="en-US" dirty="0"/>
              <a:t> </a:t>
            </a:r>
            <a:r>
              <a:rPr lang="en-US" dirty="0" err="1"/>
              <a:t>Celes</a:t>
            </a:r>
            <a:r>
              <a:rPr lang="en-US" dirty="0"/>
              <a:t> and N. Edna Elizabeth (IEEE – 2018) </a:t>
            </a:r>
          </a:p>
          <a:p>
            <a:pPr marL="0" indent="0" algn="l"/>
            <a:endParaRPr lang="en-US" dirty="0"/>
          </a:p>
          <a:p>
            <a:pPr marL="0" indent="0" algn="l"/>
            <a:endParaRPr lang="en-US" b="1" dirty="0"/>
          </a:p>
          <a:p>
            <a:pPr marL="214313" indent="-214313" algn="l">
              <a:buFont typeface="Arial" panose="020B0604020202020204" pitchFamily="34" charset="0"/>
              <a:buChar char="•"/>
            </a:pPr>
            <a:r>
              <a:rPr lang="en-US" b="1" dirty="0"/>
              <a:t>[ 13 ] . </a:t>
            </a:r>
            <a:r>
              <a:rPr lang="en-US" dirty="0"/>
              <a:t>Realistic Scenario Based VANET Analysis through Sumo and NS3 </a:t>
            </a:r>
            <a:r>
              <a:rPr lang="en-US" dirty="0" err="1"/>
              <a:t>Taskeen</a:t>
            </a:r>
            <a:r>
              <a:rPr lang="en-US" dirty="0"/>
              <a:t> Zaidi*, </a:t>
            </a:r>
            <a:r>
              <a:rPr lang="en-US" dirty="0" err="1"/>
              <a:t>Shubhang</a:t>
            </a:r>
            <a:r>
              <a:rPr lang="en-US" dirty="0"/>
              <a:t> </a:t>
            </a:r>
            <a:r>
              <a:rPr lang="en-US" dirty="0" err="1"/>
              <a:t>Giri</a:t>
            </a:r>
            <a:r>
              <a:rPr lang="en-US" dirty="0"/>
              <a:t>, Kavita ,</a:t>
            </a:r>
          </a:p>
          <a:p>
            <a:pPr marL="0" indent="0" algn="l"/>
            <a:r>
              <a:rPr lang="en-US" b="1" dirty="0"/>
              <a:t>                      </a:t>
            </a:r>
            <a:r>
              <a:rPr lang="en-US" dirty="0"/>
              <a:t>Srivastava and </a:t>
            </a:r>
            <a:r>
              <a:rPr lang="en-US" dirty="0" err="1"/>
              <a:t>Shivam</a:t>
            </a:r>
            <a:r>
              <a:rPr lang="en-US" dirty="0"/>
              <a:t> </a:t>
            </a:r>
            <a:r>
              <a:rPr lang="en-US" dirty="0" err="1"/>
              <a:t>Chaurasia</a:t>
            </a:r>
            <a:r>
              <a:rPr lang="en-US" dirty="0"/>
              <a:t> (IEEE – 2018)</a:t>
            </a:r>
          </a:p>
          <a:p>
            <a:pPr marL="0" indent="0" algn="l"/>
            <a:endParaRPr lang="en-US" dirty="0"/>
          </a:p>
          <a:p>
            <a:pPr marL="0" indent="0" algn="l"/>
            <a:r>
              <a:rPr lang="en-US" dirty="0"/>
              <a:t> </a:t>
            </a:r>
          </a:p>
          <a:p>
            <a:pPr marL="342900" indent="-342900" algn="l">
              <a:buFont typeface="Arial" panose="020B0604020202020204" pitchFamily="34" charset="0"/>
              <a:buChar char="•"/>
            </a:pPr>
            <a:r>
              <a:rPr lang="en-US" b="1" dirty="0"/>
              <a:t>[ 14 ]. </a:t>
            </a:r>
            <a:r>
              <a:rPr lang="en-US" dirty="0" err="1"/>
              <a:t>Tsvetan</a:t>
            </a:r>
            <a:r>
              <a:rPr lang="en-US" dirty="0"/>
              <a:t> </a:t>
            </a:r>
            <a:r>
              <a:rPr lang="en-US" dirty="0" err="1"/>
              <a:t>Marinov</a:t>
            </a:r>
            <a:r>
              <a:rPr lang="en-US" dirty="0"/>
              <a:t>, Maria </a:t>
            </a:r>
            <a:r>
              <a:rPr lang="en-US" dirty="0" err="1"/>
              <a:t>Nenova</a:t>
            </a:r>
            <a:r>
              <a:rPr lang="en-US" dirty="0"/>
              <a:t> and Georgi </a:t>
            </a:r>
            <a:r>
              <a:rPr lang="en-US" dirty="0" err="1"/>
              <a:t>Iliev</a:t>
            </a:r>
            <a:r>
              <a:rPr lang="en-US" dirty="0"/>
              <a:t>, “Message Transmission Protocol in VANET” Proc. X</a:t>
            </a:r>
          </a:p>
          <a:p>
            <a:r>
              <a:rPr lang="en-US" dirty="0"/>
              <a:t> National Conference with International Participation "Electronica 2019", May 16 - 17, 2019, Sofia, Bulgaria</a:t>
            </a:r>
            <a:endParaRPr lang="hi-IN" dirty="0"/>
          </a:p>
        </p:txBody>
      </p:sp>
    </p:spTree>
    <p:extLst>
      <p:ext uri="{BB962C8B-B14F-4D97-AF65-F5344CB8AC3E}">
        <p14:creationId xmlns:p14="http://schemas.microsoft.com/office/powerpoint/2010/main" val="2103537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4C8EA4-ACB5-4C9F-934B-AD188A1A57DE}"/>
              </a:ext>
            </a:extLst>
          </p:cNvPr>
          <p:cNvSpPr>
            <a:spLocks noGrp="1"/>
          </p:cNvSpPr>
          <p:nvPr>
            <p:ph type="body" idx="1"/>
          </p:nvPr>
        </p:nvSpPr>
        <p:spPr>
          <a:xfrm>
            <a:off x="726312" y="830424"/>
            <a:ext cx="7596593" cy="5355772"/>
          </a:xfrm>
        </p:spPr>
        <p:txBody>
          <a:bodyPr>
            <a:normAutofit fontScale="62500" lnSpcReduction="20000"/>
          </a:bodyPr>
          <a:lstStyle/>
          <a:p>
            <a:pPr marL="214313" indent="-214313" algn="l">
              <a:buFont typeface="Arial" panose="020B0604020202020204" pitchFamily="34" charset="0"/>
              <a:buChar char="•"/>
            </a:pPr>
            <a:r>
              <a:rPr lang="en-US" b="1" dirty="0"/>
              <a:t>[ 15 ]. </a:t>
            </a:r>
            <a:r>
              <a:rPr lang="en-US" dirty="0" err="1"/>
              <a:t>Esmaeil</a:t>
            </a:r>
            <a:r>
              <a:rPr lang="en-US" dirty="0"/>
              <a:t> </a:t>
            </a:r>
            <a:r>
              <a:rPr lang="en-US" dirty="0" err="1"/>
              <a:t>Amiri</a:t>
            </a:r>
            <a:r>
              <a:rPr lang="en-US" dirty="0"/>
              <a:t>, Reza </a:t>
            </a:r>
            <a:r>
              <a:rPr lang="en-US" dirty="0" err="1"/>
              <a:t>Hooshmand</a:t>
            </a:r>
            <a:r>
              <a:rPr lang="en-US" dirty="0"/>
              <a:t> “Improving AODV with TOPSIS  Algorithm and Fuzzy </a:t>
            </a:r>
          </a:p>
          <a:p>
            <a:pPr marL="0" indent="0" algn="l"/>
            <a:r>
              <a:rPr lang="en-US" dirty="0"/>
              <a:t>                  Logic in VANETs”, 27th Iranian Conference on Electrical Engineering (ICEE2019)</a:t>
            </a:r>
          </a:p>
          <a:p>
            <a:pPr marL="0" indent="0" algn="l"/>
            <a:endParaRPr lang="en-US" dirty="0"/>
          </a:p>
          <a:p>
            <a:pPr marL="214313" indent="-214313" algn="l">
              <a:buFont typeface="Arial" panose="020B0604020202020204" pitchFamily="34" charset="0"/>
              <a:buChar char="•"/>
            </a:pPr>
            <a:r>
              <a:rPr lang="en-US" b="1" dirty="0"/>
              <a:t>[ 16 ]. </a:t>
            </a:r>
            <a:r>
              <a:rPr lang="en-US" dirty="0" err="1"/>
              <a:t>Cherifa</a:t>
            </a:r>
            <a:r>
              <a:rPr lang="en-US" dirty="0"/>
              <a:t> </a:t>
            </a:r>
            <a:r>
              <a:rPr lang="en-US" dirty="0" err="1"/>
              <a:t>Boucetta</a:t>
            </a:r>
            <a:r>
              <a:rPr lang="en-US" dirty="0"/>
              <a:t>, </a:t>
            </a:r>
            <a:r>
              <a:rPr lang="en-US" dirty="0" err="1"/>
              <a:t>Oumaya</a:t>
            </a:r>
            <a:r>
              <a:rPr lang="en-US" dirty="0"/>
              <a:t> </a:t>
            </a:r>
            <a:r>
              <a:rPr lang="en-US" dirty="0" err="1"/>
              <a:t>Baala</a:t>
            </a:r>
            <a:r>
              <a:rPr lang="en-US" dirty="0"/>
              <a:t>†, </a:t>
            </a:r>
            <a:r>
              <a:rPr lang="en-US" dirty="0" err="1"/>
              <a:t>Kahina</a:t>
            </a:r>
            <a:r>
              <a:rPr lang="en-US" dirty="0"/>
              <a:t> </a:t>
            </a:r>
            <a:r>
              <a:rPr lang="en-US" dirty="0" err="1"/>
              <a:t>Ait</a:t>
            </a:r>
            <a:r>
              <a:rPr lang="en-US" dirty="0"/>
              <a:t> Ali‡ and Alexandre </a:t>
            </a:r>
            <a:r>
              <a:rPr lang="en-US" dirty="0" err="1"/>
              <a:t>Caminada</a:t>
            </a:r>
            <a:r>
              <a:rPr lang="en-US" dirty="0"/>
              <a:t>, </a:t>
            </a:r>
          </a:p>
          <a:p>
            <a:pPr marL="0" indent="0" algn="l"/>
            <a:r>
              <a:rPr lang="en-US" dirty="0"/>
              <a:t>                   Performance of topology-based data routing with regard to radio connectivity in        </a:t>
            </a:r>
          </a:p>
          <a:p>
            <a:pPr marL="0" indent="0" algn="l"/>
            <a:r>
              <a:rPr lang="en-US" dirty="0"/>
              <a:t>                   VANET”, (©2019 IEEE)</a:t>
            </a:r>
          </a:p>
          <a:p>
            <a:pPr marL="0" indent="0" algn="l"/>
            <a:endParaRPr lang="en-US" dirty="0"/>
          </a:p>
          <a:p>
            <a:pPr marL="214313" indent="-214313" algn="l">
              <a:buFont typeface="Arial" panose="020B0604020202020204" pitchFamily="34" charset="0"/>
              <a:buChar char="•"/>
            </a:pPr>
            <a:r>
              <a:rPr lang="en-US" b="1" dirty="0"/>
              <a:t>[ 17 ]. </a:t>
            </a:r>
            <a:r>
              <a:rPr lang="en-US" dirty="0" err="1"/>
              <a:t>Maha</a:t>
            </a:r>
            <a:r>
              <a:rPr lang="en-US" dirty="0"/>
              <a:t> </a:t>
            </a:r>
            <a:r>
              <a:rPr lang="en-US" dirty="0" err="1"/>
              <a:t>Kadadha</a:t>
            </a:r>
            <a:r>
              <a:rPr lang="en-US" dirty="0"/>
              <a:t>, </a:t>
            </a:r>
            <a:r>
              <a:rPr lang="en-US" dirty="0" err="1"/>
              <a:t>Hadi</a:t>
            </a:r>
            <a:r>
              <a:rPr lang="en-US" dirty="0"/>
              <a:t> </a:t>
            </a:r>
            <a:r>
              <a:rPr lang="en-US" dirty="0" err="1"/>
              <a:t>Otrok</a:t>
            </a:r>
            <a:r>
              <a:rPr lang="en-US" dirty="0"/>
              <a:t>, Hassan </a:t>
            </a:r>
            <a:r>
              <a:rPr lang="en-US" dirty="0" err="1"/>
              <a:t>Barada</a:t>
            </a:r>
            <a:r>
              <a:rPr lang="en-US" dirty="0"/>
              <a:t>, Mahmoud Al-</a:t>
            </a:r>
            <a:r>
              <a:rPr lang="en-US" dirty="0" err="1"/>
              <a:t>Qutayri</a:t>
            </a:r>
            <a:r>
              <a:rPr lang="en-US" dirty="0"/>
              <a:t>,  </a:t>
            </a:r>
          </a:p>
          <a:p>
            <a:pPr marL="0" indent="0" algn="l"/>
            <a:r>
              <a:rPr lang="en-US" dirty="0"/>
              <a:t>                </a:t>
            </a:r>
            <a:r>
              <a:rPr lang="en-US" dirty="0" err="1"/>
              <a:t>Yousof</a:t>
            </a:r>
            <a:r>
              <a:rPr lang="en-US" dirty="0"/>
              <a:t> Al-Hammadi,” A Cluster-Based QoS-OLSR Protocol for Urban Vehicular Ad </a:t>
            </a:r>
          </a:p>
          <a:p>
            <a:pPr marL="0" indent="0" algn="l"/>
            <a:r>
              <a:rPr lang="en-US" dirty="0"/>
              <a:t>                 Hoc Networks”, (©2018 IEEE)</a:t>
            </a:r>
          </a:p>
          <a:p>
            <a:pPr marL="0" indent="0" algn="l"/>
            <a:endParaRPr lang="en-US" dirty="0"/>
          </a:p>
          <a:p>
            <a:pPr marL="214313" indent="-214313" algn="l">
              <a:buFont typeface="Arial" panose="020B0604020202020204" pitchFamily="34" charset="0"/>
              <a:buChar char="•"/>
            </a:pPr>
            <a:r>
              <a:rPr lang="en-US" b="1" dirty="0"/>
              <a:t>[ 18 ].</a:t>
            </a:r>
            <a:r>
              <a:rPr lang="en-US" dirty="0"/>
              <a:t> Yutong Li, Yutong Liu, Kai Shi,” Performance Study of AODV Protocol with Ant </a:t>
            </a:r>
          </a:p>
          <a:p>
            <a:pPr marL="0" indent="0" algn="l"/>
            <a:r>
              <a:rPr lang="en-US" dirty="0"/>
              <a:t>                 Colony Algorithm in VANETs”, (©2019 IEEE)</a:t>
            </a:r>
          </a:p>
          <a:p>
            <a:pPr marL="0" indent="0" algn="l"/>
            <a:endParaRPr lang="en-US" dirty="0"/>
          </a:p>
          <a:p>
            <a:pPr marL="214313" indent="-214313" algn="l">
              <a:buFont typeface="Arial" panose="020B0604020202020204" pitchFamily="34" charset="0"/>
              <a:buChar char="•"/>
            </a:pPr>
            <a:r>
              <a:rPr lang="en-US" b="1" dirty="0"/>
              <a:t>[ 19 ]. </a:t>
            </a:r>
            <a:r>
              <a:rPr lang="en-US" dirty="0" err="1"/>
              <a:t>Zannatul</a:t>
            </a:r>
            <a:r>
              <a:rPr lang="en-US" dirty="0"/>
              <a:t> </a:t>
            </a:r>
            <a:r>
              <a:rPr lang="en-US" dirty="0" err="1"/>
              <a:t>Naim</a:t>
            </a:r>
            <a:r>
              <a:rPr lang="en-US" dirty="0"/>
              <a:t>,  Md. Imran Hossain, “Performance Analysis of AODV, DSDV And </a:t>
            </a:r>
          </a:p>
          <a:p>
            <a:pPr marL="0" indent="0" algn="l"/>
            <a:r>
              <a:rPr lang="en-US" dirty="0"/>
              <a:t>                   DSR in Vehicular </a:t>
            </a:r>
            <a:r>
              <a:rPr lang="en-US" dirty="0" err="1"/>
              <a:t>Adhoc</a:t>
            </a:r>
            <a:r>
              <a:rPr lang="en-US" dirty="0"/>
              <a:t> Network(VANET)”, (©2019 IEEE)</a:t>
            </a:r>
          </a:p>
          <a:p>
            <a:pPr marL="0" indent="0" algn="l"/>
            <a:endParaRPr lang="en-US" dirty="0"/>
          </a:p>
          <a:p>
            <a:pPr marL="214313" indent="-214313" algn="l">
              <a:buFont typeface="Arial" panose="020B0604020202020204" pitchFamily="34" charset="0"/>
              <a:buChar char="•"/>
            </a:pPr>
            <a:r>
              <a:rPr lang="en-US" b="1" dirty="0"/>
              <a:t>[ 20 ].</a:t>
            </a:r>
            <a:r>
              <a:rPr lang="en-US" dirty="0"/>
              <a:t> Hassan </a:t>
            </a:r>
            <a:r>
              <a:rPr lang="en-US" dirty="0" err="1"/>
              <a:t>Hadi</a:t>
            </a:r>
            <a:r>
              <a:rPr lang="en-US" dirty="0"/>
              <a:t> Saleh, Saad Talib Hasson” A Survey of Routing Algorithms in </a:t>
            </a:r>
          </a:p>
          <a:p>
            <a:pPr marL="0" indent="0" algn="l"/>
            <a:r>
              <a:rPr lang="en-US" dirty="0"/>
              <a:t>                   Vehicular Networks”( ©2019 IEEE)</a:t>
            </a:r>
          </a:p>
          <a:p>
            <a:pPr marL="0" indent="0" algn="l"/>
            <a:endParaRPr lang="en-US" dirty="0"/>
          </a:p>
          <a:p>
            <a:pPr marL="214313" indent="-214313" algn="l">
              <a:buFont typeface="Arial" panose="020B0604020202020204" pitchFamily="34" charset="0"/>
              <a:buChar char="•"/>
            </a:pPr>
            <a:r>
              <a:rPr lang="en-US" b="1" dirty="0"/>
              <a:t>[ 21 ].</a:t>
            </a:r>
            <a:r>
              <a:rPr lang="en-US" dirty="0"/>
              <a:t> ANDREY SILVA 1, NIAZ REZA2, AND AURENICE OLIVEIRA2, (Senior Member, </a:t>
            </a:r>
          </a:p>
          <a:p>
            <a:pPr marL="0" indent="0" algn="l"/>
            <a:r>
              <a:rPr lang="en-US" dirty="0"/>
              <a:t>                  IEEE),   ”Improvement and Performance Evaluation of GPSR-Based Routing </a:t>
            </a:r>
          </a:p>
          <a:p>
            <a:pPr marL="0" indent="0" algn="l"/>
            <a:r>
              <a:rPr lang="en-US" dirty="0"/>
              <a:t>                   Techniques for Vehicular Ad Hoc Networks”, (©2019 IEEE)</a:t>
            </a:r>
          </a:p>
          <a:p>
            <a:pPr marL="0" indent="0" algn="l"/>
            <a:endParaRPr lang="en-US" dirty="0"/>
          </a:p>
          <a:p>
            <a:pPr marL="214313" indent="-214313" algn="l">
              <a:buFont typeface="Arial" panose="020B0604020202020204" pitchFamily="34" charset="0"/>
              <a:buChar char="•"/>
            </a:pPr>
            <a:r>
              <a:rPr lang="en-US" b="1" dirty="0"/>
              <a:t>[ 22 ].</a:t>
            </a:r>
            <a:r>
              <a:rPr lang="en-US" dirty="0"/>
              <a:t> </a:t>
            </a:r>
            <a:r>
              <a:rPr lang="en-US" dirty="0" err="1"/>
              <a:t>Hammouche</a:t>
            </a:r>
            <a:r>
              <a:rPr lang="en-US" dirty="0"/>
              <a:t> Yassine, </a:t>
            </a:r>
            <a:r>
              <a:rPr lang="en-US" dirty="0" err="1"/>
              <a:t>Merniz</a:t>
            </a:r>
            <a:r>
              <a:rPr lang="en-US" dirty="0"/>
              <a:t> Salah, ” VANET Cross-Layer Routing”, (IEEE – 2019).</a:t>
            </a:r>
          </a:p>
          <a:p>
            <a:endParaRPr lang="hi-IN" dirty="0"/>
          </a:p>
        </p:txBody>
      </p:sp>
    </p:spTree>
    <p:extLst>
      <p:ext uri="{BB962C8B-B14F-4D97-AF65-F5344CB8AC3E}">
        <p14:creationId xmlns:p14="http://schemas.microsoft.com/office/powerpoint/2010/main" val="288951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body" idx="1"/>
          </p:nvPr>
        </p:nvSpPr>
        <p:spPr>
          <a:xfrm>
            <a:off x="1463040" y="2119257"/>
            <a:ext cx="6196405" cy="360381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040"/>
              <a:buNone/>
            </a:pPr>
            <a:endParaRPr/>
          </a:p>
          <a:p>
            <a:pPr marL="0" lvl="0" indent="0" algn="ctr" rtl="0">
              <a:spcBef>
                <a:spcPts val="480"/>
              </a:spcBef>
              <a:spcAft>
                <a:spcPts val="0"/>
              </a:spcAft>
              <a:buSzPts val="2040"/>
              <a:buNone/>
            </a:pPr>
            <a:endParaRPr/>
          </a:p>
          <a:p>
            <a:pPr marL="0" lvl="0" indent="0" algn="ctr" rtl="0">
              <a:spcBef>
                <a:spcPts val="480"/>
              </a:spcBef>
              <a:spcAft>
                <a:spcPts val="0"/>
              </a:spcAft>
              <a:buSzPts val="2040"/>
              <a:buNone/>
            </a:pPr>
            <a:endParaRPr/>
          </a:p>
          <a:p>
            <a:pPr marL="0" lvl="0" indent="0" algn="ctr" rtl="0">
              <a:spcBef>
                <a:spcPts val="800"/>
              </a:spcBef>
              <a:spcAft>
                <a:spcPts val="0"/>
              </a:spcAft>
              <a:buSzPts val="3400"/>
              <a:buNone/>
            </a:pPr>
            <a:r>
              <a:rPr lang="en-US" sz="4000">
                <a:solidFill>
                  <a:schemeClr val="dk1"/>
                </a:solidFill>
              </a:rPr>
              <a:t>THANK YOU</a:t>
            </a:r>
            <a:endParaRPr sz="4000">
              <a:solidFill>
                <a:schemeClr val="dk1"/>
              </a:solidFill>
            </a:endParaRPr>
          </a:p>
        </p:txBody>
      </p:sp>
      <p:sp>
        <p:nvSpPr>
          <p:cNvPr id="271" name="Google Shape;271;p29"/>
          <p:cNvSpPr txBox="1">
            <a:spLocks noGrp="1"/>
          </p:cNvSpPr>
          <p:nvPr>
            <p:ph type="sldNum" idx="12"/>
          </p:nvPr>
        </p:nvSpPr>
        <p:spPr>
          <a:xfrm>
            <a:off x="7670202" y="5809152"/>
            <a:ext cx="5540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22</a:t>
            </a:fld>
            <a:endParaRPr>
              <a:solidFill>
                <a:srgbClr val="000000"/>
              </a:solidFill>
            </a:endParaRPr>
          </a:p>
        </p:txBody>
      </p:sp>
      <p:pic>
        <p:nvPicPr>
          <p:cNvPr id="272" name="Google Shape;272;p29"/>
          <p:cNvPicPr preferRelativeResize="0"/>
          <p:nvPr/>
        </p:nvPicPr>
        <p:blipFill rotWithShape="1">
          <a:blip r:embed="rId3">
            <a:alphaModFix/>
          </a:blip>
          <a:srcRect/>
          <a:stretch/>
        </p:blipFill>
        <p:spPr>
          <a:xfrm>
            <a:off x="7236296" y="404664"/>
            <a:ext cx="1238250" cy="62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00" y="817582"/>
            <a:ext cx="7677067" cy="1202485"/>
          </a:xfrm>
        </p:spPr>
        <p:txBody>
          <a:bodyPr/>
          <a:lstStyle/>
          <a:p>
            <a:r>
              <a:rPr lang="en-US" dirty="0">
                <a:latin typeface="Times New Roman" pitchFamily="18" charset="0"/>
                <a:cs typeface="Times New Roman" pitchFamily="18" charset="0"/>
              </a:rPr>
              <a:t>INTRODUCTION</a:t>
            </a:r>
            <a:endParaRPr lang="en-US" dirty="0"/>
          </a:p>
        </p:txBody>
      </p:sp>
      <p:sp>
        <p:nvSpPr>
          <p:cNvPr id="3" name="Content Placeholder 2"/>
          <p:cNvSpPr>
            <a:spLocks noGrp="1"/>
          </p:cNvSpPr>
          <p:nvPr>
            <p:ph idx="1"/>
          </p:nvPr>
        </p:nvSpPr>
        <p:spPr>
          <a:xfrm>
            <a:off x="694200" y="2119256"/>
            <a:ext cx="7677068" cy="4197567"/>
          </a:xfrm>
        </p:spPr>
        <p:txBody>
          <a:bodyPr>
            <a:normAutofit/>
          </a:bodyPr>
          <a:lstStyle/>
          <a:p>
            <a:pPr algn="just"/>
            <a:r>
              <a:rPr lang="en-US" dirty="0"/>
              <a:t>What is VANET?</a:t>
            </a:r>
          </a:p>
          <a:p>
            <a:pPr lvl="1" algn="just">
              <a:buNone/>
            </a:pPr>
            <a:r>
              <a:rPr lang="en-US" dirty="0"/>
              <a:t>   It is special form of MANET and it provides </a:t>
            </a:r>
          </a:p>
          <a:p>
            <a:pPr marL="1300163" lvl="2" indent="-385763" algn="just">
              <a:buNone/>
            </a:pPr>
            <a:r>
              <a:rPr lang="en-US" dirty="0"/>
              <a:t>    • Vehicle-to-vehicle communications</a:t>
            </a:r>
          </a:p>
          <a:p>
            <a:pPr lvl="2" algn="just">
              <a:buNone/>
            </a:pPr>
            <a:r>
              <a:rPr lang="en-US" dirty="0"/>
              <a:t>  • Vehicle-to-infrastructure communications</a:t>
            </a:r>
          </a:p>
          <a:p>
            <a:pPr lvl="2" algn="just">
              <a:buNone/>
            </a:pPr>
            <a:endParaRPr lang="en-US" dirty="0"/>
          </a:p>
          <a:p>
            <a:pPr marL="205740" lvl="1" indent="-205740" algn="just">
              <a:buClr>
                <a:schemeClr val="accent3"/>
              </a:buClr>
              <a:buSzPct val="95000"/>
            </a:pPr>
            <a:r>
              <a:rPr lang="en-US" dirty="0"/>
              <a:t>Uses</a:t>
            </a:r>
            <a:r>
              <a:rPr lang="ru-RU" dirty="0"/>
              <a:t> </a:t>
            </a:r>
            <a:r>
              <a:rPr lang="en-US" dirty="0"/>
              <a:t>equipped</a:t>
            </a:r>
            <a:r>
              <a:rPr lang="ru-RU" dirty="0"/>
              <a:t> </a:t>
            </a:r>
            <a:r>
              <a:rPr lang="en-US" dirty="0"/>
              <a:t>vehicles</a:t>
            </a:r>
            <a:r>
              <a:rPr lang="ru-RU" dirty="0"/>
              <a:t> </a:t>
            </a:r>
            <a:r>
              <a:rPr lang="en-US" dirty="0"/>
              <a:t>as</a:t>
            </a:r>
            <a:r>
              <a:rPr lang="ru-RU" dirty="0"/>
              <a:t> </a:t>
            </a:r>
            <a:r>
              <a:rPr lang="en-US" dirty="0"/>
              <a:t>the</a:t>
            </a:r>
            <a:r>
              <a:rPr lang="ru-RU" dirty="0"/>
              <a:t> </a:t>
            </a:r>
            <a:r>
              <a:rPr lang="en-US" dirty="0"/>
              <a:t>network</a:t>
            </a:r>
            <a:r>
              <a:rPr lang="ru-RU" dirty="0"/>
              <a:t> </a:t>
            </a:r>
            <a:r>
              <a:rPr lang="en-US" dirty="0"/>
              <a:t>nodes</a:t>
            </a:r>
          </a:p>
          <a:p>
            <a:pPr marL="0" lvl="1" indent="0" algn="just">
              <a:buClr>
                <a:schemeClr val="accent3"/>
              </a:buClr>
              <a:buSzPct val="95000"/>
              <a:buNone/>
            </a:pPr>
            <a:endParaRPr lang="en-US" dirty="0"/>
          </a:p>
          <a:p>
            <a:pPr marL="205740" lvl="1" indent="-205740" algn="just">
              <a:buClr>
                <a:schemeClr val="accent3"/>
              </a:buClr>
              <a:buSzPct val="95000"/>
            </a:pPr>
            <a:r>
              <a:rPr lang="en-US" dirty="0"/>
              <a:t>Nodes</a:t>
            </a:r>
            <a:r>
              <a:rPr lang="ru-RU" dirty="0"/>
              <a:t> </a:t>
            </a:r>
            <a:r>
              <a:rPr lang="en-US" dirty="0"/>
              <a:t>move</a:t>
            </a:r>
            <a:r>
              <a:rPr lang="ru-RU" dirty="0"/>
              <a:t> </a:t>
            </a:r>
            <a:r>
              <a:rPr lang="en-US" dirty="0"/>
              <a:t>at</a:t>
            </a:r>
            <a:r>
              <a:rPr lang="ru-RU" dirty="0"/>
              <a:t> </a:t>
            </a:r>
            <a:r>
              <a:rPr lang="en-US" dirty="0"/>
              <a:t>will</a:t>
            </a:r>
            <a:r>
              <a:rPr lang="ru-RU" dirty="0"/>
              <a:t> </a:t>
            </a:r>
            <a:r>
              <a:rPr lang="en-US" dirty="0"/>
              <a:t>relative</a:t>
            </a:r>
            <a:r>
              <a:rPr lang="ru-RU" dirty="0"/>
              <a:t> </a:t>
            </a:r>
            <a:r>
              <a:rPr lang="en-US" dirty="0"/>
              <a:t>to</a:t>
            </a:r>
            <a:r>
              <a:rPr lang="ru-RU" dirty="0"/>
              <a:t> </a:t>
            </a:r>
            <a:r>
              <a:rPr lang="en-US" dirty="0"/>
              <a:t>each</a:t>
            </a:r>
            <a:r>
              <a:rPr lang="ru-RU" dirty="0"/>
              <a:t> </a:t>
            </a:r>
            <a:r>
              <a:rPr lang="en-US" dirty="0"/>
              <a:t>other</a:t>
            </a:r>
            <a:r>
              <a:rPr lang="ru-RU" dirty="0"/>
              <a:t> </a:t>
            </a:r>
            <a:r>
              <a:rPr lang="en-US" dirty="0"/>
              <a:t>but within</a:t>
            </a:r>
            <a:r>
              <a:rPr lang="ru-RU" dirty="0"/>
              <a:t> </a:t>
            </a:r>
            <a:r>
              <a:rPr lang="en-US" dirty="0"/>
              <a:t>the</a:t>
            </a:r>
            <a:r>
              <a:rPr lang="ru-RU" dirty="0"/>
              <a:t> </a:t>
            </a:r>
            <a:r>
              <a:rPr lang="en-US" dirty="0"/>
              <a:t>constraints</a:t>
            </a:r>
            <a:r>
              <a:rPr lang="ru-RU" dirty="0"/>
              <a:t> </a:t>
            </a:r>
            <a:r>
              <a:rPr lang="en-US" dirty="0"/>
              <a:t>of</a:t>
            </a:r>
            <a:r>
              <a:rPr lang="ru-RU" dirty="0"/>
              <a:t> </a:t>
            </a:r>
            <a:r>
              <a:rPr lang="en-US" dirty="0"/>
              <a:t>the</a:t>
            </a:r>
            <a:r>
              <a:rPr lang="ru-RU" dirty="0"/>
              <a:t> </a:t>
            </a:r>
            <a:r>
              <a:rPr lang="en-US" dirty="0"/>
              <a:t>road</a:t>
            </a:r>
            <a:r>
              <a:rPr lang="ru-RU" dirty="0"/>
              <a:t> </a:t>
            </a:r>
            <a:r>
              <a:rPr lang="en-US" dirty="0"/>
              <a:t>infrastructure</a:t>
            </a:r>
            <a:endParaRPr lang="ru-RU" dirty="0"/>
          </a:p>
          <a:p>
            <a:pPr marL="205740" lvl="1" indent="-205740" algn="just">
              <a:buClr>
                <a:schemeClr val="accent3"/>
              </a:buClr>
              <a:buSzPct val="95000"/>
              <a:buNone/>
            </a:pPr>
            <a:endParaRPr lang="ru-RU"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50A85F3-E657-4E26-97E1-D420F454DA20}"/>
              </a:ext>
            </a:extLst>
          </p:cNvPr>
          <p:cNvSpPr>
            <a:spLocks noGrp="1"/>
          </p:cNvSpPr>
          <p:nvPr>
            <p:ph type="title"/>
          </p:nvPr>
        </p:nvSpPr>
        <p:spPr>
          <a:xfrm>
            <a:off x="1331686" y="903515"/>
            <a:ext cx="6480629" cy="857250"/>
          </a:xfrm>
        </p:spPr>
        <p:txBody>
          <a:bodyPr/>
          <a:lstStyle/>
          <a:p>
            <a:pPr eaLnBrk="1" hangingPunct="1"/>
            <a:r>
              <a:rPr lang="en-US" altLang="hi-IN" sz="3428">
                <a:latin typeface="Tahoma" panose="020B0604030504040204" pitchFamily="34" charset="0"/>
                <a:cs typeface="Tahoma" panose="020B0604030504040204" pitchFamily="34" charset="0"/>
              </a:rPr>
              <a:t>What is a VANET?</a:t>
            </a:r>
            <a:endParaRPr lang="en-GB" altLang="hi-IN">
              <a:latin typeface="Tahoma" panose="020B0604030504040204" pitchFamily="34" charset="0"/>
              <a:cs typeface="Tahoma" panose="020B0604030504040204" pitchFamily="34" charset="0"/>
            </a:endParaRPr>
          </a:p>
        </p:txBody>
      </p:sp>
      <p:pic>
        <p:nvPicPr>
          <p:cNvPr id="11271" name="Picture 7">
            <a:extLst>
              <a:ext uri="{FF2B5EF4-FFF2-40B4-BE49-F238E27FC236}">
                <a16:creationId xmlns:a16="http://schemas.microsoft.com/office/drawing/2014/main" id="{1D129406-534C-46F4-A4E6-0B8F88C7C266}"/>
              </a:ext>
            </a:extLst>
          </p:cNvPr>
          <p:cNvPicPr>
            <a:picLocks noChangeAspect="1" noChangeArrowheads="1"/>
          </p:cNvPicPr>
          <p:nvPr/>
        </p:nvPicPr>
        <p:blipFill>
          <a:blip r:embed="rId2"/>
          <a:srcRect/>
          <a:stretch>
            <a:fillRect/>
          </a:stretch>
        </p:blipFill>
        <p:spPr bwMode="auto">
          <a:xfrm>
            <a:off x="971551" y="1643743"/>
            <a:ext cx="7200900" cy="4357007"/>
          </a:xfrm>
          <a:prstGeom prst="rect">
            <a:avLst/>
          </a:prstGeom>
          <a:ln>
            <a:headEnd/>
            <a:tailEnd/>
          </a:ln>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105192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B2CE757-D137-4F51-9E51-24AB3B4B3851}"/>
              </a:ext>
            </a:extLst>
          </p:cNvPr>
          <p:cNvSpPr>
            <a:spLocks noGrp="1" noChangeArrowheads="1"/>
          </p:cNvSpPr>
          <p:nvPr>
            <p:ph type="title"/>
          </p:nvPr>
        </p:nvSpPr>
        <p:spPr>
          <a:xfrm>
            <a:off x="1331686" y="729343"/>
            <a:ext cx="6480629" cy="628650"/>
          </a:xfrm>
        </p:spPr>
        <p:txBody>
          <a:bodyPr/>
          <a:lstStyle/>
          <a:p>
            <a:pPr eaLnBrk="1" hangingPunct="1"/>
            <a:r>
              <a:rPr lang="fr-CH" altLang="hi-IN" sz="2457">
                <a:latin typeface="Arial" panose="020B0604020202020204" pitchFamily="34" charset="0"/>
                <a:cs typeface="Arial" panose="020B0604020202020204" pitchFamily="34" charset="0"/>
              </a:rPr>
              <a:t>Security Architecture</a:t>
            </a:r>
            <a:endParaRPr lang="en-US" altLang="hi-IN" sz="2457">
              <a:latin typeface="Arial" panose="020B0604020202020204" pitchFamily="34" charset="0"/>
              <a:cs typeface="Arial" panose="020B0604020202020204" pitchFamily="34" charset="0"/>
            </a:endParaRPr>
          </a:p>
        </p:txBody>
      </p:sp>
      <p:pic>
        <p:nvPicPr>
          <p:cNvPr id="23555" name="Picture 3" descr="VANET security">
            <a:extLst>
              <a:ext uri="{FF2B5EF4-FFF2-40B4-BE49-F238E27FC236}">
                <a16:creationId xmlns:a16="http://schemas.microsoft.com/office/drawing/2014/main" id="{0DA2C56E-B396-482B-B459-CB7D293733B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80459" y="1293587"/>
            <a:ext cx="6226628" cy="4405993"/>
          </a:xfrm>
          <a:noFill/>
        </p:spPr>
      </p:pic>
    </p:spTree>
    <p:extLst>
      <p:ext uri="{BB962C8B-B14F-4D97-AF65-F5344CB8AC3E}">
        <p14:creationId xmlns:p14="http://schemas.microsoft.com/office/powerpoint/2010/main" val="29054662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Attackers</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sz="2100" dirty="0"/>
              <a:t>Insider or outsider</a:t>
            </a:r>
          </a:p>
          <a:p>
            <a:pPr lvl="1">
              <a:lnSpc>
                <a:spcPct val="90000"/>
              </a:lnSpc>
            </a:pPr>
            <a:r>
              <a:rPr lang="en-US" dirty="0"/>
              <a:t>Insider – valid user</a:t>
            </a:r>
          </a:p>
          <a:p>
            <a:pPr lvl="1">
              <a:lnSpc>
                <a:spcPct val="90000"/>
              </a:lnSpc>
            </a:pPr>
            <a:r>
              <a:rPr lang="en-US" dirty="0"/>
              <a:t>Outsider – Intruder, limited attack options</a:t>
            </a:r>
          </a:p>
          <a:p>
            <a:pPr>
              <a:lnSpc>
                <a:spcPct val="90000"/>
              </a:lnSpc>
            </a:pPr>
            <a:r>
              <a:rPr lang="en-US" sz="2100" dirty="0"/>
              <a:t>Malicious or rational</a:t>
            </a:r>
          </a:p>
          <a:p>
            <a:pPr lvl="1">
              <a:lnSpc>
                <a:spcPct val="90000"/>
              </a:lnSpc>
            </a:pPr>
            <a:r>
              <a:rPr lang="en-US" dirty="0"/>
              <a:t>Malicious – No personal benefit, intends to     	harm other users</a:t>
            </a:r>
          </a:p>
          <a:p>
            <a:pPr lvl="1">
              <a:lnSpc>
                <a:spcPct val="90000"/>
              </a:lnSpc>
            </a:pPr>
            <a:r>
              <a:rPr lang="en-US" dirty="0"/>
              <a:t>Rational – seeks personal benefits, more 	predictable attack</a:t>
            </a:r>
          </a:p>
          <a:p>
            <a:pPr>
              <a:lnSpc>
                <a:spcPct val="90000"/>
              </a:lnSpc>
            </a:pPr>
            <a:r>
              <a:rPr lang="en-US" sz="2100" dirty="0"/>
              <a:t>Active or passive</a:t>
            </a:r>
          </a:p>
          <a:p>
            <a:pPr lvl="1">
              <a:lnSpc>
                <a:spcPct val="90000"/>
              </a:lnSpc>
            </a:pPr>
            <a:r>
              <a:rPr lang="en-US" dirty="0"/>
              <a:t>Active: Generates packets, participates in 	the network</a:t>
            </a:r>
          </a:p>
          <a:p>
            <a:pPr lvl="1">
              <a:lnSpc>
                <a:spcPct val="90000"/>
              </a:lnSpc>
            </a:pPr>
            <a:r>
              <a:rPr lang="en-US" dirty="0"/>
              <a:t>Passive: Eavesdrop, track users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AF54C-8502-4E9F-A460-04041025A423}"/>
              </a:ext>
            </a:extLst>
          </p:cNvPr>
          <p:cNvGraphicFramePr>
            <a:graphicFrameLocks noGrp="1"/>
          </p:cNvGraphicFramePr>
          <p:nvPr/>
        </p:nvGraphicFramePr>
        <p:xfrm>
          <a:off x="1056503" y="1923020"/>
          <a:ext cx="7052619" cy="3651893"/>
        </p:xfrm>
        <a:graphic>
          <a:graphicData uri="http://schemas.openxmlformats.org/drawingml/2006/table">
            <a:tbl>
              <a:tblPr firstRow="1" firstCol="1" bandRow="1">
                <a:tableStyleId>{5C22544A-7EE6-4342-B048-85BDC9FD1C3A}</a:tableStyleId>
              </a:tblPr>
              <a:tblGrid>
                <a:gridCol w="719735">
                  <a:extLst>
                    <a:ext uri="{9D8B030D-6E8A-4147-A177-3AD203B41FA5}">
                      <a16:colId xmlns:a16="http://schemas.microsoft.com/office/drawing/2014/main" val="3626189796"/>
                    </a:ext>
                  </a:extLst>
                </a:gridCol>
                <a:gridCol w="2062280">
                  <a:extLst>
                    <a:ext uri="{9D8B030D-6E8A-4147-A177-3AD203B41FA5}">
                      <a16:colId xmlns:a16="http://schemas.microsoft.com/office/drawing/2014/main" val="2382038435"/>
                    </a:ext>
                  </a:extLst>
                </a:gridCol>
                <a:gridCol w="4270604">
                  <a:extLst>
                    <a:ext uri="{9D8B030D-6E8A-4147-A177-3AD203B41FA5}">
                      <a16:colId xmlns:a16="http://schemas.microsoft.com/office/drawing/2014/main" val="4287260716"/>
                    </a:ext>
                  </a:extLst>
                </a:gridCol>
              </a:tblGrid>
              <a:tr h="222624">
                <a:tc>
                  <a:txBody>
                    <a:bodyPr/>
                    <a:lstStyle/>
                    <a:p>
                      <a:pPr algn="just">
                        <a:lnSpc>
                          <a:spcPct val="107000"/>
                        </a:lnSpc>
                        <a:spcAft>
                          <a:spcPts val="0"/>
                        </a:spcAft>
                      </a:pPr>
                      <a:r>
                        <a:rPr lang="en-US" sz="900">
                          <a:effectLst/>
                        </a:rPr>
                        <a:t>Attacks </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a:lnSpc>
                          <a:spcPct val="107000"/>
                        </a:lnSpc>
                        <a:spcAft>
                          <a:spcPts val="0"/>
                        </a:spcAft>
                      </a:pPr>
                      <a:r>
                        <a:rPr lang="en-US" sz="900">
                          <a:effectLst/>
                        </a:rPr>
                        <a:t>      Description</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algn="ctr">
                        <a:lnSpc>
                          <a:spcPct val="107000"/>
                        </a:lnSpc>
                        <a:spcAft>
                          <a:spcPts val="0"/>
                        </a:spcAft>
                      </a:pPr>
                      <a:r>
                        <a:rPr lang="en-US" sz="900">
                          <a:effectLst/>
                        </a:rPr>
                        <a:t>Attacks Involved</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extLst>
                  <a:ext uri="{0D108BD9-81ED-4DB2-BD59-A6C34878D82A}">
                    <a16:rowId xmlns:a16="http://schemas.microsoft.com/office/drawing/2014/main" val="3973141638"/>
                  </a:ext>
                </a:extLst>
              </a:tr>
              <a:tr h="922279">
                <a:tc>
                  <a:txBody>
                    <a:bodyPr/>
                    <a:lstStyle/>
                    <a:p>
                      <a:pPr>
                        <a:lnSpc>
                          <a:spcPct val="107000"/>
                        </a:lnSpc>
                        <a:spcAft>
                          <a:spcPts val="0"/>
                        </a:spcAft>
                      </a:pPr>
                      <a:r>
                        <a:rPr lang="en-US" sz="900">
                          <a:effectLst/>
                        </a:rPr>
                        <a:t>      1</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a:lnSpc>
                          <a:spcPct val="107000"/>
                        </a:lnSpc>
                        <a:spcAft>
                          <a:spcPts val="0"/>
                        </a:spcAft>
                      </a:pPr>
                      <a:r>
                        <a:rPr lang="en-US" sz="900">
                          <a:effectLst/>
                        </a:rPr>
                        <a:t>Network attack</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marL="342900" lvl="0" indent="-342900" algn="just">
                        <a:lnSpc>
                          <a:spcPct val="107000"/>
                        </a:lnSpc>
                        <a:spcAft>
                          <a:spcPts val="0"/>
                        </a:spcAft>
                        <a:buFont typeface="Symbol" panose="05050102010706020507" pitchFamily="18" charset="2"/>
                        <a:buChar char=""/>
                      </a:pPr>
                      <a:r>
                        <a:rPr lang="en-US" sz="900">
                          <a:effectLst/>
                        </a:rPr>
                        <a:t>Denial of service Attack, Node Impersonation Attack.</a:t>
                      </a:r>
                      <a:endParaRPr lang="en-US" sz="800">
                        <a:effectLst/>
                      </a:endParaRPr>
                    </a:p>
                    <a:p>
                      <a:pPr marL="342900" lvl="0" indent="-342900" algn="just">
                        <a:lnSpc>
                          <a:spcPct val="107000"/>
                        </a:lnSpc>
                        <a:spcAft>
                          <a:spcPts val="0"/>
                        </a:spcAft>
                        <a:buFont typeface="Symbol" panose="05050102010706020507" pitchFamily="18" charset="2"/>
                        <a:buChar char=""/>
                      </a:pPr>
                      <a:r>
                        <a:rPr lang="en-US" sz="900">
                          <a:effectLst/>
                        </a:rPr>
                        <a:t>Black hole attack, Sybil attack, Masquerading attack.</a:t>
                      </a:r>
                      <a:endParaRPr lang="en-US" sz="800">
                        <a:effectLst/>
                      </a:endParaRPr>
                    </a:p>
                    <a:p>
                      <a:pPr marL="342900" lvl="0" indent="-342900" algn="just">
                        <a:lnSpc>
                          <a:spcPct val="107000"/>
                        </a:lnSpc>
                        <a:spcAft>
                          <a:spcPts val="0"/>
                        </a:spcAft>
                        <a:buFont typeface="Symbol" panose="05050102010706020507" pitchFamily="18" charset="2"/>
                        <a:buChar char=""/>
                      </a:pPr>
                      <a:r>
                        <a:rPr lang="en-US" sz="900">
                          <a:effectLst/>
                        </a:rPr>
                        <a:t>Brute force attack, Distributed Denial of service Attack </a:t>
                      </a:r>
                      <a:endParaRPr lang="en-US" sz="800">
                        <a:effectLst/>
                      </a:endParaRPr>
                    </a:p>
                    <a:p>
                      <a:pPr marL="342900" lvl="0" indent="-342900" algn="just">
                        <a:lnSpc>
                          <a:spcPct val="107000"/>
                        </a:lnSpc>
                        <a:spcAft>
                          <a:spcPts val="0"/>
                        </a:spcAft>
                        <a:buFont typeface="Symbol" panose="05050102010706020507" pitchFamily="18" charset="2"/>
                        <a:buChar char=""/>
                      </a:pPr>
                      <a:r>
                        <a:rPr lang="en-US" sz="900">
                          <a:effectLst/>
                        </a:rPr>
                        <a:t>GPS spoofing attack, Worm hole attack</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extLst>
                  <a:ext uri="{0D108BD9-81ED-4DB2-BD59-A6C34878D82A}">
                    <a16:rowId xmlns:a16="http://schemas.microsoft.com/office/drawing/2014/main" val="266044238"/>
                  </a:ext>
                </a:extLst>
              </a:tr>
              <a:tr h="1011214">
                <a:tc>
                  <a:txBody>
                    <a:bodyPr/>
                    <a:lstStyle/>
                    <a:p>
                      <a:pPr algn="just">
                        <a:lnSpc>
                          <a:spcPct val="107000"/>
                        </a:lnSpc>
                        <a:spcAft>
                          <a:spcPts val="0"/>
                        </a:spcAft>
                      </a:pPr>
                      <a:r>
                        <a:rPr lang="en-US" sz="900">
                          <a:effectLst/>
                        </a:rPr>
                        <a:t>      2</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algn="just">
                        <a:lnSpc>
                          <a:spcPct val="107000"/>
                        </a:lnSpc>
                        <a:spcAft>
                          <a:spcPts val="0"/>
                        </a:spcAft>
                      </a:pPr>
                      <a:r>
                        <a:rPr lang="en-US" sz="900" dirty="0">
                          <a:effectLst/>
                        </a:rPr>
                        <a:t>Application attack</a:t>
                      </a:r>
                      <a:endParaRPr lang="en-US" sz="800" dirty="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marL="342900" lvl="0" indent="-342900" algn="just">
                        <a:lnSpc>
                          <a:spcPct val="107000"/>
                        </a:lnSpc>
                        <a:spcAft>
                          <a:spcPts val="0"/>
                        </a:spcAft>
                        <a:buFont typeface="Symbol" panose="05050102010706020507" pitchFamily="18" charset="2"/>
                        <a:buChar char=""/>
                      </a:pPr>
                      <a:r>
                        <a:rPr lang="en-US" sz="900">
                          <a:effectLst/>
                        </a:rPr>
                        <a:t>Bogus information attack </a:t>
                      </a:r>
                      <a:endParaRPr lang="en-US" sz="800">
                        <a:effectLst/>
                      </a:endParaRPr>
                    </a:p>
                    <a:p>
                      <a:pPr marL="342900" lvl="0" indent="-342900" algn="just">
                        <a:lnSpc>
                          <a:spcPct val="107000"/>
                        </a:lnSpc>
                        <a:spcAft>
                          <a:spcPts val="0"/>
                        </a:spcAft>
                        <a:buFont typeface="Symbol" panose="05050102010706020507" pitchFamily="18" charset="2"/>
                        <a:buChar char=""/>
                      </a:pPr>
                      <a:r>
                        <a:rPr lang="en-US" sz="900">
                          <a:effectLst/>
                        </a:rPr>
                        <a:t>safety application attack </a:t>
                      </a:r>
                      <a:endParaRPr lang="en-US" sz="800">
                        <a:effectLst/>
                      </a:endParaRPr>
                    </a:p>
                    <a:p>
                      <a:pPr marL="342900" lvl="0" indent="-342900" algn="just">
                        <a:lnSpc>
                          <a:spcPct val="107000"/>
                        </a:lnSpc>
                        <a:spcAft>
                          <a:spcPts val="0"/>
                        </a:spcAft>
                        <a:buFont typeface="Symbol" panose="05050102010706020507" pitchFamily="18" charset="2"/>
                        <a:buChar char=""/>
                      </a:pPr>
                      <a:r>
                        <a:rPr lang="en-US" sz="900">
                          <a:effectLst/>
                        </a:rPr>
                        <a:t>non safety application attack </a:t>
                      </a:r>
                      <a:endParaRPr lang="en-US" sz="800">
                        <a:effectLst/>
                      </a:endParaRPr>
                    </a:p>
                    <a:p>
                      <a:pPr marL="342900" lvl="0" indent="-342900" algn="just">
                        <a:lnSpc>
                          <a:spcPct val="107000"/>
                        </a:lnSpc>
                        <a:spcAft>
                          <a:spcPts val="0"/>
                        </a:spcAft>
                        <a:buFont typeface="Symbol" panose="05050102010706020507" pitchFamily="18" charset="2"/>
                        <a:buChar char=""/>
                      </a:pPr>
                      <a:r>
                        <a:rPr lang="en-US" sz="900">
                          <a:effectLst/>
                        </a:rPr>
                        <a:t>broadcast tampering attack </a:t>
                      </a:r>
                      <a:endParaRPr lang="en-US" sz="800">
                        <a:effectLst/>
                      </a:endParaRPr>
                    </a:p>
                    <a:p>
                      <a:pPr marL="342900" lvl="0" indent="-342900" algn="just">
                        <a:lnSpc>
                          <a:spcPct val="107000"/>
                        </a:lnSpc>
                        <a:spcAft>
                          <a:spcPts val="0"/>
                        </a:spcAft>
                        <a:buFont typeface="Symbol" panose="05050102010706020507" pitchFamily="18" charset="2"/>
                        <a:buChar char=""/>
                      </a:pPr>
                      <a:r>
                        <a:rPr lang="en-US" sz="900">
                          <a:effectLst/>
                        </a:rPr>
                        <a:t>Illusion attack </a:t>
                      </a:r>
                      <a:endParaRPr lang="en-US" sz="800">
                        <a:effectLst/>
                      </a:endParaRPr>
                    </a:p>
                    <a:p>
                      <a:pPr marL="342900" lvl="0" indent="-342900" algn="just">
                        <a:lnSpc>
                          <a:spcPct val="107000"/>
                        </a:lnSpc>
                        <a:spcAft>
                          <a:spcPts val="0"/>
                        </a:spcAft>
                        <a:buFont typeface="Symbol" panose="05050102010706020507" pitchFamily="18" charset="2"/>
                        <a:buChar char=""/>
                      </a:pPr>
                      <a:r>
                        <a:rPr lang="en-US" sz="900">
                          <a:effectLst/>
                        </a:rPr>
                        <a:t>Message alteration attack</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extLst>
                  <a:ext uri="{0D108BD9-81ED-4DB2-BD59-A6C34878D82A}">
                    <a16:rowId xmlns:a16="http://schemas.microsoft.com/office/drawing/2014/main" val="3563867993"/>
                  </a:ext>
                </a:extLst>
              </a:tr>
              <a:tr h="689061">
                <a:tc>
                  <a:txBody>
                    <a:bodyPr/>
                    <a:lstStyle/>
                    <a:p>
                      <a:pPr algn="just">
                        <a:lnSpc>
                          <a:spcPct val="107000"/>
                        </a:lnSpc>
                        <a:spcAft>
                          <a:spcPts val="0"/>
                        </a:spcAft>
                      </a:pPr>
                      <a:r>
                        <a:rPr lang="en-US" sz="900">
                          <a:effectLst/>
                        </a:rPr>
                        <a:t>      3</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algn="just">
                        <a:lnSpc>
                          <a:spcPct val="107000"/>
                        </a:lnSpc>
                        <a:spcAft>
                          <a:spcPts val="0"/>
                        </a:spcAft>
                      </a:pPr>
                      <a:r>
                        <a:rPr lang="en-US" sz="900" dirty="0">
                          <a:effectLst/>
                        </a:rPr>
                        <a:t>Timing attack</a:t>
                      </a:r>
                      <a:endParaRPr lang="en-US" sz="800" dirty="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marL="342900" lvl="0" indent="-342900" algn="just">
                        <a:lnSpc>
                          <a:spcPct val="107000"/>
                        </a:lnSpc>
                        <a:spcAft>
                          <a:spcPts val="0"/>
                        </a:spcAft>
                        <a:buFont typeface="Symbol" panose="05050102010706020507" pitchFamily="18" charset="2"/>
                        <a:buChar char=""/>
                      </a:pPr>
                      <a:r>
                        <a:rPr lang="en-US" sz="900">
                          <a:effectLst/>
                        </a:rPr>
                        <a:t>Peer to peer timing attack </a:t>
                      </a:r>
                      <a:endParaRPr lang="en-US" sz="800">
                        <a:effectLst/>
                      </a:endParaRPr>
                    </a:p>
                    <a:p>
                      <a:pPr marL="342900" lvl="0" indent="-342900" algn="just">
                        <a:lnSpc>
                          <a:spcPct val="107000"/>
                        </a:lnSpc>
                        <a:spcAft>
                          <a:spcPts val="0"/>
                        </a:spcAft>
                        <a:buFont typeface="Symbol" panose="05050102010706020507" pitchFamily="18" charset="2"/>
                        <a:buChar char=""/>
                      </a:pPr>
                      <a:r>
                        <a:rPr lang="en-US" sz="900">
                          <a:effectLst/>
                        </a:rPr>
                        <a:t>Timing attack for authentication </a:t>
                      </a:r>
                      <a:endParaRPr lang="en-US" sz="800">
                        <a:effectLst/>
                      </a:endParaRPr>
                    </a:p>
                    <a:p>
                      <a:pPr marL="342900" lvl="0" indent="-342900" algn="just">
                        <a:lnSpc>
                          <a:spcPct val="107000"/>
                        </a:lnSpc>
                        <a:spcAft>
                          <a:spcPts val="0"/>
                        </a:spcAft>
                        <a:buFont typeface="Symbol" panose="05050102010706020507" pitchFamily="18" charset="2"/>
                        <a:buChar char=""/>
                      </a:pPr>
                      <a:r>
                        <a:rPr lang="en-US" sz="900">
                          <a:effectLst/>
                        </a:rPr>
                        <a:t>Extended level timing attack</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extLst>
                  <a:ext uri="{0D108BD9-81ED-4DB2-BD59-A6C34878D82A}">
                    <a16:rowId xmlns:a16="http://schemas.microsoft.com/office/drawing/2014/main" val="1454943379"/>
                  </a:ext>
                </a:extLst>
              </a:tr>
              <a:tr h="350872">
                <a:tc>
                  <a:txBody>
                    <a:bodyPr/>
                    <a:lstStyle/>
                    <a:p>
                      <a:pPr algn="just">
                        <a:lnSpc>
                          <a:spcPct val="107000"/>
                        </a:lnSpc>
                        <a:spcAft>
                          <a:spcPts val="0"/>
                        </a:spcAft>
                      </a:pPr>
                      <a:r>
                        <a:rPr lang="en-US" sz="900">
                          <a:effectLst/>
                        </a:rPr>
                        <a:t>      4</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algn="just">
                        <a:lnSpc>
                          <a:spcPct val="107000"/>
                        </a:lnSpc>
                        <a:spcAft>
                          <a:spcPts val="0"/>
                        </a:spcAft>
                      </a:pPr>
                      <a:r>
                        <a:rPr lang="en-US" sz="900">
                          <a:effectLst/>
                        </a:rPr>
                        <a:t>Social attack</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marL="342900" lvl="0" indent="-342900" algn="just">
                        <a:lnSpc>
                          <a:spcPct val="107000"/>
                        </a:lnSpc>
                        <a:spcAft>
                          <a:spcPts val="0"/>
                        </a:spcAft>
                        <a:buFont typeface="Symbol" panose="05050102010706020507" pitchFamily="18" charset="2"/>
                        <a:buChar char=""/>
                      </a:pPr>
                      <a:r>
                        <a:rPr lang="en-US" sz="900">
                          <a:effectLst/>
                        </a:rPr>
                        <a:t>Social engineering attack</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extLst>
                  <a:ext uri="{0D108BD9-81ED-4DB2-BD59-A6C34878D82A}">
                    <a16:rowId xmlns:a16="http://schemas.microsoft.com/office/drawing/2014/main" val="3107066293"/>
                  </a:ext>
                </a:extLst>
              </a:tr>
              <a:tr h="455843">
                <a:tc>
                  <a:txBody>
                    <a:bodyPr/>
                    <a:lstStyle/>
                    <a:p>
                      <a:pPr algn="just">
                        <a:lnSpc>
                          <a:spcPct val="107000"/>
                        </a:lnSpc>
                        <a:spcAft>
                          <a:spcPts val="0"/>
                        </a:spcAft>
                      </a:pPr>
                      <a:r>
                        <a:rPr lang="en-US" sz="900" dirty="0">
                          <a:effectLst/>
                        </a:rPr>
                        <a:t>      5</a:t>
                      </a:r>
                      <a:endParaRPr lang="en-US" sz="800" dirty="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algn="just">
                        <a:lnSpc>
                          <a:spcPct val="107000"/>
                        </a:lnSpc>
                        <a:spcAft>
                          <a:spcPts val="0"/>
                        </a:spcAft>
                      </a:pPr>
                      <a:r>
                        <a:rPr lang="en-US" sz="900">
                          <a:effectLst/>
                        </a:rPr>
                        <a:t>Monitoring attack</a:t>
                      </a:r>
                      <a:endParaRPr lang="en-US" sz="80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tc>
                  <a:txBody>
                    <a:bodyPr/>
                    <a:lstStyle/>
                    <a:p>
                      <a:pPr marL="342900" lvl="0" indent="-342900" algn="just">
                        <a:lnSpc>
                          <a:spcPct val="107000"/>
                        </a:lnSpc>
                        <a:spcAft>
                          <a:spcPts val="0"/>
                        </a:spcAft>
                        <a:buFont typeface="Symbol" panose="05050102010706020507" pitchFamily="18" charset="2"/>
                        <a:buChar char=""/>
                      </a:pPr>
                      <a:r>
                        <a:rPr lang="en-US" sz="900" dirty="0">
                          <a:effectLst/>
                        </a:rPr>
                        <a:t>Man in the middle attack </a:t>
                      </a:r>
                      <a:endParaRPr lang="en-US" sz="800" dirty="0">
                        <a:effectLst/>
                      </a:endParaRPr>
                    </a:p>
                    <a:p>
                      <a:pPr marL="342900" lvl="0" indent="-342900" algn="just">
                        <a:lnSpc>
                          <a:spcPct val="107000"/>
                        </a:lnSpc>
                        <a:spcAft>
                          <a:spcPts val="0"/>
                        </a:spcAft>
                        <a:buFont typeface="Symbol" panose="05050102010706020507" pitchFamily="18" charset="2"/>
                        <a:buChar char=""/>
                      </a:pPr>
                      <a:r>
                        <a:rPr lang="en-US" sz="900" dirty="0">
                          <a:effectLst/>
                        </a:rPr>
                        <a:t>Traffic analysis attack</a:t>
                      </a:r>
                      <a:endParaRPr lang="en-US" sz="800" dirty="0">
                        <a:effectLst/>
                        <a:latin typeface="Calibri" panose="020F0502020204030204" pitchFamily="34" charset="0"/>
                        <a:ea typeface="Calibri" panose="020F0502020204030204" pitchFamily="34" charset="0"/>
                        <a:cs typeface="Mangal" panose="02040503050203030202" pitchFamily="18" charset="0"/>
                      </a:endParaRPr>
                    </a:p>
                  </a:txBody>
                  <a:tcPr marL="51435" marR="51435" marT="0" marB="0"/>
                </a:tc>
                <a:extLst>
                  <a:ext uri="{0D108BD9-81ED-4DB2-BD59-A6C34878D82A}">
                    <a16:rowId xmlns:a16="http://schemas.microsoft.com/office/drawing/2014/main" val="957824951"/>
                  </a:ext>
                </a:extLst>
              </a:tr>
            </a:tbl>
          </a:graphicData>
        </a:graphic>
      </p:graphicFrame>
      <p:sp>
        <p:nvSpPr>
          <p:cNvPr id="5" name="Title 4">
            <a:extLst>
              <a:ext uri="{FF2B5EF4-FFF2-40B4-BE49-F238E27FC236}">
                <a16:creationId xmlns:a16="http://schemas.microsoft.com/office/drawing/2014/main" id="{DBD39B20-5956-402E-AD57-C380D15CEB96}"/>
              </a:ext>
            </a:extLst>
          </p:cNvPr>
          <p:cNvSpPr>
            <a:spLocks noGrp="1"/>
          </p:cNvSpPr>
          <p:nvPr>
            <p:ph type="title"/>
          </p:nvPr>
        </p:nvSpPr>
        <p:spPr>
          <a:xfrm>
            <a:off x="1056502" y="1033843"/>
            <a:ext cx="7429499" cy="1108928"/>
          </a:xfrm>
        </p:spPr>
        <p:txBody>
          <a:bodyPr/>
          <a:lstStyle/>
          <a:p>
            <a:r>
              <a:rPr lang="en-US" dirty="0"/>
              <a:t>Classification of attacks</a:t>
            </a:r>
            <a:endParaRPr lang="hi-IN" dirty="0"/>
          </a:p>
        </p:txBody>
      </p:sp>
    </p:spTree>
    <p:extLst>
      <p:ext uri="{BB962C8B-B14F-4D97-AF65-F5344CB8AC3E}">
        <p14:creationId xmlns:p14="http://schemas.microsoft.com/office/powerpoint/2010/main" val="230187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sldNum" idx="12"/>
          </p:nvPr>
        </p:nvSpPr>
        <p:spPr>
          <a:xfrm>
            <a:off x="7903359" y="5913911"/>
            <a:ext cx="415517" cy="273844"/>
          </a:xfrm>
          <a:prstGeom prst="rect">
            <a:avLst/>
          </a:prstGeom>
          <a:noFill/>
          <a:ln>
            <a:noFill/>
          </a:ln>
        </p:spPr>
        <p:txBody>
          <a:bodyPr spcFirstLastPara="1" vert="horz" wrap="square" lIns="68569" tIns="34275" rIns="68569" bIns="34275" rtlCol="0" anchor="ctr" anchorCtr="0">
            <a:noAutofit/>
          </a:bodyPr>
          <a:lstStyle/>
          <a:p>
            <a:pPr>
              <a:buClr>
                <a:srgbClr val="000000"/>
              </a:buClr>
            </a:pPr>
            <a:fld id="{00000000-1234-1234-1234-123412341234}" type="slidenum">
              <a:rPr lang="en-US"/>
              <a:pPr>
                <a:buClr>
                  <a:srgbClr val="000000"/>
                </a:buClr>
              </a:pPr>
              <a:t>8</a:t>
            </a:fld>
            <a:endParaRPr/>
          </a:p>
        </p:txBody>
      </p:sp>
      <p:sp>
        <p:nvSpPr>
          <p:cNvPr id="176" name="Google Shape;176;p17"/>
          <p:cNvSpPr txBox="1">
            <a:spLocks noGrp="1"/>
          </p:cNvSpPr>
          <p:nvPr>
            <p:ph type="title"/>
          </p:nvPr>
        </p:nvSpPr>
        <p:spPr>
          <a:xfrm>
            <a:off x="787745" y="740018"/>
            <a:ext cx="7600476" cy="901800"/>
          </a:xfrm>
          <a:prstGeom prst="rect">
            <a:avLst/>
          </a:prstGeom>
        </p:spPr>
        <p:txBody>
          <a:bodyPr spcFirstLastPara="1" vert="horz" wrap="square" lIns="68569" tIns="34275" rIns="68569" bIns="34275" rtlCol="0" anchor="ctr" anchorCtr="0">
            <a:noAutofit/>
          </a:bodyPr>
          <a:lstStyle/>
          <a:p>
            <a:r>
              <a:rPr lang="en-US" dirty="0"/>
              <a:t>Literature Survey</a:t>
            </a:r>
            <a:endParaRPr dirty="0"/>
          </a:p>
        </p:txBody>
      </p:sp>
      <p:graphicFrame>
        <p:nvGraphicFramePr>
          <p:cNvPr id="2" name="Table 1">
            <a:extLst>
              <a:ext uri="{FF2B5EF4-FFF2-40B4-BE49-F238E27FC236}">
                <a16:creationId xmlns:a16="http://schemas.microsoft.com/office/drawing/2014/main" id="{A2B0C2E2-F562-4AB6-86DC-2D935D7CC0F4}"/>
              </a:ext>
            </a:extLst>
          </p:cNvPr>
          <p:cNvGraphicFramePr>
            <a:graphicFrameLocks noGrp="1"/>
          </p:cNvGraphicFramePr>
          <p:nvPr>
            <p:extLst>
              <p:ext uri="{D42A27DB-BD31-4B8C-83A1-F6EECF244321}">
                <p14:modId xmlns:p14="http://schemas.microsoft.com/office/powerpoint/2010/main" val="4010408391"/>
              </p:ext>
            </p:extLst>
          </p:nvPr>
        </p:nvGraphicFramePr>
        <p:xfrm>
          <a:off x="923731" y="1866122"/>
          <a:ext cx="7464490" cy="4319176"/>
        </p:xfrm>
        <a:graphic>
          <a:graphicData uri="http://schemas.openxmlformats.org/drawingml/2006/table">
            <a:tbl>
              <a:tblPr>
                <a:tableStyleId>{F488A536-9A65-4CD6-98E9-2B9740C2FDFC}</a:tableStyleId>
              </a:tblPr>
              <a:tblGrid>
                <a:gridCol w="2321382">
                  <a:extLst>
                    <a:ext uri="{9D8B030D-6E8A-4147-A177-3AD203B41FA5}">
                      <a16:colId xmlns:a16="http://schemas.microsoft.com/office/drawing/2014/main" val="30408256"/>
                    </a:ext>
                  </a:extLst>
                </a:gridCol>
                <a:gridCol w="1291883">
                  <a:extLst>
                    <a:ext uri="{9D8B030D-6E8A-4147-A177-3AD203B41FA5}">
                      <a16:colId xmlns:a16="http://schemas.microsoft.com/office/drawing/2014/main" val="3910675033"/>
                    </a:ext>
                  </a:extLst>
                </a:gridCol>
                <a:gridCol w="1141591">
                  <a:extLst>
                    <a:ext uri="{9D8B030D-6E8A-4147-A177-3AD203B41FA5}">
                      <a16:colId xmlns:a16="http://schemas.microsoft.com/office/drawing/2014/main" val="505481254"/>
                    </a:ext>
                  </a:extLst>
                </a:gridCol>
                <a:gridCol w="2709634">
                  <a:extLst>
                    <a:ext uri="{9D8B030D-6E8A-4147-A177-3AD203B41FA5}">
                      <a16:colId xmlns:a16="http://schemas.microsoft.com/office/drawing/2014/main" val="980062026"/>
                    </a:ext>
                  </a:extLst>
                </a:gridCol>
              </a:tblGrid>
              <a:tr h="801982">
                <a:tc>
                  <a:txBody>
                    <a:bodyPr/>
                    <a:lstStyle/>
                    <a:p>
                      <a:pPr marL="0" marR="0">
                        <a:lnSpc>
                          <a:spcPct val="107000"/>
                        </a:lnSpc>
                        <a:spcBef>
                          <a:spcPts val="0"/>
                        </a:spcBef>
                        <a:spcAft>
                          <a:spcPts val="800"/>
                        </a:spcAft>
                      </a:pPr>
                      <a:r>
                        <a:rPr lang="en-US" sz="1600" dirty="0">
                          <a:effectLst/>
                        </a:rPr>
                        <a:t>Journal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nchor="ctr"/>
                </a:tc>
                <a:tc>
                  <a:txBody>
                    <a:bodyPr/>
                    <a:lstStyle/>
                    <a:p>
                      <a:pPr marL="0" marR="0">
                        <a:lnSpc>
                          <a:spcPct val="107000"/>
                        </a:lnSpc>
                        <a:spcBef>
                          <a:spcPts val="0"/>
                        </a:spcBef>
                        <a:spcAft>
                          <a:spcPts val="800"/>
                        </a:spcAft>
                      </a:pPr>
                      <a:r>
                        <a:rPr lang="en-US" sz="1600" dirty="0">
                          <a:effectLst/>
                        </a:rPr>
                        <a:t>Author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nchor="ctr"/>
                </a:tc>
                <a:tc>
                  <a:txBody>
                    <a:bodyPr/>
                    <a:lstStyle/>
                    <a:p>
                      <a:pPr marL="0" marR="0">
                        <a:lnSpc>
                          <a:spcPct val="107000"/>
                        </a:lnSpc>
                        <a:spcBef>
                          <a:spcPts val="0"/>
                        </a:spcBef>
                        <a:spcAft>
                          <a:spcPts val="800"/>
                        </a:spcAft>
                      </a:pPr>
                      <a:r>
                        <a:rPr lang="en-US" sz="1400" dirty="0">
                          <a:effectLst/>
                        </a:rPr>
                        <a:t>Year of Publication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tc>
                <a:tc>
                  <a:txBody>
                    <a:bodyPr/>
                    <a:lstStyle/>
                    <a:p>
                      <a:pPr marL="0" marR="0">
                        <a:lnSpc>
                          <a:spcPct val="107000"/>
                        </a:lnSpc>
                        <a:spcBef>
                          <a:spcPts val="0"/>
                        </a:spcBef>
                        <a:spcAft>
                          <a:spcPts val="800"/>
                        </a:spcAft>
                      </a:pPr>
                      <a:r>
                        <a:rPr lang="en-US" sz="1600" dirty="0">
                          <a:effectLst/>
                        </a:rPr>
                        <a:t> Extraction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nchor="ctr"/>
                </a:tc>
                <a:extLst>
                  <a:ext uri="{0D108BD9-81ED-4DB2-BD59-A6C34878D82A}">
                    <a16:rowId xmlns:a16="http://schemas.microsoft.com/office/drawing/2014/main" val="3184045961"/>
                  </a:ext>
                </a:extLst>
              </a:tr>
              <a:tr h="490031">
                <a:tc>
                  <a:txBody>
                    <a:bodyPr/>
                    <a:lstStyle/>
                    <a:p>
                      <a:pPr marL="0" marR="0">
                        <a:lnSpc>
                          <a:spcPct val="107000"/>
                        </a:lnSpc>
                        <a:spcBef>
                          <a:spcPts val="0"/>
                        </a:spcBef>
                        <a:spcAft>
                          <a:spcPts val="800"/>
                        </a:spcAft>
                      </a:pPr>
                      <a:r>
                        <a:rPr lang="en-US" sz="1400" dirty="0">
                          <a:effectLst/>
                        </a:rPr>
                        <a:t>Security Issues in Vehicular Ad-hoc Network (VANET)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tc>
                <a:tc>
                  <a:txBody>
                    <a:bodyPr/>
                    <a:lstStyle/>
                    <a:p>
                      <a:pPr marL="0" marR="0">
                        <a:lnSpc>
                          <a:spcPct val="107000"/>
                        </a:lnSpc>
                        <a:spcBef>
                          <a:spcPts val="0"/>
                        </a:spcBef>
                        <a:spcAft>
                          <a:spcPts val="800"/>
                        </a:spcAft>
                      </a:pPr>
                      <a:r>
                        <a:rPr lang="en-US" sz="900">
                          <a:effectLst/>
                        </a:rPr>
                        <a:t>Rajdeep Kaur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tc>
                <a:tc>
                  <a:txBody>
                    <a:bodyPr/>
                    <a:lstStyle/>
                    <a:p>
                      <a:pPr marL="0" marR="0">
                        <a:lnSpc>
                          <a:spcPct val="107000"/>
                        </a:lnSpc>
                        <a:spcBef>
                          <a:spcPts val="0"/>
                        </a:spcBef>
                        <a:spcAft>
                          <a:spcPts val="800"/>
                        </a:spcAft>
                      </a:pPr>
                      <a:r>
                        <a:rPr lang="en-US" sz="900">
                          <a:effectLst/>
                        </a:rPr>
                        <a:t>2018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tc>
                <a:tc>
                  <a:txBody>
                    <a:bodyPr/>
                    <a:lstStyle/>
                    <a:p>
                      <a:pPr marL="0" marR="0">
                        <a:lnSpc>
                          <a:spcPct val="107000"/>
                        </a:lnSpc>
                        <a:spcBef>
                          <a:spcPts val="0"/>
                        </a:spcBef>
                        <a:spcAft>
                          <a:spcPts val="800"/>
                        </a:spcAft>
                      </a:pPr>
                      <a:r>
                        <a:rPr lang="en-US" sz="1050" dirty="0">
                          <a:effectLst/>
                        </a:rPr>
                        <a:t>Types of Security attacks and Architecture.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tc>
                <a:extLst>
                  <a:ext uri="{0D108BD9-81ED-4DB2-BD59-A6C34878D82A}">
                    <a16:rowId xmlns:a16="http://schemas.microsoft.com/office/drawing/2014/main" val="4196345629"/>
                  </a:ext>
                </a:extLst>
              </a:tr>
              <a:tr h="2959846">
                <a:tc>
                  <a:txBody>
                    <a:bodyPr/>
                    <a:lstStyle/>
                    <a:p>
                      <a:pPr marL="0" marR="0">
                        <a:lnSpc>
                          <a:spcPct val="107000"/>
                        </a:lnSpc>
                        <a:spcBef>
                          <a:spcPts val="0"/>
                        </a:spcBef>
                        <a:spcAft>
                          <a:spcPts val="800"/>
                        </a:spcAft>
                      </a:pPr>
                      <a:r>
                        <a:rPr lang="en-US" sz="1600" dirty="0">
                          <a:effectLst/>
                        </a:rPr>
                        <a:t>Prevention of DoS Attacks by Detection of Multiple Malicious Nodes in VANET’s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tc>
                <a:tc>
                  <a:txBody>
                    <a:bodyPr/>
                    <a:lstStyle/>
                    <a:p>
                      <a:pPr marL="0" marR="0">
                        <a:lnSpc>
                          <a:spcPct val="107000"/>
                        </a:lnSpc>
                        <a:spcBef>
                          <a:spcPts val="0"/>
                        </a:spcBef>
                        <a:spcAft>
                          <a:spcPts val="800"/>
                        </a:spcAft>
                      </a:pPr>
                      <a:r>
                        <a:rPr lang="en-US" sz="900">
                          <a:effectLst/>
                        </a:rPr>
                        <a:t>Sushil Kumar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tc>
                <a:tc>
                  <a:txBody>
                    <a:bodyPr/>
                    <a:lstStyle/>
                    <a:p>
                      <a:pPr marL="0" marR="0">
                        <a:lnSpc>
                          <a:spcPct val="107000"/>
                        </a:lnSpc>
                        <a:spcBef>
                          <a:spcPts val="0"/>
                        </a:spcBef>
                        <a:spcAft>
                          <a:spcPts val="800"/>
                        </a:spcAft>
                      </a:pPr>
                      <a:r>
                        <a:rPr lang="en-US" sz="900">
                          <a:effectLst/>
                        </a:rPr>
                        <a:t>(ICACTM – 2019)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tc>
                <a:tc>
                  <a:txBody>
                    <a:bodyPr/>
                    <a:lstStyle/>
                    <a:p>
                      <a:pPr marL="0" marR="0">
                        <a:lnSpc>
                          <a:spcPct val="107000"/>
                        </a:lnSpc>
                        <a:spcBef>
                          <a:spcPts val="0"/>
                        </a:spcBef>
                        <a:spcAft>
                          <a:spcPts val="800"/>
                        </a:spcAft>
                      </a:pPr>
                      <a:r>
                        <a:rPr lang="en-US" sz="1050" dirty="0">
                          <a:effectLst/>
                        </a:rPr>
                        <a:t>Describes that the nodes which are responsible for attacking the network are detected on the basis of frequency and velocity. Both the irrelevant packets as well as genuine packets are detected by this algorithm. The algorithm is able to detect multiple nodes which are attacking the network rather than the single node as by the existing algorithms. By detection of attacker nodes well in time, the lifetime of the network is increased. Other performance parameters also show effective difference in their values which proves that the proposed algorithm is improved version of existing packet detection algorithms.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56138" marB="56138"/>
                </a:tc>
                <a:extLst>
                  <a:ext uri="{0D108BD9-81ED-4DB2-BD59-A6C34878D82A}">
                    <a16:rowId xmlns:a16="http://schemas.microsoft.com/office/drawing/2014/main" val="305690838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529B74C-E62C-4CD9-A97A-17CD65F073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6" name="Table 5">
            <a:extLst>
              <a:ext uri="{FF2B5EF4-FFF2-40B4-BE49-F238E27FC236}">
                <a16:creationId xmlns:a16="http://schemas.microsoft.com/office/drawing/2014/main" id="{2FC661A4-1D86-4BAB-A975-582DF28B7552}"/>
              </a:ext>
            </a:extLst>
          </p:cNvPr>
          <p:cNvGraphicFramePr>
            <a:graphicFrameLocks noGrp="1"/>
          </p:cNvGraphicFramePr>
          <p:nvPr>
            <p:extLst>
              <p:ext uri="{D42A27DB-BD31-4B8C-83A1-F6EECF244321}">
                <p14:modId xmlns:p14="http://schemas.microsoft.com/office/powerpoint/2010/main" val="1841835270"/>
              </p:ext>
            </p:extLst>
          </p:nvPr>
        </p:nvGraphicFramePr>
        <p:xfrm>
          <a:off x="919775" y="683723"/>
          <a:ext cx="7375139" cy="5516024"/>
        </p:xfrm>
        <a:graphic>
          <a:graphicData uri="http://schemas.openxmlformats.org/drawingml/2006/table">
            <a:tbl>
              <a:tblPr>
                <a:tableStyleId>{F488A536-9A65-4CD6-98E9-2B9740C2FDFC}</a:tableStyleId>
              </a:tblPr>
              <a:tblGrid>
                <a:gridCol w="2354785">
                  <a:extLst>
                    <a:ext uri="{9D8B030D-6E8A-4147-A177-3AD203B41FA5}">
                      <a16:colId xmlns:a16="http://schemas.microsoft.com/office/drawing/2014/main" val="42494969"/>
                    </a:ext>
                  </a:extLst>
                </a:gridCol>
                <a:gridCol w="1219228">
                  <a:extLst>
                    <a:ext uri="{9D8B030D-6E8A-4147-A177-3AD203B41FA5}">
                      <a16:colId xmlns:a16="http://schemas.microsoft.com/office/drawing/2014/main" val="1688894550"/>
                    </a:ext>
                  </a:extLst>
                </a:gridCol>
                <a:gridCol w="968211">
                  <a:extLst>
                    <a:ext uri="{9D8B030D-6E8A-4147-A177-3AD203B41FA5}">
                      <a16:colId xmlns:a16="http://schemas.microsoft.com/office/drawing/2014/main" val="4120590230"/>
                    </a:ext>
                  </a:extLst>
                </a:gridCol>
                <a:gridCol w="2832915">
                  <a:extLst>
                    <a:ext uri="{9D8B030D-6E8A-4147-A177-3AD203B41FA5}">
                      <a16:colId xmlns:a16="http://schemas.microsoft.com/office/drawing/2014/main" val="1807975041"/>
                    </a:ext>
                  </a:extLst>
                </a:gridCol>
              </a:tblGrid>
              <a:tr h="570664">
                <a:tc>
                  <a:txBody>
                    <a:bodyPr/>
                    <a:lstStyle/>
                    <a:p>
                      <a:pPr marL="0" marR="0">
                        <a:lnSpc>
                          <a:spcPct val="107000"/>
                        </a:lnSpc>
                        <a:spcBef>
                          <a:spcPts val="0"/>
                        </a:spcBef>
                        <a:spcAft>
                          <a:spcPts val="800"/>
                        </a:spcAft>
                      </a:pPr>
                      <a:r>
                        <a:rPr lang="en-US" sz="1600" dirty="0">
                          <a:effectLst/>
                        </a:rPr>
                        <a:t>Journal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nchor="ctr"/>
                </a:tc>
                <a:tc>
                  <a:txBody>
                    <a:bodyPr/>
                    <a:lstStyle/>
                    <a:p>
                      <a:pPr marL="0" marR="0">
                        <a:lnSpc>
                          <a:spcPct val="107000"/>
                        </a:lnSpc>
                        <a:spcBef>
                          <a:spcPts val="0"/>
                        </a:spcBef>
                        <a:spcAft>
                          <a:spcPts val="800"/>
                        </a:spcAft>
                      </a:pPr>
                      <a:r>
                        <a:rPr lang="en-US" sz="1600" dirty="0">
                          <a:effectLst/>
                        </a:rPr>
                        <a:t>Author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nchor="ctr"/>
                </a:tc>
                <a:tc>
                  <a:txBody>
                    <a:bodyPr/>
                    <a:lstStyle/>
                    <a:p>
                      <a:pPr marL="0" marR="0">
                        <a:lnSpc>
                          <a:spcPct val="107000"/>
                        </a:lnSpc>
                        <a:spcBef>
                          <a:spcPts val="0"/>
                        </a:spcBef>
                        <a:spcAft>
                          <a:spcPts val="800"/>
                        </a:spcAft>
                      </a:pPr>
                      <a:r>
                        <a:rPr lang="en-US" sz="1400" dirty="0">
                          <a:effectLst/>
                        </a:rPr>
                        <a:t>Year of Publication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1600" dirty="0">
                          <a:effectLst/>
                        </a:rPr>
                        <a:t> Extraction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nchor="ctr"/>
                </a:tc>
                <a:extLst>
                  <a:ext uri="{0D108BD9-81ED-4DB2-BD59-A6C34878D82A}">
                    <a16:rowId xmlns:a16="http://schemas.microsoft.com/office/drawing/2014/main" val="3975800274"/>
                  </a:ext>
                </a:extLst>
              </a:tr>
              <a:tr h="862638">
                <a:tc>
                  <a:txBody>
                    <a:bodyPr/>
                    <a:lstStyle/>
                    <a:p>
                      <a:pPr marL="0" marR="0">
                        <a:lnSpc>
                          <a:spcPct val="107000"/>
                        </a:lnSpc>
                        <a:spcBef>
                          <a:spcPts val="0"/>
                        </a:spcBef>
                        <a:spcAft>
                          <a:spcPts val="800"/>
                        </a:spcAft>
                      </a:pPr>
                      <a:r>
                        <a:rPr lang="en-US" sz="1600" dirty="0">
                          <a:effectLst/>
                        </a:rPr>
                        <a:t>Detecting Location Spooﬁng using ADAS sensors in VANETs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Kiho Lim, Kastuv M. Tuladhar, Hyunbum Kim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CCNC– 2019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they introduced the preliminary work to detect the attacks related location spooﬁng and also explored the different types of location related attacks and proposed a detection mechanism by leveraging the on-board ADAS sensors.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extLst>
                  <a:ext uri="{0D108BD9-81ED-4DB2-BD59-A6C34878D82A}">
                    <a16:rowId xmlns:a16="http://schemas.microsoft.com/office/drawing/2014/main" val="2657215002"/>
                  </a:ext>
                </a:extLst>
              </a:tr>
              <a:tr h="1120628">
                <a:tc>
                  <a:txBody>
                    <a:bodyPr/>
                    <a:lstStyle/>
                    <a:p>
                      <a:pPr marL="0" marR="0">
                        <a:lnSpc>
                          <a:spcPct val="107000"/>
                        </a:lnSpc>
                        <a:spcBef>
                          <a:spcPts val="0"/>
                        </a:spcBef>
                        <a:spcAft>
                          <a:spcPts val="800"/>
                        </a:spcAft>
                      </a:pPr>
                      <a:r>
                        <a:rPr lang="en-US" sz="1600" dirty="0">
                          <a:effectLst/>
                        </a:rPr>
                        <a:t>Location Privacy Preservation in VANET using Mix Zones – A survey.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C.Kalaiarasy,N.Sreenath A. Amuthan,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ICCCI-2019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In the wireless communication medium, vehicles are prone to many types of threats and attacks. Therefore, securing VANETs is a great challenge compared to another network. This paper deals with the review of various pseudonym strategies and mix zone establishment techniques for privacy preservation.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extLst>
                  <a:ext uri="{0D108BD9-81ED-4DB2-BD59-A6C34878D82A}">
                    <a16:rowId xmlns:a16="http://schemas.microsoft.com/office/drawing/2014/main" val="555156125"/>
                  </a:ext>
                </a:extLst>
              </a:tr>
              <a:tr h="862638">
                <a:tc>
                  <a:txBody>
                    <a:bodyPr/>
                    <a:lstStyle/>
                    <a:p>
                      <a:pPr marL="0" marR="0">
                        <a:lnSpc>
                          <a:spcPct val="107000"/>
                        </a:lnSpc>
                        <a:spcBef>
                          <a:spcPts val="0"/>
                        </a:spcBef>
                        <a:spcAft>
                          <a:spcPts val="800"/>
                        </a:spcAft>
                      </a:pPr>
                      <a:r>
                        <a:rPr lang="en-US" sz="1400" dirty="0">
                          <a:effectLst/>
                        </a:rPr>
                        <a:t>Machine Learning Techniques to Detect DDoS Attacks on VANET System: A Survey</a:t>
                      </a: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Alia Mohammed Alrehan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IEEE– 2019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review study that selected recent studies in this field from the security perspective on VANET focusing more on DDoS attacks. In addition, this paper studied the usage of ML to provide security providing security solutions for different attacks in VANET.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extLst>
                  <a:ext uri="{0D108BD9-81ED-4DB2-BD59-A6C34878D82A}">
                    <a16:rowId xmlns:a16="http://schemas.microsoft.com/office/drawing/2014/main" val="420742198"/>
                  </a:ext>
                </a:extLst>
              </a:tr>
              <a:tr h="862638">
                <a:tc>
                  <a:txBody>
                    <a:bodyPr/>
                    <a:lstStyle/>
                    <a:p>
                      <a:pPr marL="0" marR="0">
                        <a:lnSpc>
                          <a:spcPct val="107000"/>
                        </a:lnSpc>
                        <a:spcBef>
                          <a:spcPts val="0"/>
                        </a:spcBef>
                        <a:spcAft>
                          <a:spcPts val="800"/>
                        </a:spcAft>
                      </a:pPr>
                      <a:r>
                        <a:rPr lang="en-US" sz="1600" dirty="0">
                          <a:effectLst/>
                        </a:rPr>
                        <a:t>Analysis of Packet Loss Characteristics in VANETs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Yutong Liu, Kai Shi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2018 IEEE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The simulation results show that the packet loss rate of VANETs varies significantly with the vehicle density, and the vehicle moving speed is far lower than the propagation speed of radio waves, which is not the main reason for packet loss.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extLst>
                  <a:ext uri="{0D108BD9-81ED-4DB2-BD59-A6C34878D82A}">
                    <a16:rowId xmlns:a16="http://schemas.microsoft.com/office/drawing/2014/main" val="3377551206"/>
                  </a:ext>
                </a:extLst>
              </a:tr>
              <a:tr h="1120628">
                <a:tc>
                  <a:txBody>
                    <a:bodyPr/>
                    <a:lstStyle/>
                    <a:p>
                      <a:pPr marL="0" marR="0">
                        <a:lnSpc>
                          <a:spcPct val="107000"/>
                        </a:lnSpc>
                        <a:spcBef>
                          <a:spcPts val="0"/>
                        </a:spcBef>
                        <a:spcAft>
                          <a:spcPts val="800"/>
                        </a:spcAft>
                      </a:pPr>
                      <a:r>
                        <a:rPr lang="en-US" sz="1600" dirty="0">
                          <a:effectLst/>
                        </a:rPr>
                        <a:t>An Efficient Privacy Preserving Scheduling in VANET using NS-2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a:effectLst/>
                        </a:rPr>
                        <a:t>Roshini T V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dirty="0">
                          <a:effectLst/>
                        </a:rPr>
                        <a:t>ICETIETR-2018</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tc>
                  <a:txBody>
                    <a:bodyPr/>
                    <a:lstStyle/>
                    <a:p>
                      <a:pPr marL="0" marR="0">
                        <a:lnSpc>
                          <a:spcPct val="107000"/>
                        </a:lnSpc>
                        <a:spcBef>
                          <a:spcPts val="0"/>
                        </a:spcBef>
                        <a:spcAft>
                          <a:spcPts val="800"/>
                        </a:spcAft>
                      </a:pPr>
                      <a:r>
                        <a:rPr lang="en-US" sz="900" dirty="0">
                          <a:effectLst/>
                        </a:rPr>
                        <a:t>The hierarchical pseudonym-based scheme is not fully secure and does not provide proper privacy during collision. In overall, in an open-access environment, the master secrete are not always secured in single TAs and heavy certificate management is a real burden for large scale deployment of </a:t>
                      </a:r>
                      <a:r>
                        <a:rPr lang="en-US" sz="900" dirty="0" err="1">
                          <a:effectLst/>
                        </a:rPr>
                        <a:t>vanet</a:t>
                      </a:r>
                      <a:r>
                        <a:rPr lang="en-US" sz="900" dirty="0">
                          <a:effectLst/>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6075" marR="36075" marT="36075" marB="36075"/>
                </a:tc>
                <a:extLst>
                  <a:ext uri="{0D108BD9-81ED-4DB2-BD59-A6C34878D82A}">
                    <a16:rowId xmlns:a16="http://schemas.microsoft.com/office/drawing/2014/main" val="2947469983"/>
                  </a:ext>
                </a:extLst>
              </a:tr>
            </a:tbl>
          </a:graphicData>
        </a:graphic>
      </p:graphicFrame>
    </p:spTree>
    <p:extLst>
      <p:ext uri="{BB962C8B-B14F-4D97-AF65-F5344CB8AC3E}">
        <p14:creationId xmlns:p14="http://schemas.microsoft.com/office/powerpoint/2010/main" val="413676844"/>
      </p:ext>
    </p:extLst>
  </p:cSld>
  <p:clrMapOvr>
    <a:masterClrMapping/>
  </p:clrMapOvr>
</p:sld>
</file>

<file path=ppt/theme/theme1.xml><?xml version="1.0" encoding="utf-8"?>
<a:theme xmlns:a="http://schemas.openxmlformats.org/drawingml/2006/main" name="Theme6">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2668</Words>
  <Application>Microsoft Office PowerPoint</Application>
  <PresentationFormat>On-screen Show (4:3)</PresentationFormat>
  <Paragraphs>311</Paragraphs>
  <Slides>22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Courgette</vt:lpstr>
      <vt:lpstr>Symbol</vt:lpstr>
      <vt:lpstr>Calibri</vt:lpstr>
      <vt:lpstr>Tahoma</vt:lpstr>
      <vt:lpstr>Arial</vt:lpstr>
      <vt:lpstr>Wingdings</vt:lpstr>
      <vt:lpstr>Constantia</vt:lpstr>
      <vt:lpstr>Libre Franklin</vt:lpstr>
      <vt:lpstr>Times New Roman</vt:lpstr>
      <vt:lpstr>Theme6</vt:lpstr>
      <vt:lpstr>    Detection and avoidance of Security attacks in Vehicular Adhoc Networks</vt:lpstr>
      <vt:lpstr>Table of Contents</vt:lpstr>
      <vt:lpstr>INTRODUCTION</vt:lpstr>
      <vt:lpstr>What is a VANET?</vt:lpstr>
      <vt:lpstr>Security Architecture</vt:lpstr>
      <vt:lpstr>Attackers</vt:lpstr>
      <vt:lpstr>Classification of attacks</vt:lpstr>
      <vt:lpstr>Literature Survey</vt:lpstr>
      <vt:lpstr>PowerPoint Presentation</vt:lpstr>
      <vt:lpstr>PowerPoint Presentation</vt:lpstr>
      <vt:lpstr>PowerPoint Presentation</vt:lpstr>
      <vt:lpstr>Problem Statement </vt:lpstr>
      <vt:lpstr>Problem Statement</vt:lpstr>
      <vt:lpstr>MODULES</vt:lpstr>
      <vt:lpstr>Software Requirements</vt:lpstr>
      <vt:lpstr>VANET applications</vt:lpstr>
      <vt:lpstr>VANET Applications</vt:lpstr>
      <vt:lpstr>Attackers</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avoidance of Security attacks in Vehi-ANETs.</dc:title>
  <dc:creator>jyothiramesh</dc:creator>
  <cp:lastModifiedBy>Siva Venkata Chaitanya Nannapaneni</cp:lastModifiedBy>
  <cp:revision>16</cp:revision>
  <dcterms:modified xsi:type="dcterms:W3CDTF">2019-11-13T11:15:32Z</dcterms:modified>
</cp:coreProperties>
</file>