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03763" cy="30275213"/>
  <p:notesSz cx="32099250" cy="43748325"/>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98">
          <p15:clr>
            <a:srgbClr val="A4A3A4"/>
          </p15:clr>
        </p15:guide>
        <p15:guide id="2" orient="horz" pos="18574">
          <p15:clr>
            <a:srgbClr val="A4A3A4"/>
          </p15:clr>
        </p15:guide>
        <p15:guide id="3" orient="horz" pos="1976">
          <p15:clr>
            <a:srgbClr val="A4A3A4"/>
          </p15:clr>
        </p15:guide>
        <p15:guide id="4" pos="134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NAVEEN" initials="RN" lastIdx="1" clrIdx="0">
    <p:extLst>
      <p:ext uri="{19B8F6BF-5375-455C-9EA6-DF929625EA0E}">
        <p15:presenceInfo xmlns:p15="http://schemas.microsoft.com/office/powerpoint/2012/main" userId="S::naveenr@hpe.com::dbeef809-5444-41e1-92e4-aa623dcd1fa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164"/>
    <a:srgbClr val="0046D2"/>
    <a:srgbClr val="003399"/>
    <a:srgbClr val="003064"/>
    <a:srgbClr val="A7C4FF"/>
    <a:srgbClr val="698ED9"/>
    <a:srgbClr val="EAEAEA"/>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snapToGrid="0">
      <p:cViewPr varScale="1">
        <p:scale>
          <a:sx n="19" d="100"/>
          <a:sy n="19" d="100"/>
        </p:scale>
        <p:origin x="806" y="91"/>
      </p:cViewPr>
      <p:guideLst>
        <p:guide orient="horz" pos="4498"/>
        <p:guide orient="horz" pos="18574"/>
        <p:guide orient="horz" pos="1976"/>
        <p:guide pos="134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4454525" y="3276600"/>
            <a:ext cx="231981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4454525" y="3276600"/>
            <a:ext cx="23198138" cy="16409988"/>
          </a:xfrm>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4940770" y="29794425"/>
            <a:ext cx="4039171" cy="1956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8978439" y="29714561"/>
            <a:ext cx="2242539" cy="318678"/>
          </a:xfrm>
          <a:prstGeom prst="rect">
            <a:avLst/>
          </a:prstGeom>
          <a:noFill/>
        </p:spPr>
        <p:txBody>
          <a:bodyPr wrap="none" lIns="86996" tIns="43498" rIns="86996" bIns="43498" rtlCol="0">
            <a:spAutoFit/>
          </a:body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hyperlink" Target="https://en.wikipedia.org/wiki/B.M.S._College_of_Engineering" TargetMode="External"/><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46688C"/>
            </a:gs>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9" name="AutoShape 30"/>
          <p:cNvSpPr>
            <a:spLocks noChangeArrowheads="1"/>
          </p:cNvSpPr>
          <p:nvPr/>
        </p:nvSpPr>
        <p:spPr bwMode="auto">
          <a:xfrm>
            <a:off x="32126574" y="6096000"/>
            <a:ext cx="10020300" cy="23390225"/>
          </a:xfrm>
          <a:prstGeom prst="roundRect">
            <a:avLst>
              <a:gd name="adj" fmla="val 7000"/>
            </a:avLst>
          </a:prstGeom>
          <a:gradFill>
            <a:gsLst>
              <a:gs pos="0">
                <a:srgbClr val="A7C4FF"/>
              </a:gs>
              <a:gs pos="0">
                <a:srgbClr val="DDE8FF"/>
              </a:gs>
              <a:gs pos="100000">
                <a:schemeClr val="bg1"/>
              </a:gs>
            </a:gsLst>
            <a:lin ang="5400000" scaled="1"/>
          </a:gradFill>
          <a:ln w="9525">
            <a:solidFill>
              <a:schemeClr val="tx1"/>
            </a:solidFill>
            <a:round/>
            <a:headEnd/>
            <a:tailEnd/>
          </a:ln>
          <a:effectLst/>
        </p:spPr>
        <p:txBody>
          <a:bodyPr wrap="none" anchor="ctr"/>
          <a:lstStyle/>
          <a:p>
            <a:endParaRPr lang="en-US" dirty="0">
              <a:effectLst>
                <a:outerShdw blurRad="38100" dist="38100" dir="2700000" algn="tl">
                  <a:srgbClr val="000000">
                    <a:alpha val="43137"/>
                  </a:srgbClr>
                </a:outerShdw>
              </a:effectLst>
            </a:endParaRPr>
          </a:p>
        </p:txBody>
      </p:sp>
      <p:sp>
        <p:nvSpPr>
          <p:cNvPr id="30" name="AutoShape 29"/>
          <p:cNvSpPr>
            <a:spLocks noChangeArrowheads="1"/>
          </p:cNvSpPr>
          <p:nvPr/>
        </p:nvSpPr>
        <p:spPr bwMode="auto">
          <a:xfrm>
            <a:off x="11075501" y="6096000"/>
            <a:ext cx="10020300" cy="23390225"/>
          </a:xfrm>
          <a:prstGeom prst="roundRect">
            <a:avLst>
              <a:gd name="adj" fmla="val 7000"/>
            </a:avLst>
          </a:prstGeom>
          <a:gradFill>
            <a:gsLst>
              <a:gs pos="0">
                <a:srgbClr val="A7C4FF"/>
              </a:gs>
              <a:gs pos="0">
                <a:srgbClr val="DDE8FF"/>
              </a:gs>
              <a:gs pos="100000">
                <a:schemeClr val="bg1"/>
              </a:gs>
            </a:gsLst>
            <a:lin ang="5400000" scaled="1"/>
          </a:gradFill>
          <a:ln w="9525">
            <a:solidFill>
              <a:schemeClr val="tx1"/>
            </a:solidFill>
            <a:round/>
            <a:headEnd/>
            <a:tailEnd/>
          </a:ln>
          <a:effectLst/>
        </p:spPr>
        <p:txBody>
          <a:bodyPr wrap="none" anchor="ctr"/>
          <a:lstStyle/>
          <a:p>
            <a:endParaRPr lang="en-US" dirty="0"/>
          </a:p>
        </p:txBody>
      </p:sp>
      <p:sp>
        <p:nvSpPr>
          <p:cNvPr id="31" name="AutoShape 31"/>
          <p:cNvSpPr>
            <a:spLocks noChangeArrowheads="1"/>
          </p:cNvSpPr>
          <p:nvPr/>
        </p:nvSpPr>
        <p:spPr bwMode="auto">
          <a:xfrm>
            <a:off x="21575107" y="6105398"/>
            <a:ext cx="10020300" cy="23390225"/>
          </a:xfrm>
          <a:prstGeom prst="roundRect">
            <a:avLst>
              <a:gd name="adj" fmla="val 7000"/>
            </a:avLst>
          </a:prstGeom>
          <a:gradFill>
            <a:gsLst>
              <a:gs pos="0">
                <a:srgbClr val="A7C4FF"/>
              </a:gs>
              <a:gs pos="0">
                <a:srgbClr val="DDE8FF"/>
              </a:gs>
              <a:gs pos="100000">
                <a:schemeClr val="bg1"/>
              </a:gs>
            </a:gsLst>
            <a:lin ang="5400000" scaled="1"/>
          </a:gradFill>
          <a:ln w="9525">
            <a:solidFill>
              <a:schemeClr val="tx1"/>
            </a:solidFill>
            <a:round/>
            <a:headEnd/>
            <a:tailEnd/>
          </a:ln>
          <a:effectLst/>
        </p:spPr>
        <p:txBody>
          <a:bodyPr wrap="none" anchor="ctr"/>
          <a:lstStyle/>
          <a:p>
            <a:endParaRPr lang="en-US" dirty="0"/>
          </a:p>
        </p:txBody>
      </p:sp>
      <p:sp>
        <p:nvSpPr>
          <p:cNvPr id="32" name="AutoShape 4"/>
          <p:cNvSpPr>
            <a:spLocks noChangeArrowheads="1"/>
          </p:cNvSpPr>
          <p:nvPr/>
        </p:nvSpPr>
        <p:spPr bwMode="auto">
          <a:xfrm>
            <a:off x="609600" y="6096000"/>
            <a:ext cx="10020300" cy="23390225"/>
          </a:xfrm>
          <a:prstGeom prst="roundRect">
            <a:avLst>
              <a:gd name="adj" fmla="val 7000"/>
            </a:avLst>
          </a:prstGeom>
          <a:gradFill>
            <a:gsLst>
              <a:gs pos="0">
                <a:srgbClr val="A7C4FF"/>
              </a:gs>
              <a:gs pos="0">
                <a:srgbClr val="DDE8FF"/>
              </a:gs>
              <a:gs pos="100000">
                <a:schemeClr val="bg1"/>
              </a:gs>
            </a:gsLst>
            <a:lin ang="5400000" scaled="1"/>
          </a:gradFill>
          <a:ln w="9525">
            <a:solidFill>
              <a:schemeClr val="tx1"/>
            </a:solidFill>
            <a:round/>
            <a:headEnd/>
            <a:tailEnd/>
          </a:ln>
          <a:effectLst/>
        </p:spPr>
        <p:txBody>
          <a:bodyPr wrap="none" anchor="ctr"/>
          <a:lstStyle/>
          <a:p>
            <a:endParaRPr lang="en-US" dirty="0"/>
          </a:p>
        </p:txBody>
      </p:sp>
      <p:sp>
        <p:nvSpPr>
          <p:cNvPr id="33" name="Text Box 9"/>
          <p:cNvSpPr txBox="1">
            <a:spLocks noChangeArrowheads="1"/>
          </p:cNvSpPr>
          <p:nvPr/>
        </p:nvSpPr>
        <p:spPr bwMode="auto">
          <a:xfrm>
            <a:off x="838199" y="7082730"/>
            <a:ext cx="9583807" cy="7828297"/>
          </a:xfrm>
          <a:prstGeom prst="rect">
            <a:avLst/>
          </a:prstGeom>
          <a:noFill/>
          <a:ln w="9525">
            <a:noFill/>
            <a:miter lim="800000"/>
            <a:headEnd/>
            <a:tailEnd/>
          </a:ln>
          <a:effectLst/>
        </p:spPr>
        <p:txBody>
          <a:bodyPr wrap="square">
            <a:spAutoFit/>
          </a:bodyPr>
          <a:lstStyle/>
          <a:p>
            <a:pPr algn="just" defTabSz="4389438" eaLnBrk="0" hangingPunct="0"/>
            <a:r>
              <a:rPr lang="en-GB" sz="2200" dirty="0">
                <a:solidFill>
                  <a:srgbClr val="003064"/>
                </a:solidFill>
                <a:latin typeface="Times New Roman" panose="02020603050405020304" pitchFamily="18" charset="0"/>
                <a:cs typeface="Times New Roman" panose="02020603050405020304" pitchFamily="18" charset="0"/>
              </a:rPr>
              <a:t>In the current generation, road accidents and security problems increase dramatically worldwide in our day to day life. In order to overcome this, Vehicular Ad-hoc Network (VANETs) is considered as a key element of future Intelligent Transportation Systems (ITS). With the advancement in vehicular communications, the attacks have also increased, and such architecture is still exposed to many weaknesses which led to numerous security threats that must be addressed before VANET technology is practically and safely adopted. Distributed Denial of Service (DDoS) attack, replay attacks and Sybil attacks are the significant security threats that affect the communication and privacy in VANET. As simulators are being used in our work, we have discussed OMNET++ which is a new modernized latest mobility and network simulators as well as data network simulator. This is also integrated with the road traffic simulator SUMO with Veins, an open-source framework for VANET simulation. The objective of our work is to design an algorithm to detect and prevent various kinds of attacks using Java Security and Cryptography libraries. An analysis has also been done by applying four protocols on an existing scenario of real traffic simulator using OpenStreetMap and the best suitable protocol has been selected for further application.</a:t>
            </a:r>
            <a:endParaRPr lang="en-US" sz="2200" dirty="0">
              <a:solidFill>
                <a:srgbClr val="003064"/>
              </a:solidFill>
              <a:latin typeface="Times New Roman" panose="02020603050405020304" pitchFamily="18" charset="0"/>
              <a:cs typeface="Times New Roman" panose="02020603050405020304" pitchFamily="18" charset="0"/>
            </a:endParaRPr>
          </a:p>
          <a:p>
            <a:pPr algn="just" defTabSz="4389438" eaLnBrk="0" hangingPunct="0">
              <a:lnSpc>
                <a:spcPct val="85000"/>
              </a:lnSpc>
            </a:pPr>
            <a:endParaRPr lang="en-US" sz="2200" dirty="0">
              <a:solidFill>
                <a:srgbClr val="003064"/>
              </a:solidFill>
              <a:latin typeface="Times New Roman" panose="02020603050405020304" pitchFamily="18" charset="0"/>
              <a:cs typeface="Times New Roman" panose="02020603050405020304" pitchFamily="18" charset="0"/>
            </a:endParaRPr>
          </a:p>
          <a:p>
            <a:pPr algn="just" defTabSz="4389438" eaLnBrk="0" hangingPunct="0"/>
            <a:r>
              <a:rPr lang="en-US" sz="2200" dirty="0">
                <a:solidFill>
                  <a:srgbClr val="003064"/>
                </a:solidFill>
                <a:latin typeface="Times New Roman" panose="02020603050405020304" pitchFamily="18" charset="0"/>
                <a:cs typeface="Times New Roman" panose="02020603050405020304" pitchFamily="18" charset="0"/>
              </a:rPr>
              <a:t>Vehicular Ad-hoc Network (VANET) provides a smart transportation system owing to Vehicle to Infrastructure (V2I) and Vehicle to Vehicle (V2V) message dissemination with an objective to provide safety on roads. Nearly 1.25 million people die each year and on an average 3,287 deaths, a day is observed according to the world health organization. </a:t>
            </a:r>
          </a:p>
        </p:txBody>
      </p:sp>
      <p:sp>
        <p:nvSpPr>
          <p:cNvPr id="34" name="Text Box 10"/>
          <p:cNvSpPr txBox="1">
            <a:spLocks noChangeArrowheads="1"/>
          </p:cNvSpPr>
          <p:nvPr/>
        </p:nvSpPr>
        <p:spPr bwMode="auto">
          <a:xfrm>
            <a:off x="13092742" y="6459248"/>
            <a:ext cx="5985818" cy="553998"/>
          </a:xfrm>
          <a:prstGeom prst="rect">
            <a:avLst/>
          </a:prstGeom>
          <a:gradFill flip="none" rotWithShape="1">
            <a:gsLst>
              <a:gs pos="0">
                <a:srgbClr val="A7C4FF"/>
              </a:gs>
              <a:gs pos="50000">
                <a:srgbClr val="A7C4FF"/>
              </a:gs>
              <a:gs pos="100000">
                <a:srgbClr val="A7C4FF"/>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Implementation of modules</a:t>
            </a:r>
          </a:p>
        </p:txBody>
      </p:sp>
      <p:sp>
        <p:nvSpPr>
          <p:cNvPr id="36" name="AutoShape 13"/>
          <p:cNvSpPr>
            <a:spLocks noChangeArrowheads="1"/>
          </p:cNvSpPr>
          <p:nvPr/>
        </p:nvSpPr>
        <p:spPr bwMode="auto">
          <a:xfrm>
            <a:off x="685800" y="381000"/>
            <a:ext cx="414528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sp>
        <p:nvSpPr>
          <p:cNvPr id="37" name="Text Box 14"/>
          <p:cNvSpPr txBox="1">
            <a:spLocks noChangeArrowheads="1"/>
          </p:cNvSpPr>
          <p:nvPr/>
        </p:nvSpPr>
        <p:spPr bwMode="auto">
          <a:xfrm>
            <a:off x="1219200" y="990600"/>
            <a:ext cx="40919400" cy="4585871"/>
          </a:xfrm>
          <a:prstGeom prst="rect">
            <a:avLst/>
          </a:prstGeom>
          <a:noFill/>
          <a:ln w="9525">
            <a:noFill/>
            <a:miter lim="800000"/>
            <a:headEnd/>
            <a:tailEnd/>
          </a:ln>
          <a:effectLst/>
        </p:spPr>
        <p:txBody>
          <a:bodyPr wrap="square">
            <a:spAutoFit/>
          </a:bodyPr>
          <a:lstStyle/>
          <a:p>
            <a:pPr defTabSz="4389438">
              <a:spcBef>
                <a:spcPct val="50000"/>
              </a:spcBef>
            </a:pPr>
            <a:r>
              <a:rPr lang="en-US" sz="8000" b="1" dirty="0"/>
              <a:t>Detection and Prevention of Security Attacks in VANET</a:t>
            </a:r>
          </a:p>
          <a:p>
            <a:pPr defTabSz="4389438"/>
            <a:endParaRPr lang="en-US" b="1" dirty="0"/>
          </a:p>
          <a:p>
            <a:pPr defTabSz="4389438"/>
            <a:endParaRPr lang="en-US" b="1" dirty="0"/>
          </a:p>
          <a:p>
            <a:pPr defTabSz="4389438"/>
            <a:r>
              <a:rPr lang="en-US" sz="4800" b="1" i="1" dirty="0"/>
              <a:t>Department of Computer Science and Engineering, B.M.S. College of Engineering, Bangalore-560019</a:t>
            </a:r>
            <a:endParaRPr lang="en-US" dirty="0"/>
          </a:p>
        </p:txBody>
      </p:sp>
      <p:sp>
        <p:nvSpPr>
          <p:cNvPr id="38" name="Text Box 16"/>
          <p:cNvSpPr txBox="1">
            <a:spLocks noChangeArrowheads="1"/>
          </p:cNvSpPr>
          <p:nvPr/>
        </p:nvSpPr>
        <p:spPr bwMode="auto">
          <a:xfrm>
            <a:off x="685800" y="2209800"/>
            <a:ext cx="3657600" cy="2044700"/>
          </a:xfrm>
          <a:prstGeom prst="rect">
            <a:avLst/>
          </a:prstGeom>
          <a:noFill/>
          <a:ln w="9525">
            <a:noFill/>
            <a:miter lim="800000"/>
            <a:headEnd/>
            <a:tailEnd/>
          </a:ln>
          <a:effectLst/>
        </p:spPr>
        <p:txBody>
          <a:bodyPr>
            <a:spAutoFit/>
          </a:bodyPr>
          <a:lstStyle/>
          <a:p>
            <a:pPr defTabSz="4389438">
              <a:spcBef>
                <a:spcPct val="50000"/>
              </a:spcBef>
            </a:pPr>
            <a:endParaRPr lang="en-US" b="1" dirty="0"/>
          </a:p>
          <a:p>
            <a:pPr defTabSz="4389438">
              <a:spcBef>
                <a:spcPct val="50000"/>
              </a:spcBef>
            </a:pPr>
            <a:endParaRPr lang="en-US" sz="2800" dirty="0">
              <a:solidFill>
                <a:srgbClr val="FF0000"/>
              </a:solidFill>
            </a:endParaRPr>
          </a:p>
        </p:txBody>
      </p:sp>
      <p:sp>
        <p:nvSpPr>
          <p:cNvPr id="27" name="Text Box 16">
            <a:extLst>
              <a:ext uri="{FF2B5EF4-FFF2-40B4-BE49-F238E27FC236}">
                <a16:creationId xmlns:a16="http://schemas.microsoft.com/office/drawing/2014/main" id="{9194C816-8825-4C3B-80CB-D4CB85A964AF}"/>
              </a:ext>
            </a:extLst>
          </p:cNvPr>
          <p:cNvSpPr txBox="1">
            <a:spLocks noChangeArrowheads="1"/>
          </p:cNvSpPr>
          <p:nvPr/>
        </p:nvSpPr>
        <p:spPr bwMode="auto">
          <a:xfrm>
            <a:off x="15240492" y="2647032"/>
            <a:ext cx="4266724" cy="1323439"/>
          </a:xfrm>
          <a:prstGeom prst="rect">
            <a:avLst/>
          </a:prstGeom>
          <a:noFill/>
          <a:ln w="9525">
            <a:noFill/>
            <a:miter lim="800000"/>
            <a:headEnd/>
            <a:tailEnd/>
          </a:ln>
          <a:effectLst/>
        </p:spPr>
        <p:txBody>
          <a:bodyPr wrap="square">
            <a:spAutoFit/>
          </a:bodyPr>
          <a:lstStyle/>
          <a:p>
            <a:pPr defTabSz="4389438">
              <a:spcBef>
                <a:spcPts val="0"/>
              </a:spcBef>
            </a:pPr>
            <a:r>
              <a:rPr lang="en-US" sz="4000" b="1" dirty="0"/>
              <a:t>N.S.V Chaitanya</a:t>
            </a:r>
          </a:p>
          <a:p>
            <a:pPr defTabSz="4389438">
              <a:spcBef>
                <a:spcPts val="0"/>
              </a:spcBef>
            </a:pPr>
            <a:r>
              <a:rPr lang="en-US" sz="4000" b="1" dirty="0"/>
              <a:t>1BM16CS053</a:t>
            </a:r>
          </a:p>
        </p:txBody>
      </p:sp>
      <p:sp>
        <p:nvSpPr>
          <p:cNvPr id="28" name="Text Box 16">
            <a:extLst>
              <a:ext uri="{FF2B5EF4-FFF2-40B4-BE49-F238E27FC236}">
                <a16:creationId xmlns:a16="http://schemas.microsoft.com/office/drawing/2014/main" id="{520B92D7-6A30-428F-96D6-94FB2330A494}"/>
              </a:ext>
            </a:extLst>
          </p:cNvPr>
          <p:cNvSpPr txBox="1">
            <a:spLocks noChangeArrowheads="1"/>
          </p:cNvSpPr>
          <p:nvPr/>
        </p:nvSpPr>
        <p:spPr bwMode="auto">
          <a:xfrm>
            <a:off x="9950316" y="2624663"/>
            <a:ext cx="4056186" cy="1323439"/>
          </a:xfrm>
          <a:prstGeom prst="rect">
            <a:avLst/>
          </a:prstGeom>
          <a:noFill/>
          <a:ln w="9525">
            <a:noFill/>
            <a:miter lim="800000"/>
            <a:headEnd/>
            <a:tailEnd/>
          </a:ln>
          <a:effectLst/>
        </p:spPr>
        <p:txBody>
          <a:bodyPr wrap="square">
            <a:spAutoFit/>
          </a:bodyPr>
          <a:lstStyle/>
          <a:p>
            <a:pPr defTabSz="4389438">
              <a:spcBef>
                <a:spcPts val="0"/>
              </a:spcBef>
            </a:pPr>
            <a:r>
              <a:rPr lang="en-US" sz="4000" b="1" dirty="0"/>
              <a:t>Naveen R</a:t>
            </a:r>
          </a:p>
          <a:p>
            <a:pPr defTabSz="4389438">
              <a:spcBef>
                <a:spcPts val="0"/>
              </a:spcBef>
            </a:pPr>
            <a:r>
              <a:rPr lang="en-US" sz="4000" b="1" dirty="0"/>
              <a:t>1BM16CS055</a:t>
            </a:r>
          </a:p>
        </p:txBody>
      </p:sp>
      <p:sp>
        <p:nvSpPr>
          <p:cNvPr id="53" name="Text Box 16">
            <a:extLst>
              <a:ext uri="{FF2B5EF4-FFF2-40B4-BE49-F238E27FC236}">
                <a16:creationId xmlns:a16="http://schemas.microsoft.com/office/drawing/2014/main" id="{00EE346B-E1B3-4354-A521-333FAFA22A5A}"/>
              </a:ext>
            </a:extLst>
          </p:cNvPr>
          <p:cNvSpPr txBox="1">
            <a:spLocks noChangeArrowheads="1"/>
          </p:cNvSpPr>
          <p:nvPr/>
        </p:nvSpPr>
        <p:spPr bwMode="auto">
          <a:xfrm>
            <a:off x="20741206" y="2624663"/>
            <a:ext cx="4511228" cy="1323439"/>
          </a:xfrm>
          <a:prstGeom prst="rect">
            <a:avLst/>
          </a:prstGeom>
          <a:noFill/>
          <a:ln w="9525">
            <a:noFill/>
            <a:miter lim="800000"/>
            <a:headEnd/>
            <a:tailEnd/>
          </a:ln>
          <a:effectLst/>
        </p:spPr>
        <p:txBody>
          <a:bodyPr wrap="square">
            <a:spAutoFit/>
          </a:bodyPr>
          <a:lstStyle/>
          <a:p>
            <a:pPr defTabSz="4389438">
              <a:spcBef>
                <a:spcPts val="0"/>
              </a:spcBef>
            </a:pPr>
            <a:r>
              <a:rPr lang="en-US" sz="4000" b="1" dirty="0"/>
              <a:t>Nikhil Srinivas M</a:t>
            </a:r>
          </a:p>
          <a:p>
            <a:pPr defTabSz="4389438">
              <a:spcBef>
                <a:spcPts val="0"/>
              </a:spcBef>
            </a:pPr>
            <a:r>
              <a:rPr lang="en-US" sz="4000" b="1" dirty="0"/>
              <a:t>1BM16CS058</a:t>
            </a:r>
          </a:p>
        </p:txBody>
      </p:sp>
      <p:sp>
        <p:nvSpPr>
          <p:cNvPr id="54" name="Text Box 16">
            <a:extLst>
              <a:ext uri="{FF2B5EF4-FFF2-40B4-BE49-F238E27FC236}">
                <a16:creationId xmlns:a16="http://schemas.microsoft.com/office/drawing/2014/main" id="{15E01D0F-EF41-4E00-ABBC-D7DA08416F7B}"/>
              </a:ext>
            </a:extLst>
          </p:cNvPr>
          <p:cNvSpPr txBox="1">
            <a:spLocks noChangeArrowheads="1"/>
          </p:cNvSpPr>
          <p:nvPr/>
        </p:nvSpPr>
        <p:spPr bwMode="auto">
          <a:xfrm>
            <a:off x="26486424" y="2267051"/>
            <a:ext cx="5538190" cy="1938992"/>
          </a:xfrm>
          <a:prstGeom prst="rect">
            <a:avLst/>
          </a:prstGeom>
          <a:noFill/>
          <a:ln w="9525">
            <a:noFill/>
            <a:miter lim="800000"/>
            <a:headEnd/>
            <a:tailEnd/>
          </a:ln>
          <a:effectLst/>
        </p:spPr>
        <p:txBody>
          <a:bodyPr wrap="square">
            <a:spAutoFit/>
          </a:bodyPr>
          <a:lstStyle/>
          <a:p>
            <a:pPr defTabSz="4389438">
              <a:spcBef>
                <a:spcPts val="0"/>
              </a:spcBef>
            </a:pPr>
            <a:r>
              <a:rPr lang="en-US" sz="4000" b="1" dirty="0"/>
              <a:t>Guide</a:t>
            </a:r>
          </a:p>
          <a:p>
            <a:pPr defTabSz="4389438">
              <a:spcBef>
                <a:spcPts val="0"/>
              </a:spcBef>
            </a:pPr>
            <a:r>
              <a:rPr lang="en-US" sz="4000" b="1" dirty="0"/>
              <a:t>Dr. </a:t>
            </a:r>
            <a:r>
              <a:rPr lang="en-US" sz="4000" b="1" dirty="0" err="1"/>
              <a:t>Nandhini</a:t>
            </a:r>
            <a:r>
              <a:rPr lang="en-US" sz="4000" b="1" dirty="0"/>
              <a:t> Vineeth</a:t>
            </a:r>
          </a:p>
          <a:p>
            <a:pPr defTabSz="4389438">
              <a:spcBef>
                <a:spcPts val="0"/>
              </a:spcBef>
            </a:pPr>
            <a:r>
              <a:rPr lang="en-US" sz="4000" b="1" dirty="0"/>
              <a:t>Assistant Professor</a:t>
            </a:r>
          </a:p>
        </p:txBody>
      </p:sp>
      <p:pic>
        <p:nvPicPr>
          <p:cNvPr id="4" name="Picture 3">
            <a:extLst>
              <a:ext uri="{FF2B5EF4-FFF2-40B4-BE49-F238E27FC236}">
                <a16:creationId xmlns:a16="http://schemas.microsoft.com/office/drawing/2014/main" id="{2FAA8474-8BA4-4F5F-B622-4FD78304A5D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13871" y="726341"/>
            <a:ext cx="4266725" cy="4227614"/>
          </a:xfrm>
          <a:prstGeom prst="rect">
            <a:avLst/>
          </a:prstGeom>
        </p:spPr>
      </p:pic>
      <p:sp>
        <p:nvSpPr>
          <p:cNvPr id="6" name="TextBox 5">
            <a:extLst>
              <a:ext uri="{FF2B5EF4-FFF2-40B4-BE49-F238E27FC236}">
                <a16:creationId xmlns:a16="http://schemas.microsoft.com/office/drawing/2014/main" id="{D1670395-0FEC-45CD-AB28-00AB73CAFB47}"/>
              </a:ext>
            </a:extLst>
          </p:cNvPr>
          <p:cNvSpPr txBox="1"/>
          <p:nvPr/>
        </p:nvSpPr>
        <p:spPr>
          <a:xfrm>
            <a:off x="838198" y="15691389"/>
            <a:ext cx="9583807" cy="7201972"/>
          </a:xfrm>
          <a:prstGeom prst="rect">
            <a:avLst/>
          </a:prstGeom>
          <a:noFill/>
        </p:spPr>
        <p:txBody>
          <a:bodyPr wrap="square" rtlCol="0">
            <a:spAutoFit/>
          </a:bodyPr>
          <a:lstStyle/>
          <a:p>
            <a:pPr algn="just"/>
            <a:r>
              <a:rPr lang="en-GB" sz="2200" dirty="0">
                <a:solidFill>
                  <a:srgbClr val="003064"/>
                </a:solidFill>
                <a:latin typeface="Times New Roman" panose="02020603050405020304" pitchFamily="18" charset="0"/>
                <a:cs typeface="Times New Roman" panose="02020603050405020304" pitchFamily="18" charset="0"/>
              </a:rPr>
              <a:t>This paper proposes the methods for detecting and preventing security attacks for both V2V and V2I communication in VANETs. More specifically we are going to address security in VANET “</a:t>
            </a:r>
            <a:r>
              <a:rPr lang="en-GB" sz="2200" b="1" dirty="0">
                <a:solidFill>
                  <a:srgbClr val="003064"/>
                </a:solidFill>
                <a:latin typeface="Times New Roman" panose="02020603050405020304" pitchFamily="18" charset="0"/>
                <a:cs typeface="Times New Roman" panose="02020603050405020304" pitchFamily="18" charset="0"/>
              </a:rPr>
              <a:t>beaconing messages”</a:t>
            </a:r>
            <a:r>
              <a:rPr lang="en-GB" sz="2200" dirty="0">
                <a:solidFill>
                  <a:srgbClr val="003064"/>
                </a:solidFill>
                <a:latin typeface="Times New Roman" panose="02020603050405020304" pitchFamily="18" charset="0"/>
                <a:cs typeface="Times New Roman" panose="02020603050405020304" pitchFamily="18" charset="0"/>
              </a:rPr>
              <a:t>, i.e., messages sent from a vehicle to its neighbours with information of location, speed, braking and other sensorial data that aid safe decision making.</a:t>
            </a:r>
          </a:p>
          <a:p>
            <a:pPr algn="just"/>
            <a:r>
              <a:rPr lang="en-GB" sz="2200" dirty="0">
                <a:solidFill>
                  <a:srgbClr val="003064"/>
                </a:solidFill>
                <a:latin typeface="Times New Roman" panose="02020603050405020304" pitchFamily="18" charset="0"/>
                <a:cs typeface="Times New Roman" panose="02020603050405020304" pitchFamily="18" charset="0"/>
              </a:rPr>
              <a:t>The main contribution of the paper has been given in the following points:</a:t>
            </a:r>
          </a:p>
          <a:p>
            <a:pPr marL="34290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 </a:t>
            </a:r>
          </a:p>
          <a:p>
            <a:pPr marL="342900" lvl="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Detecting some major security attacks which are highly probable and that exploit the both V2V and V2I communication by sending the false information to other vehicles and RSU in VANET communication as listed in the following.</a:t>
            </a:r>
          </a:p>
          <a:p>
            <a:pPr marL="1212860" lvl="2" indent="-342900" algn="just">
              <a:buFont typeface="Arial" panose="020B0604020202020204" pitchFamily="34" charset="0"/>
              <a:buChar char="•"/>
            </a:pPr>
            <a:r>
              <a:rPr lang="en-GB" sz="2200" dirty="0">
                <a:solidFill>
                  <a:srgbClr val="003064"/>
                </a:solidFill>
                <a:latin typeface="Times New Roman" panose="02020603050405020304" pitchFamily="18" charset="0"/>
                <a:cs typeface="Times New Roman" panose="02020603050405020304" pitchFamily="18" charset="0"/>
              </a:rPr>
              <a:t>Sybil Attack</a:t>
            </a:r>
          </a:p>
          <a:p>
            <a:pPr marL="1212860" lvl="2" indent="-342900" algn="just">
              <a:buFont typeface="Arial" panose="020B0604020202020204" pitchFamily="34" charset="0"/>
              <a:buChar char="•"/>
            </a:pPr>
            <a:r>
              <a:rPr lang="en-GB" sz="2200" dirty="0">
                <a:solidFill>
                  <a:srgbClr val="003064"/>
                </a:solidFill>
                <a:latin typeface="Times New Roman" panose="02020603050405020304" pitchFamily="18" charset="0"/>
                <a:cs typeface="Times New Roman" panose="02020603050405020304" pitchFamily="18" charset="0"/>
              </a:rPr>
              <a:t>Reply Attack</a:t>
            </a:r>
          </a:p>
          <a:p>
            <a:pPr marL="1212860" lvl="2" indent="-342900" algn="just">
              <a:buFont typeface="Arial" panose="020B0604020202020204" pitchFamily="34" charset="0"/>
              <a:buChar char="•"/>
            </a:pPr>
            <a:r>
              <a:rPr lang="en-GB" sz="2200" dirty="0">
                <a:solidFill>
                  <a:srgbClr val="003064"/>
                </a:solidFill>
                <a:latin typeface="Times New Roman" panose="02020603050405020304" pitchFamily="18" charset="0"/>
                <a:cs typeface="Times New Roman" panose="02020603050405020304" pitchFamily="18" charset="0"/>
              </a:rPr>
              <a:t>DDOS Attack</a:t>
            </a:r>
          </a:p>
          <a:p>
            <a:pPr marL="342900" lvl="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Design of an Algorithm for detecting the Sybil nodes by considering the timestamp and velocity parameter of the beacon messages sent from the vehicle nodes which estimates the distance and predict the current position.</a:t>
            </a:r>
          </a:p>
          <a:p>
            <a:pPr marL="342900" lvl="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Provided various measures to prevent the attackers in VANET communication.</a:t>
            </a:r>
          </a:p>
          <a:p>
            <a:pPr marL="342900" lvl="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Implemented a system which detect the best routing protocol for the VANET communication by considering the realistic scenario generated from OSM and simulation has been done using SUMO and NS3.</a:t>
            </a:r>
          </a:p>
          <a:p>
            <a:pPr algn="just"/>
            <a:endParaRPr lang="en-GB" sz="2200" dirty="0">
              <a:solidFill>
                <a:srgbClr val="003064"/>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EF185D2-BE99-4CDF-B2E7-C8EA40368C54}"/>
              </a:ext>
            </a:extLst>
          </p:cNvPr>
          <p:cNvSpPr txBox="1"/>
          <p:nvPr/>
        </p:nvSpPr>
        <p:spPr>
          <a:xfrm>
            <a:off x="838200" y="22860000"/>
            <a:ext cx="9220200" cy="430887"/>
          </a:xfrm>
          <a:prstGeom prst="rect">
            <a:avLst/>
          </a:prstGeom>
          <a:noFill/>
        </p:spPr>
        <p:txBody>
          <a:bodyPr wrap="square" rtlCol="0">
            <a:spAutoFit/>
          </a:bodyPr>
          <a:lstStyle/>
          <a:p>
            <a:endParaRPr lang="en-GB" sz="2200" dirty="0"/>
          </a:p>
        </p:txBody>
      </p:sp>
      <p:pic>
        <p:nvPicPr>
          <p:cNvPr id="9" name="Picture 8" descr="A screenshot of a cell phone&#10;&#10;Description automatically generated">
            <a:extLst>
              <a:ext uri="{FF2B5EF4-FFF2-40B4-BE49-F238E27FC236}">
                <a16:creationId xmlns:a16="http://schemas.microsoft.com/office/drawing/2014/main" id="{65FD44AC-210E-414A-AB1B-D26BDCAA61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9745" y="23875399"/>
            <a:ext cx="8280010" cy="4319658"/>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F799DB34-A326-4439-8B6D-A45DE9495937}"/>
              </a:ext>
            </a:extLst>
          </p:cNvPr>
          <p:cNvSpPr txBox="1"/>
          <p:nvPr/>
        </p:nvSpPr>
        <p:spPr>
          <a:xfrm>
            <a:off x="838199" y="22767403"/>
            <a:ext cx="9582435" cy="1107996"/>
          </a:xfrm>
          <a:prstGeom prst="rect">
            <a:avLst/>
          </a:prstGeom>
          <a:noFill/>
        </p:spPr>
        <p:txBody>
          <a:bodyPr wrap="square" rtlCol="0">
            <a:spAutoFit/>
          </a:bodyPr>
          <a:lstStyle/>
          <a:p>
            <a:pPr algn="just"/>
            <a:r>
              <a:rPr lang="en-US" sz="2200" dirty="0">
                <a:solidFill>
                  <a:srgbClr val="003064"/>
                </a:solidFill>
                <a:latin typeface="Times New Roman" panose="02020603050405020304" pitchFamily="18" charset="0"/>
                <a:cs typeface="Times New Roman" panose="02020603050405020304" pitchFamily="18" charset="0"/>
              </a:rPr>
              <a:t>High level design of the implemented system is shown in Fig. 1. which shows the detailed the transmission and authentications process of the beacons in the VANETs.</a:t>
            </a:r>
            <a:endParaRPr lang="en-GB" sz="2200" dirty="0">
              <a:solidFill>
                <a:srgbClr val="003064"/>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5FE434-493C-4C40-84FD-2E6F963224E2}"/>
              </a:ext>
            </a:extLst>
          </p:cNvPr>
          <p:cNvSpPr txBox="1"/>
          <p:nvPr/>
        </p:nvSpPr>
        <p:spPr>
          <a:xfrm>
            <a:off x="3185449" y="28298724"/>
            <a:ext cx="4525701" cy="400110"/>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Fig. 1 High level diagram</a:t>
            </a:r>
            <a:endParaRPr lang="en-GB" sz="2000" b="1"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DA40593-9783-4C79-891F-A93754C6F046}"/>
              </a:ext>
            </a:extLst>
          </p:cNvPr>
          <p:cNvSpPr txBox="1"/>
          <p:nvPr/>
        </p:nvSpPr>
        <p:spPr>
          <a:xfrm>
            <a:off x="11817350" y="9540240"/>
            <a:ext cx="8390890" cy="430887"/>
          </a:xfrm>
          <a:prstGeom prst="rect">
            <a:avLst/>
          </a:prstGeom>
          <a:noFill/>
        </p:spPr>
        <p:txBody>
          <a:bodyPr wrap="square" rtlCol="0">
            <a:spAutoFit/>
          </a:bodyPr>
          <a:lstStyle/>
          <a:p>
            <a:endParaRPr lang="en-GB" sz="22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884AB43-4C5A-4464-AFC8-D6E12C198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61521" y="12498121"/>
            <a:ext cx="7968560" cy="5472137"/>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EF04C182-FA1C-471C-9145-5796D793180E}"/>
              </a:ext>
            </a:extLst>
          </p:cNvPr>
          <p:cNvSpPr txBox="1"/>
          <p:nvPr/>
        </p:nvSpPr>
        <p:spPr>
          <a:xfrm>
            <a:off x="14569440" y="12740640"/>
            <a:ext cx="45719" cy="430887"/>
          </a:xfrm>
          <a:prstGeom prst="rect">
            <a:avLst/>
          </a:prstGeom>
          <a:noFill/>
        </p:spPr>
        <p:txBody>
          <a:bodyPr wrap="square" rtlCol="0">
            <a:spAutoFit/>
          </a:bodyPr>
          <a:lstStyle/>
          <a:p>
            <a:endParaRPr lang="en-GB" sz="22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42F4487A-A462-460E-88DA-80EBE7695AE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16218" y="19960910"/>
            <a:ext cx="3923261" cy="22395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Box 21">
            <a:extLst>
              <a:ext uri="{FF2B5EF4-FFF2-40B4-BE49-F238E27FC236}">
                <a16:creationId xmlns:a16="http://schemas.microsoft.com/office/drawing/2014/main" id="{29538E70-719C-4B55-AEEC-F3180A9D2D36}"/>
              </a:ext>
            </a:extLst>
          </p:cNvPr>
          <p:cNvSpPr txBox="1"/>
          <p:nvPr/>
        </p:nvSpPr>
        <p:spPr>
          <a:xfrm>
            <a:off x="11298227" y="7434847"/>
            <a:ext cx="9565102"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Firstly we addressed the </a:t>
            </a:r>
            <a:r>
              <a:rPr lang="en-US" sz="2200" b="1" dirty="0">
                <a:solidFill>
                  <a:srgbClr val="003064"/>
                </a:solidFill>
                <a:latin typeface="Times New Roman" panose="02020603050405020304" pitchFamily="18" charset="0"/>
                <a:cs typeface="Times New Roman" panose="02020603050405020304" pitchFamily="18" charset="0"/>
              </a:rPr>
              <a:t>identification</a:t>
            </a:r>
            <a:r>
              <a:rPr lang="en-US" sz="2200" dirty="0">
                <a:solidFill>
                  <a:srgbClr val="003064"/>
                </a:solidFill>
                <a:latin typeface="Times New Roman" panose="02020603050405020304" pitchFamily="18" charset="0"/>
                <a:cs typeface="Times New Roman" panose="02020603050405020304" pitchFamily="18" charset="0"/>
              </a:rPr>
              <a:t> requirement. To uniquely identify a vehicle we provided the </a:t>
            </a:r>
            <a:r>
              <a:rPr lang="en-US" sz="2200" b="1" dirty="0">
                <a:solidFill>
                  <a:srgbClr val="003064"/>
                </a:solidFill>
                <a:latin typeface="Times New Roman" panose="02020603050405020304" pitchFamily="18" charset="0"/>
                <a:cs typeface="Times New Roman" panose="02020603050405020304" pitchFamily="18" charset="0"/>
              </a:rPr>
              <a:t>Vehicle Identification Number(VIN) </a:t>
            </a:r>
            <a:r>
              <a:rPr lang="en-US" sz="2200" dirty="0">
                <a:solidFill>
                  <a:srgbClr val="003064"/>
                </a:solidFill>
                <a:latin typeface="Times New Roman" panose="02020603050405020304" pitchFamily="18" charset="0"/>
                <a:cs typeface="Times New Roman" panose="02020603050405020304" pitchFamily="18" charset="0"/>
              </a:rPr>
              <a:t>using CA authority which distributes unique key for each node.</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To solve the Problem of </a:t>
            </a:r>
            <a:r>
              <a:rPr lang="en-US" sz="2200" b="1" dirty="0">
                <a:solidFill>
                  <a:srgbClr val="003064"/>
                </a:solidFill>
                <a:latin typeface="Times New Roman" panose="02020603050405020304" pitchFamily="18" charset="0"/>
                <a:cs typeface="Times New Roman" panose="02020603050405020304" pitchFamily="18" charset="0"/>
              </a:rPr>
              <a:t>authentication</a:t>
            </a:r>
            <a:r>
              <a:rPr lang="en-US" sz="2200" dirty="0">
                <a:solidFill>
                  <a:srgbClr val="003064"/>
                </a:solidFill>
                <a:latin typeface="Times New Roman" panose="02020603050405020304" pitchFamily="18" charset="0"/>
                <a:cs typeface="Times New Roman" panose="02020603050405020304" pitchFamily="18" charset="0"/>
              </a:rPr>
              <a:t> and ensure </a:t>
            </a:r>
            <a:r>
              <a:rPr lang="en-US" sz="2200" b="1" dirty="0">
                <a:solidFill>
                  <a:srgbClr val="003064"/>
                </a:solidFill>
                <a:latin typeface="Times New Roman" panose="02020603050405020304" pitchFamily="18" charset="0"/>
                <a:cs typeface="Times New Roman" panose="02020603050405020304" pitchFamily="18" charset="0"/>
              </a:rPr>
              <a:t>message integrity </a:t>
            </a:r>
            <a:r>
              <a:rPr lang="en-US" sz="2200" dirty="0">
                <a:solidFill>
                  <a:srgbClr val="003064"/>
                </a:solidFill>
                <a:latin typeface="Times New Roman" panose="02020603050405020304" pitchFamily="18" charset="0"/>
                <a:cs typeface="Times New Roman" panose="02020603050405020304" pitchFamily="18" charset="0"/>
              </a:rPr>
              <a:t>and </a:t>
            </a:r>
            <a:r>
              <a:rPr lang="en-US" sz="2200" b="1" dirty="0">
                <a:solidFill>
                  <a:srgbClr val="003064"/>
                </a:solidFill>
                <a:latin typeface="Times New Roman" panose="02020603050405020304" pitchFamily="18" charset="0"/>
                <a:cs typeface="Times New Roman" panose="02020603050405020304" pitchFamily="18" charset="0"/>
              </a:rPr>
              <a:t>non-repudiation</a:t>
            </a:r>
            <a:r>
              <a:rPr lang="en-US" sz="2200" dirty="0">
                <a:solidFill>
                  <a:srgbClr val="003064"/>
                </a:solidFill>
                <a:latin typeface="Times New Roman" panose="02020603050405020304" pitchFamily="18" charset="0"/>
                <a:cs typeface="Times New Roman" panose="02020603050405020304" pitchFamily="18" charset="0"/>
              </a:rPr>
              <a:t> of the sender we implemented digital signature for each vehicle and the messages.</a:t>
            </a:r>
          </a:p>
          <a:p>
            <a:pPr marL="342900" indent="-342900" algn="just">
              <a:buFont typeface="Wingdings" panose="05000000000000000000" pitchFamily="2" charset="2"/>
              <a:buChar char="Ø"/>
            </a:pPr>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Being a critical system we have also have to ensure </a:t>
            </a:r>
            <a:r>
              <a:rPr lang="en-US" sz="2200" b="1" dirty="0">
                <a:solidFill>
                  <a:srgbClr val="003064"/>
                </a:solidFill>
                <a:latin typeface="Times New Roman" panose="02020603050405020304" pitchFamily="18" charset="0"/>
                <a:cs typeface="Times New Roman" panose="02020603050405020304" pitchFamily="18" charset="0"/>
              </a:rPr>
              <a:t>high availability</a:t>
            </a:r>
            <a:r>
              <a:rPr lang="en-US" sz="2200" dirty="0">
                <a:solidFill>
                  <a:srgbClr val="003064"/>
                </a:solidFill>
                <a:latin typeface="Times New Roman" panose="02020603050405020304" pitchFamily="18" charset="0"/>
                <a:cs typeface="Times New Roman" panose="02020603050405020304" pitchFamily="18" charset="0"/>
              </a:rPr>
              <a:t> of the system. For that we intend to detect if a user is sending messages too frequently at the communication unit level, only passing them to the OBU after a minimum delta time between messages has passed. We can’t ignore all future messages because they can be critical, but we drop the excess ones that won't affect road safety. How it all works shown in Fig. 2.</a:t>
            </a:r>
          </a:p>
          <a:p>
            <a:pPr algn="just"/>
            <a:endParaRPr lang="en-US" sz="2200" dirty="0">
              <a:solidFill>
                <a:srgbClr val="003064"/>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495FF9A-56E9-4B9E-9E8A-9324E85FB1E7}"/>
              </a:ext>
            </a:extLst>
          </p:cNvPr>
          <p:cNvSpPr txBox="1"/>
          <p:nvPr/>
        </p:nvSpPr>
        <p:spPr>
          <a:xfrm>
            <a:off x="11298226" y="18356750"/>
            <a:ext cx="9492301" cy="10587514"/>
          </a:xfrm>
          <a:prstGeom prst="rect">
            <a:avLst/>
          </a:prstGeom>
          <a:noFill/>
        </p:spPr>
        <p:txBody>
          <a:bodyPr wrap="square" rtlCol="0">
            <a:spAutoFit/>
          </a:bodyPr>
          <a:lstStyle/>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solidFill>
                  <a:srgbClr val="003064"/>
                </a:solidFill>
                <a:latin typeface="Times New Roman" panose="02020603050405020304" pitchFamily="18" charset="0"/>
                <a:cs typeface="Times New Roman" panose="02020603050405020304" pitchFamily="18" charset="0"/>
              </a:rPr>
              <a:t>Reply Attack:</a:t>
            </a:r>
          </a:p>
          <a:p>
            <a:pPr algn="just"/>
            <a:endParaRPr lang="en-US" sz="2200" b="1" dirty="0">
              <a:solidFill>
                <a:srgbClr val="003064"/>
              </a:solidFill>
              <a:latin typeface="Times New Roman" panose="02020603050405020304" pitchFamily="18" charset="0"/>
              <a:cs typeface="Times New Roman" panose="02020603050405020304" pitchFamily="18" charset="0"/>
            </a:endParaRPr>
          </a:p>
          <a:p>
            <a:pPr marL="777880" lvl="1" indent="-342900" algn="just">
              <a:buFont typeface="Arial" panose="020B0604020202020204" pitchFamily="34" charset="0"/>
              <a:buChar char="•"/>
            </a:pPr>
            <a:r>
              <a:rPr lang="en-GB" sz="2200" b="1" dirty="0">
                <a:solidFill>
                  <a:srgbClr val="003064"/>
                </a:solidFill>
                <a:latin typeface="Times New Roman" panose="02020603050405020304" pitchFamily="18" charset="0"/>
                <a:cs typeface="Times New Roman" panose="02020603050405020304" pitchFamily="18" charset="0"/>
              </a:rPr>
              <a:t>Detection</a:t>
            </a:r>
            <a:r>
              <a:rPr lang="en-GB" sz="2200" dirty="0">
                <a:solidFill>
                  <a:srgbClr val="003064"/>
                </a:solidFill>
                <a:latin typeface="Times New Roman" panose="02020603050405020304" pitchFamily="18" charset="0"/>
                <a:cs typeface="Times New Roman" panose="02020603050405020304" pitchFamily="18" charset="0"/>
              </a:rPr>
              <a:t>: We have to guarantee that messages are fresh, making it impossible for an attacker to replay them later on. To accomplish this we decided to attach a timestamp to every messages from vehicle nodes. RSU stores the first 20 messages from each vehicle for certain period, within that time if same vehicle tries to re-send the same messages, we then calculate the time stamp of the messages, if the timestamp is above the given threshold, RSU will drop the messages sent by vehicle and detect it as Replay attack nodes.</a:t>
            </a:r>
          </a:p>
          <a:p>
            <a:pPr marL="777880" lvl="1" indent="-342900" algn="just">
              <a:buFont typeface="Arial" panose="020B0604020202020204" pitchFamily="34" charset="0"/>
              <a:buChar char="•"/>
            </a:pPr>
            <a:r>
              <a:rPr lang="en-GB" sz="2200" b="1" dirty="0">
                <a:solidFill>
                  <a:srgbClr val="003064"/>
                </a:solidFill>
                <a:latin typeface="Times New Roman" panose="02020603050405020304" pitchFamily="18" charset="0"/>
                <a:cs typeface="Times New Roman" panose="02020603050405020304" pitchFamily="18" charset="0"/>
              </a:rPr>
              <a:t>Prevention: </a:t>
            </a:r>
            <a:r>
              <a:rPr lang="en-GB" sz="2200" dirty="0">
                <a:solidFill>
                  <a:srgbClr val="003064"/>
                </a:solidFill>
                <a:latin typeface="Times New Roman" panose="02020603050405020304" pitchFamily="18" charset="0"/>
                <a:cs typeface="Times New Roman" panose="02020603050405020304" pitchFamily="18" charset="0"/>
              </a:rPr>
              <a:t>When RSU detects the vehicle as Replay Node attacker, it will not let any messages from attacker to vehicle nodes by checking in the cache memory and dropping messages with a timestamp above a certain threshold when compared to the current time.</a:t>
            </a:r>
            <a:endParaRPr lang="en-US" sz="2200" b="1" dirty="0">
              <a:solidFill>
                <a:srgbClr val="003064"/>
              </a:solidFill>
              <a:latin typeface="Times New Roman" panose="02020603050405020304" pitchFamily="18" charset="0"/>
              <a:cs typeface="Times New Roman" panose="02020603050405020304" pitchFamily="18" charset="0"/>
            </a:endParaRPr>
          </a:p>
          <a:p>
            <a:pPr marL="777880" lvl="1" indent="-342900" algn="just">
              <a:buFont typeface="Wingdings" panose="05000000000000000000" pitchFamily="2" charset="2"/>
              <a:buChar char="Ø"/>
            </a:pPr>
            <a:endParaRPr lang="en-US" sz="2200" b="1"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solidFill>
                  <a:srgbClr val="003064"/>
                </a:solidFill>
                <a:latin typeface="Times New Roman" panose="02020603050405020304" pitchFamily="18" charset="0"/>
                <a:cs typeface="Times New Roman" panose="02020603050405020304" pitchFamily="18" charset="0"/>
              </a:rPr>
              <a:t>Sybille Attack:</a:t>
            </a:r>
          </a:p>
          <a:p>
            <a:pPr algn="just"/>
            <a:endParaRPr lang="en-US" sz="2200" b="1" dirty="0">
              <a:solidFill>
                <a:srgbClr val="003064"/>
              </a:solidFill>
              <a:latin typeface="Times New Roman" panose="02020603050405020304" pitchFamily="18" charset="0"/>
              <a:cs typeface="Times New Roman" panose="02020603050405020304" pitchFamily="18" charset="0"/>
            </a:endParaRPr>
          </a:p>
          <a:p>
            <a:pPr marL="777880" lvl="1" indent="-342900" algn="just">
              <a:buFont typeface="Arial" panose="020B0604020202020204" pitchFamily="34" charset="0"/>
              <a:buChar char="•"/>
            </a:pPr>
            <a:r>
              <a:rPr lang="en-US" sz="2200" b="1" dirty="0">
                <a:solidFill>
                  <a:srgbClr val="003064"/>
                </a:solidFill>
                <a:latin typeface="Times New Roman" panose="02020603050405020304" pitchFamily="18" charset="0"/>
                <a:cs typeface="Times New Roman" panose="02020603050405020304" pitchFamily="18" charset="0"/>
              </a:rPr>
              <a:t>Detection: </a:t>
            </a:r>
            <a:r>
              <a:rPr lang="en-US" sz="2200" dirty="0">
                <a:solidFill>
                  <a:srgbClr val="003064"/>
                </a:solidFill>
                <a:latin typeface="Times New Roman" panose="02020603050405020304" pitchFamily="18" charset="0"/>
                <a:cs typeface="Times New Roman" panose="02020603050405020304" pitchFamily="18" charset="0"/>
              </a:rPr>
              <a:t>Sybil attack is an identity spoofing attack that is based on creating a forged identity in a network and misusing it for his needs Proposed system first RSU checks if message sent from vehicle is authenticated and signed by CA, then estimates the speed of the node by predicting the timestamp of the last message sent from the node. The after RSU predicts the Position of the vehicle by considering estimated speed and last speed recorded in the RSU table. If the response comes below the certain threshold RSU detect it as a Sybille Node.</a:t>
            </a:r>
            <a:endParaRPr lang="en-US" sz="2200" b="1" dirty="0">
              <a:solidFill>
                <a:srgbClr val="003064"/>
              </a:solidFill>
              <a:latin typeface="Times New Roman" panose="02020603050405020304" pitchFamily="18" charset="0"/>
              <a:cs typeface="Times New Roman" panose="02020603050405020304" pitchFamily="18" charset="0"/>
            </a:endParaRPr>
          </a:p>
          <a:p>
            <a:pPr marL="777880" lvl="1" indent="-342900" algn="just">
              <a:buFont typeface="Arial" panose="020B0604020202020204" pitchFamily="34" charset="0"/>
              <a:buChar char="•"/>
            </a:pPr>
            <a:r>
              <a:rPr lang="en-US" sz="2200" b="1" dirty="0">
                <a:solidFill>
                  <a:srgbClr val="003064"/>
                </a:solidFill>
                <a:latin typeface="Times New Roman" panose="02020603050405020304" pitchFamily="18" charset="0"/>
                <a:cs typeface="Times New Roman" panose="02020603050405020304" pitchFamily="18" charset="0"/>
              </a:rPr>
              <a:t>Prevention: </a:t>
            </a:r>
            <a:r>
              <a:rPr lang="en-US" sz="2200" dirty="0">
                <a:solidFill>
                  <a:srgbClr val="003064"/>
                </a:solidFill>
                <a:latin typeface="Times New Roman" panose="02020603050405020304" pitchFamily="18" charset="0"/>
                <a:cs typeface="Times New Roman" panose="02020603050405020304" pitchFamily="18" charset="0"/>
              </a:rPr>
              <a:t>After detecting the Sybille node, RSU sends request to CA to revoke the certificate and identity of the Sybille node. After getting response from CA, RSU stores the information of the Sybille node in RSU Cache to make verification easy next time. Finally, RSU informs the vehicle about the Sybille node and drops the messages.</a:t>
            </a:r>
            <a:endParaRPr lang="en-US" sz="2200" b="1" dirty="0">
              <a:solidFill>
                <a:srgbClr val="003064"/>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E779304-1F02-4406-BB02-7ED959DDD988}"/>
              </a:ext>
            </a:extLst>
          </p:cNvPr>
          <p:cNvSpPr txBox="1"/>
          <p:nvPr/>
        </p:nvSpPr>
        <p:spPr>
          <a:xfrm>
            <a:off x="21830247" y="6811866"/>
            <a:ext cx="9510020" cy="7201972"/>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solidFill>
                  <a:srgbClr val="003064"/>
                </a:solidFill>
                <a:latin typeface="Times New Roman" panose="02020603050405020304" pitchFamily="18" charset="0"/>
                <a:cs typeface="Times New Roman" panose="02020603050405020304" pitchFamily="18" charset="0"/>
              </a:rPr>
              <a:t>DDOS Attack:</a:t>
            </a:r>
          </a:p>
          <a:p>
            <a:pPr marL="777880" lvl="1" indent="-342900" algn="just">
              <a:buFont typeface="Arial" panose="020B0604020202020204" pitchFamily="34" charset="0"/>
              <a:buChar char="•"/>
            </a:pPr>
            <a:r>
              <a:rPr lang="en-US" sz="2200" b="1" dirty="0">
                <a:solidFill>
                  <a:srgbClr val="003064"/>
                </a:solidFill>
                <a:latin typeface="Times New Roman" panose="02020603050405020304" pitchFamily="18" charset="0"/>
                <a:cs typeface="Times New Roman" panose="02020603050405020304" pitchFamily="18" charset="0"/>
              </a:rPr>
              <a:t>Detection: T</a:t>
            </a:r>
            <a:r>
              <a:rPr lang="en-US" sz="2200" dirty="0">
                <a:solidFill>
                  <a:srgbClr val="003064"/>
                </a:solidFill>
                <a:latin typeface="Times New Roman" panose="02020603050405020304" pitchFamily="18" charset="0"/>
                <a:cs typeface="Times New Roman" panose="02020603050405020304" pitchFamily="18" charset="0"/>
              </a:rPr>
              <a:t>he attacker attacks the communication medium to create channel jam. The channel will not be available anymore to the nodes and they are not able to access it. Hence Proposed system, RSU calculate the frequency and velocity of the messages coming from vehicle, then RSU checks with upper and lower bound of the threshold, if the Result is Higher than the certain threshold, RSU detects those as the DDOS attackers nodes.</a:t>
            </a:r>
          </a:p>
          <a:p>
            <a:pPr marL="777880" lvl="1" indent="-342900" algn="just">
              <a:buFont typeface="Arial" panose="020B0604020202020204" pitchFamily="34" charset="0"/>
              <a:buChar char="•"/>
            </a:pPr>
            <a:r>
              <a:rPr lang="en-US" sz="2200" b="1" dirty="0">
                <a:solidFill>
                  <a:srgbClr val="003064"/>
                </a:solidFill>
                <a:latin typeface="Times New Roman" panose="02020603050405020304" pitchFamily="18" charset="0"/>
                <a:cs typeface="Times New Roman" panose="02020603050405020304" pitchFamily="18" charset="0"/>
              </a:rPr>
              <a:t>Prevention:</a:t>
            </a:r>
            <a:r>
              <a:rPr lang="en-US" sz="2200" dirty="0">
                <a:solidFill>
                  <a:srgbClr val="003064"/>
                </a:solidFill>
                <a:latin typeface="Times New Roman" panose="02020603050405020304" pitchFamily="18" charset="0"/>
                <a:cs typeface="Times New Roman" panose="02020603050405020304" pitchFamily="18" charset="0"/>
              </a:rPr>
              <a:t> After detecting the DDOS nodes, RSU sends request to CA to revoke the certificate and identity of the Sybille node. After getting response from CA, RSU stores the information of the Sybille node in RSU Cache to make verification easy next time. Finally, RSU informs the vehicle about the Sybille node and drops the messages</a:t>
            </a:r>
            <a:endParaRPr lang="en-US" sz="2200" b="1"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200" b="1"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solidFill>
                  <a:srgbClr val="003064"/>
                </a:solidFill>
                <a:latin typeface="Times New Roman" panose="02020603050405020304" pitchFamily="18" charset="0"/>
                <a:cs typeface="Times New Roman" panose="02020603050405020304" pitchFamily="18" charset="0"/>
              </a:rPr>
              <a:t>Best Routing Protocol: </a:t>
            </a:r>
            <a:r>
              <a:rPr lang="en-GB" sz="2200" dirty="0">
                <a:solidFill>
                  <a:srgbClr val="003064"/>
                </a:solidFill>
                <a:latin typeface="Times New Roman" panose="02020603050405020304" pitchFamily="18" charset="0"/>
                <a:cs typeface="Times New Roman" panose="02020603050405020304" pitchFamily="18" charset="0"/>
              </a:rPr>
              <a:t>the best reliable routing protocol is required for the transmission in the real-world scenario. To achieve that, we have implemented system which generates the real-world scenario by selecting the specified area from the OpenStreetMap Framework. where number of vehicles, Trucks, Traffic Signals and pedestrians were selected. Then, we analysed the generated scenario in Urban simulator called SUMO.</a:t>
            </a:r>
          </a:p>
          <a:p>
            <a:pPr algn="just"/>
            <a:endParaRPr lang="en-US" sz="2200" dirty="0">
              <a:solidFill>
                <a:srgbClr val="003064"/>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526C974-B74A-430D-8451-A8F2D25C6AEA}"/>
              </a:ext>
            </a:extLst>
          </p:cNvPr>
          <p:cNvSpPr txBox="1"/>
          <p:nvPr/>
        </p:nvSpPr>
        <p:spPr>
          <a:xfrm>
            <a:off x="13435618" y="17970259"/>
            <a:ext cx="5154354" cy="400110"/>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Fig. 2 Message Exchange between Nodes</a:t>
            </a:r>
            <a:endParaRPr lang="en-GB" sz="2000" b="1" i="1" dirty="0">
              <a:latin typeface="Times New Roman" panose="02020603050405020304" pitchFamily="18" charset="0"/>
              <a:cs typeface="Times New Roman" panose="02020603050405020304" pitchFamily="18" charset="0"/>
            </a:endParaRPr>
          </a:p>
        </p:txBody>
      </p:sp>
      <p:graphicFrame>
        <p:nvGraphicFramePr>
          <p:cNvPr id="58" name="Table 58">
            <a:extLst>
              <a:ext uri="{FF2B5EF4-FFF2-40B4-BE49-F238E27FC236}">
                <a16:creationId xmlns:a16="http://schemas.microsoft.com/office/drawing/2014/main" id="{1FB984D9-A876-478C-B09A-F32C698712F9}"/>
              </a:ext>
            </a:extLst>
          </p:cNvPr>
          <p:cNvGraphicFramePr>
            <a:graphicFrameLocks noGrp="1"/>
          </p:cNvGraphicFramePr>
          <p:nvPr>
            <p:extLst>
              <p:ext uri="{D42A27DB-BD31-4B8C-83A1-F6EECF244321}">
                <p14:modId xmlns:p14="http://schemas.microsoft.com/office/powerpoint/2010/main" val="4148962748"/>
              </p:ext>
            </p:extLst>
          </p:nvPr>
        </p:nvGraphicFramePr>
        <p:xfrm>
          <a:off x="26308891" y="19913542"/>
          <a:ext cx="5079420" cy="2286936"/>
        </p:xfrm>
        <a:graphic>
          <a:graphicData uri="http://schemas.openxmlformats.org/drawingml/2006/table">
            <a:tbl>
              <a:tblPr firstRow="1" bandRow="1">
                <a:tableStyleId>{5C22544A-7EE6-4342-B048-85BDC9FD1C3A}</a:tableStyleId>
              </a:tblPr>
              <a:tblGrid>
                <a:gridCol w="1693140">
                  <a:extLst>
                    <a:ext uri="{9D8B030D-6E8A-4147-A177-3AD203B41FA5}">
                      <a16:colId xmlns:a16="http://schemas.microsoft.com/office/drawing/2014/main" val="1065727466"/>
                    </a:ext>
                  </a:extLst>
                </a:gridCol>
                <a:gridCol w="1693140">
                  <a:extLst>
                    <a:ext uri="{9D8B030D-6E8A-4147-A177-3AD203B41FA5}">
                      <a16:colId xmlns:a16="http://schemas.microsoft.com/office/drawing/2014/main" val="534675946"/>
                    </a:ext>
                  </a:extLst>
                </a:gridCol>
                <a:gridCol w="1693140">
                  <a:extLst>
                    <a:ext uri="{9D8B030D-6E8A-4147-A177-3AD203B41FA5}">
                      <a16:colId xmlns:a16="http://schemas.microsoft.com/office/drawing/2014/main" val="3150544651"/>
                    </a:ext>
                  </a:extLst>
                </a:gridCol>
              </a:tblGrid>
              <a:tr h="949958">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Algorithm</a:t>
                      </a:r>
                      <a:endParaRPr lang="en-GB"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Signing Delay in </a:t>
                      </a:r>
                      <a:r>
                        <a:rPr lang="en-GB" sz="1600" dirty="0" err="1">
                          <a:solidFill>
                            <a:schemeClr val="tx1"/>
                          </a:solidFill>
                          <a:latin typeface="Times New Roman" panose="02020603050405020304" pitchFamily="18" charset="0"/>
                          <a:cs typeface="Times New Roman" panose="02020603050405020304" pitchFamily="18" charset="0"/>
                        </a:rPr>
                        <a:t>ms</a:t>
                      </a:r>
                      <a:endParaRPr lang="en-GB"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Verification Delay in </a:t>
                      </a:r>
                      <a:r>
                        <a:rPr lang="en-GB" sz="1600" dirty="0" err="1">
                          <a:solidFill>
                            <a:schemeClr val="tx1"/>
                          </a:solidFill>
                          <a:latin typeface="Times New Roman" panose="02020603050405020304" pitchFamily="18" charset="0"/>
                          <a:cs typeface="Times New Roman" panose="02020603050405020304" pitchFamily="18" charset="0"/>
                        </a:rPr>
                        <a:t>ms</a:t>
                      </a:r>
                      <a:endParaRPr lang="en-GB"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0802677"/>
                  </a:ext>
                </a:extLst>
              </a:tr>
              <a:tr h="668489">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RSA 2048-bit</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22.737</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0.599</a:t>
                      </a:r>
                    </a:p>
                  </a:txBody>
                  <a:tcPr/>
                </a:tc>
                <a:extLst>
                  <a:ext uri="{0D108BD9-81ED-4DB2-BD59-A6C34878D82A}">
                    <a16:rowId xmlns:a16="http://schemas.microsoft.com/office/drawing/2014/main" val="2927334656"/>
                  </a:ext>
                </a:extLst>
              </a:tr>
              <a:tr h="668489">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ECDSA 224 bit</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0.800</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3.000</a:t>
                      </a:r>
                    </a:p>
                  </a:txBody>
                  <a:tcPr/>
                </a:tc>
                <a:extLst>
                  <a:ext uri="{0D108BD9-81ED-4DB2-BD59-A6C34878D82A}">
                    <a16:rowId xmlns:a16="http://schemas.microsoft.com/office/drawing/2014/main" val="2230417337"/>
                  </a:ext>
                </a:extLst>
              </a:tr>
            </a:tbl>
          </a:graphicData>
        </a:graphic>
      </p:graphicFrame>
      <p:graphicFrame>
        <p:nvGraphicFramePr>
          <p:cNvPr id="60" name="Table 60">
            <a:extLst>
              <a:ext uri="{FF2B5EF4-FFF2-40B4-BE49-F238E27FC236}">
                <a16:creationId xmlns:a16="http://schemas.microsoft.com/office/drawing/2014/main" id="{142A3537-E2A0-4A1F-9A83-0F22785192B9}"/>
              </a:ext>
            </a:extLst>
          </p:cNvPr>
          <p:cNvGraphicFramePr>
            <a:graphicFrameLocks noGrp="1"/>
          </p:cNvGraphicFramePr>
          <p:nvPr>
            <p:extLst>
              <p:ext uri="{D42A27DB-BD31-4B8C-83A1-F6EECF244321}">
                <p14:modId xmlns:p14="http://schemas.microsoft.com/office/powerpoint/2010/main" val="531437896"/>
              </p:ext>
            </p:extLst>
          </p:nvPr>
        </p:nvGraphicFramePr>
        <p:xfrm>
          <a:off x="32402483" y="7467316"/>
          <a:ext cx="4132875" cy="3870960"/>
        </p:xfrm>
        <a:graphic>
          <a:graphicData uri="http://schemas.openxmlformats.org/drawingml/2006/table">
            <a:tbl>
              <a:tblPr firstRow="1" bandRow="1">
                <a:tableStyleId>{5C22544A-7EE6-4342-B048-85BDC9FD1C3A}</a:tableStyleId>
              </a:tblPr>
              <a:tblGrid>
                <a:gridCol w="826575">
                  <a:extLst>
                    <a:ext uri="{9D8B030D-6E8A-4147-A177-3AD203B41FA5}">
                      <a16:colId xmlns:a16="http://schemas.microsoft.com/office/drawing/2014/main" val="758827916"/>
                    </a:ext>
                  </a:extLst>
                </a:gridCol>
                <a:gridCol w="826575">
                  <a:extLst>
                    <a:ext uri="{9D8B030D-6E8A-4147-A177-3AD203B41FA5}">
                      <a16:colId xmlns:a16="http://schemas.microsoft.com/office/drawing/2014/main" val="2676847223"/>
                    </a:ext>
                  </a:extLst>
                </a:gridCol>
                <a:gridCol w="826575">
                  <a:extLst>
                    <a:ext uri="{9D8B030D-6E8A-4147-A177-3AD203B41FA5}">
                      <a16:colId xmlns:a16="http://schemas.microsoft.com/office/drawing/2014/main" val="3138121202"/>
                    </a:ext>
                  </a:extLst>
                </a:gridCol>
                <a:gridCol w="826575">
                  <a:extLst>
                    <a:ext uri="{9D8B030D-6E8A-4147-A177-3AD203B41FA5}">
                      <a16:colId xmlns:a16="http://schemas.microsoft.com/office/drawing/2014/main" val="776807512"/>
                    </a:ext>
                  </a:extLst>
                </a:gridCol>
                <a:gridCol w="826575">
                  <a:extLst>
                    <a:ext uri="{9D8B030D-6E8A-4147-A177-3AD203B41FA5}">
                      <a16:colId xmlns:a16="http://schemas.microsoft.com/office/drawing/2014/main" val="455309862"/>
                    </a:ext>
                  </a:extLst>
                </a:gridCol>
              </a:tblGrid>
              <a:tr h="1281428">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Number of Vehicles</a:t>
                      </a:r>
                      <a:endParaRPr lang="en-GB"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Throughput of the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Packet Delivered Ratio</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Packet Loss Ratio</a:t>
                      </a:r>
                    </a:p>
                  </a:txBody>
                  <a:tcPr>
                    <a:lnT w="12700" cap="flat" cmpd="sng" algn="ctr">
                      <a:noFill/>
                      <a:prstDash val="solid"/>
                      <a:round/>
                      <a:headEnd type="none" w="med" len="med"/>
                      <a:tailEnd type="none" w="med" len="med"/>
                    </a:lnT>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Network </a:t>
                      </a:r>
                      <a:r>
                        <a:rPr lang="en-GB" sz="1600" dirty="0" err="1">
                          <a:solidFill>
                            <a:schemeClr val="tx1"/>
                          </a:solidFill>
                          <a:latin typeface="Times New Roman" panose="02020603050405020304" pitchFamily="18" charset="0"/>
                          <a:cs typeface="Times New Roman" panose="02020603050405020304" pitchFamily="18" charset="0"/>
                        </a:rPr>
                        <a:t>LifeTime</a:t>
                      </a:r>
                      <a:endParaRPr lang="en-GB" sz="1600" dirty="0">
                        <a:solidFill>
                          <a:schemeClr val="tx1"/>
                        </a:solidFill>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115773350"/>
                  </a:ext>
                </a:extLst>
              </a:tr>
              <a:tr h="477395">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250</a:t>
                      </a:r>
                    </a:p>
                  </a:txBody>
                  <a:tcPr>
                    <a:lnT w="12700" cap="flat" cmpd="sng" algn="ctr">
                      <a:solidFill>
                        <a:schemeClr val="tx1"/>
                      </a:solidFill>
                      <a:prstDash val="solid"/>
                      <a:round/>
                      <a:headEnd type="none" w="med" len="med"/>
                      <a:tailEnd type="none" w="med" len="med"/>
                    </a:lnT>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58</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300</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41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95031195"/>
                  </a:ext>
                </a:extLst>
              </a:tr>
              <a:tr h="477395">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8</a:t>
                      </a:r>
                    </a:p>
                  </a:txBody>
                  <a:tcPr>
                    <a:lnL w="12700" cap="flat" cmpd="sng" algn="ctr">
                      <a:noFill/>
                      <a:prstDash val="solid"/>
                      <a:round/>
                      <a:headEnd type="none" w="med" len="med"/>
                      <a:tailEnd type="none" w="med" len="med"/>
                    </a:lnL>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300</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59</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190</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39</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264487749"/>
                  </a:ext>
                </a:extLst>
              </a:tr>
              <a:tr h="477395">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10</a:t>
                      </a:r>
                    </a:p>
                  </a:txBody>
                  <a:tcPr>
                    <a:lnL w="12700" cap="flat" cmpd="sng" algn="ctr">
                      <a:noFill/>
                      <a:prstDash val="solid"/>
                      <a:round/>
                      <a:headEnd type="none" w="med" len="med"/>
                      <a:tailEnd type="none" w="med" len="med"/>
                    </a:lnL>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350</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62</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152</a:t>
                      </a:r>
                    </a:p>
                  </a:txBody>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38</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39168470"/>
                  </a:ext>
                </a:extLst>
              </a:tr>
              <a:tr h="477395">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12</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360</a:t>
                      </a:r>
                    </a:p>
                  </a:txBody>
                  <a:tcPr>
                    <a:lnB w="12700" cap="flat" cmpd="sng" algn="ctr">
                      <a:noFill/>
                      <a:prstDash val="solid"/>
                      <a:round/>
                      <a:headEnd type="none" w="med" len="med"/>
                      <a:tailEnd type="none" w="med" len="med"/>
                    </a:lnB>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68</a:t>
                      </a:r>
                    </a:p>
                  </a:txBody>
                  <a:tcPr>
                    <a:lnB w="12700" cap="flat" cmpd="sng" algn="ctr">
                      <a:noFill/>
                      <a:prstDash val="solid"/>
                      <a:round/>
                      <a:headEnd type="none" w="med" len="med"/>
                      <a:tailEnd type="none" w="med" len="med"/>
                    </a:lnB>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130</a:t>
                      </a:r>
                    </a:p>
                  </a:txBody>
                  <a:tcPr>
                    <a:lnB w="12700" cap="flat" cmpd="sng" algn="ctr">
                      <a:noFill/>
                      <a:prstDash val="solid"/>
                      <a:round/>
                      <a:headEnd type="none" w="med" len="med"/>
                      <a:tailEnd type="none" w="med" len="med"/>
                    </a:lnB>
                  </a:tcPr>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GB" sz="1600" dirty="0">
                          <a:solidFill>
                            <a:schemeClr val="tx1"/>
                          </a:solidFill>
                          <a:latin typeface="Times New Roman" panose="02020603050405020304" pitchFamily="18" charset="0"/>
                          <a:cs typeface="Times New Roman" panose="02020603050405020304" pitchFamily="18" charset="0"/>
                        </a:rPr>
                        <a:t>37.5</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241175383"/>
                  </a:ext>
                </a:extLst>
              </a:tr>
            </a:tbl>
          </a:graphicData>
        </a:graphic>
      </p:graphicFrame>
      <p:pic>
        <p:nvPicPr>
          <p:cNvPr id="2" name="Picture 1">
            <a:extLst>
              <a:ext uri="{FF2B5EF4-FFF2-40B4-BE49-F238E27FC236}">
                <a16:creationId xmlns:a16="http://schemas.microsoft.com/office/drawing/2014/main" id="{A2C687A7-487F-4E29-8635-AD28F13360EF}"/>
              </a:ext>
            </a:extLst>
          </p:cNvPr>
          <p:cNvPicPr>
            <a:picLocks noChangeAspect="1"/>
          </p:cNvPicPr>
          <p:nvPr/>
        </p:nvPicPr>
        <p:blipFill>
          <a:blip r:embed="rId8"/>
          <a:stretch>
            <a:fillRect/>
          </a:stretch>
        </p:blipFill>
        <p:spPr>
          <a:xfrm>
            <a:off x="36796617" y="7460399"/>
            <a:ext cx="4956493" cy="3877877"/>
          </a:xfrm>
          <a:prstGeom prst="rect">
            <a:avLst/>
          </a:prstGeom>
          <a:ln>
            <a:solidFill>
              <a:schemeClr val="accent1">
                <a:lumMod val="50000"/>
              </a:schemeClr>
            </a:solidFill>
          </a:ln>
        </p:spPr>
      </p:pic>
      <p:pic>
        <p:nvPicPr>
          <p:cNvPr id="3" name="Picture 2">
            <a:extLst>
              <a:ext uri="{FF2B5EF4-FFF2-40B4-BE49-F238E27FC236}">
                <a16:creationId xmlns:a16="http://schemas.microsoft.com/office/drawing/2014/main" id="{6BEADF58-C840-4A16-B8DD-8766B2E10BF1}"/>
              </a:ext>
            </a:extLst>
          </p:cNvPr>
          <p:cNvPicPr>
            <a:picLocks noChangeAspect="1"/>
          </p:cNvPicPr>
          <p:nvPr/>
        </p:nvPicPr>
        <p:blipFill>
          <a:blip r:embed="rId9"/>
          <a:stretch>
            <a:fillRect/>
          </a:stretch>
        </p:blipFill>
        <p:spPr>
          <a:xfrm>
            <a:off x="32402484" y="12061115"/>
            <a:ext cx="4132874" cy="2970314"/>
          </a:xfrm>
          <a:prstGeom prst="rect">
            <a:avLst/>
          </a:prstGeom>
          <a:ln>
            <a:solidFill>
              <a:srgbClr val="0046D2"/>
            </a:solidFill>
          </a:ln>
        </p:spPr>
      </p:pic>
      <p:pic>
        <p:nvPicPr>
          <p:cNvPr id="5" name="Picture 4">
            <a:extLst>
              <a:ext uri="{FF2B5EF4-FFF2-40B4-BE49-F238E27FC236}">
                <a16:creationId xmlns:a16="http://schemas.microsoft.com/office/drawing/2014/main" id="{BCD459EE-CAA3-48BA-BA46-71FAB4B8E393}"/>
              </a:ext>
            </a:extLst>
          </p:cNvPr>
          <p:cNvPicPr>
            <a:picLocks noChangeAspect="1"/>
          </p:cNvPicPr>
          <p:nvPr/>
        </p:nvPicPr>
        <p:blipFill>
          <a:blip r:embed="rId10"/>
          <a:stretch>
            <a:fillRect/>
          </a:stretch>
        </p:blipFill>
        <p:spPr>
          <a:xfrm>
            <a:off x="36796617" y="12061115"/>
            <a:ext cx="4773611" cy="2970314"/>
          </a:xfrm>
          <a:prstGeom prst="rect">
            <a:avLst/>
          </a:prstGeom>
          <a:ln>
            <a:solidFill>
              <a:srgbClr val="0046D2"/>
            </a:solidFill>
          </a:ln>
        </p:spPr>
      </p:pic>
      <p:sp>
        <p:nvSpPr>
          <p:cNvPr id="40" name="Text Box 10">
            <a:extLst>
              <a:ext uri="{FF2B5EF4-FFF2-40B4-BE49-F238E27FC236}">
                <a16:creationId xmlns:a16="http://schemas.microsoft.com/office/drawing/2014/main" id="{898CFD20-A4AB-4DEA-8E3F-6B910B9E7E49}"/>
              </a:ext>
            </a:extLst>
          </p:cNvPr>
          <p:cNvSpPr txBox="1">
            <a:spLocks noChangeArrowheads="1"/>
          </p:cNvSpPr>
          <p:nvPr/>
        </p:nvSpPr>
        <p:spPr bwMode="auto">
          <a:xfrm>
            <a:off x="22747157" y="6459248"/>
            <a:ext cx="7662546" cy="553998"/>
          </a:xfrm>
          <a:prstGeom prst="rect">
            <a:avLst/>
          </a:prstGeom>
          <a:gradFill flip="none" rotWithShape="1">
            <a:gsLst>
              <a:gs pos="0">
                <a:srgbClr val="A7C4FF"/>
              </a:gs>
              <a:gs pos="50000">
                <a:srgbClr val="A7C4FF"/>
              </a:gs>
              <a:gs pos="100000">
                <a:srgbClr val="A7C4FF"/>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Implementation of modules Cont’d…</a:t>
            </a:r>
          </a:p>
        </p:txBody>
      </p:sp>
      <p:sp>
        <p:nvSpPr>
          <p:cNvPr id="41" name="Text Box 10">
            <a:extLst>
              <a:ext uri="{FF2B5EF4-FFF2-40B4-BE49-F238E27FC236}">
                <a16:creationId xmlns:a16="http://schemas.microsoft.com/office/drawing/2014/main" id="{069CDC48-94BF-43E6-81E0-43E460ACE0E4}"/>
              </a:ext>
            </a:extLst>
          </p:cNvPr>
          <p:cNvSpPr txBox="1">
            <a:spLocks noChangeArrowheads="1"/>
          </p:cNvSpPr>
          <p:nvPr/>
        </p:nvSpPr>
        <p:spPr bwMode="auto">
          <a:xfrm>
            <a:off x="3037171" y="6312366"/>
            <a:ext cx="5985818" cy="553998"/>
          </a:xfrm>
          <a:prstGeom prst="rect">
            <a:avLst/>
          </a:prstGeom>
          <a:gradFill flip="none" rotWithShape="1">
            <a:gsLst>
              <a:gs pos="0">
                <a:srgbClr val="A7C4FF"/>
              </a:gs>
              <a:gs pos="50000">
                <a:srgbClr val="A7C4FF"/>
              </a:gs>
              <a:gs pos="100000">
                <a:srgbClr val="A7C4FF"/>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Introduction</a:t>
            </a:r>
          </a:p>
        </p:txBody>
      </p:sp>
      <p:sp>
        <p:nvSpPr>
          <p:cNvPr id="42" name="Text Box 10">
            <a:extLst>
              <a:ext uri="{FF2B5EF4-FFF2-40B4-BE49-F238E27FC236}">
                <a16:creationId xmlns:a16="http://schemas.microsoft.com/office/drawing/2014/main" id="{DE472555-B869-43F5-9218-13EED2E97A75}"/>
              </a:ext>
            </a:extLst>
          </p:cNvPr>
          <p:cNvSpPr txBox="1">
            <a:spLocks noChangeArrowheads="1"/>
          </p:cNvSpPr>
          <p:nvPr/>
        </p:nvSpPr>
        <p:spPr bwMode="auto">
          <a:xfrm>
            <a:off x="2556990" y="14957922"/>
            <a:ext cx="5985818" cy="553998"/>
          </a:xfrm>
          <a:prstGeom prst="rect">
            <a:avLst/>
          </a:prstGeom>
          <a:gradFill flip="none" rotWithShape="1">
            <a:gsLst>
              <a:gs pos="0">
                <a:srgbClr val="A7C4FF"/>
              </a:gs>
              <a:gs pos="50000">
                <a:srgbClr val="A7C4FF"/>
              </a:gs>
              <a:gs pos="100000">
                <a:srgbClr val="A7C4FF"/>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Proposed System</a:t>
            </a:r>
          </a:p>
        </p:txBody>
      </p:sp>
      <p:sp>
        <p:nvSpPr>
          <p:cNvPr id="43" name="Text Box 10">
            <a:extLst>
              <a:ext uri="{FF2B5EF4-FFF2-40B4-BE49-F238E27FC236}">
                <a16:creationId xmlns:a16="http://schemas.microsoft.com/office/drawing/2014/main" id="{3B6679C4-56BF-43D7-983F-1964CA13DD9D}"/>
              </a:ext>
            </a:extLst>
          </p:cNvPr>
          <p:cNvSpPr txBox="1">
            <a:spLocks noChangeArrowheads="1"/>
          </p:cNvSpPr>
          <p:nvPr/>
        </p:nvSpPr>
        <p:spPr bwMode="auto">
          <a:xfrm>
            <a:off x="22933135" y="13897621"/>
            <a:ext cx="7106578" cy="1015663"/>
          </a:xfrm>
          <a:prstGeom prst="rect">
            <a:avLst/>
          </a:prstGeom>
          <a:gradFill flip="none" rotWithShape="1">
            <a:gsLst>
              <a:gs pos="0">
                <a:srgbClr val="A7C4FF"/>
              </a:gs>
              <a:gs pos="50000">
                <a:srgbClr val="A7C4FF"/>
              </a:gs>
              <a:gs pos="100000">
                <a:srgbClr val="A7C4FF"/>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Simulation Result and Performance Analysis</a:t>
            </a:r>
          </a:p>
        </p:txBody>
      </p:sp>
      <p:sp>
        <p:nvSpPr>
          <p:cNvPr id="44" name="Text Box 10">
            <a:extLst>
              <a:ext uri="{FF2B5EF4-FFF2-40B4-BE49-F238E27FC236}">
                <a16:creationId xmlns:a16="http://schemas.microsoft.com/office/drawing/2014/main" id="{D691A45C-5D41-4B8B-8FC2-8027C3BFB64F}"/>
              </a:ext>
            </a:extLst>
          </p:cNvPr>
          <p:cNvSpPr txBox="1">
            <a:spLocks noChangeArrowheads="1"/>
          </p:cNvSpPr>
          <p:nvPr/>
        </p:nvSpPr>
        <p:spPr bwMode="auto">
          <a:xfrm>
            <a:off x="33583435" y="22490404"/>
            <a:ext cx="7106578" cy="553998"/>
          </a:xfrm>
          <a:prstGeom prst="rect">
            <a:avLst/>
          </a:prstGeom>
          <a:gradFill flip="none" rotWithShape="1">
            <a:gsLst>
              <a:gs pos="0">
                <a:srgbClr val="A7C4FF"/>
              </a:gs>
              <a:gs pos="50000">
                <a:srgbClr val="A7C4FF"/>
              </a:gs>
              <a:gs pos="100000">
                <a:srgbClr val="698ED9"/>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Conclusion</a:t>
            </a:r>
          </a:p>
        </p:txBody>
      </p:sp>
      <p:sp>
        <p:nvSpPr>
          <p:cNvPr id="13" name="TextBox 12">
            <a:extLst>
              <a:ext uri="{FF2B5EF4-FFF2-40B4-BE49-F238E27FC236}">
                <a16:creationId xmlns:a16="http://schemas.microsoft.com/office/drawing/2014/main" id="{ED3E9158-3BCB-4290-9232-5E8E7C1C2A04}"/>
              </a:ext>
            </a:extLst>
          </p:cNvPr>
          <p:cNvSpPr txBox="1"/>
          <p:nvPr/>
        </p:nvSpPr>
        <p:spPr>
          <a:xfrm>
            <a:off x="21830247" y="15147683"/>
            <a:ext cx="9510020" cy="1785104"/>
          </a:xfrm>
          <a:prstGeom prst="rect">
            <a:avLst/>
          </a:prstGeom>
          <a:noFill/>
        </p:spPr>
        <p:txBody>
          <a:bodyPr wrap="square" rtlCol="0">
            <a:spAutoFit/>
          </a:bodyPr>
          <a:lstStyle/>
          <a:p>
            <a:pPr algn="just"/>
            <a:r>
              <a:rPr lang="en-US" sz="2200" dirty="0">
                <a:solidFill>
                  <a:srgbClr val="003064"/>
                </a:solidFill>
                <a:latin typeface="Times New Roman" panose="02020603050405020304" pitchFamily="18" charset="0"/>
                <a:cs typeface="Times New Roman" panose="02020603050405020304" pitchFamily="18" charset="0"/>
              </a:rPr>
              <a:t>We used the following Simulation tool in our implanted system</a:t>
            </a:r>
          </a:p>
          <a:p>
            <a:pPr marL="777880" lvl="1" indent="-342900" algn="just">
              <a:buFont typeface="Arial" panose="020B0604020202020204" pitchFamily="34" charset="0"/>
              <a:buChar char="•"/>
            </a:pPr>
            <a:r>
              <a:rPr lang="en-US" sz="2200" dirty="0">
                <a:solidFill>
                  <a:srgbClr val="003064"/>
                </a:solidFill>
                <a:latin typeface="Times New Roman" panose="02020603050405020304" pitchFamily="18" charset="0"/>
                <a:cs typeface="Times New Roman" panose="02020603050405020304" pitchFamily="18" charset="0"/>
              </a:rPr>
              <a:t>SUMO – Simulation of urban mobility</a:t>
            </a:r>
          </a:p>
          <a:p>
            <a:pPr marL="777880" lvl="1" indent="-342900" algn="just">
              <a:buFont typeface="Arial" panose="020B0604020202020204" pitchFamily="34" charset="0"/>
              <a:buChar char="•"/>
            </a:pPr>
            <a:r>
              <a:rPr lang="en-US" sz="2200" dirty="0">
                <a:solidFill>
                  <a:srgbClr val="003064"/>
                </a:solidFill>
                <a:latin typeface="Times New Roman" panose="02020603050405020304" pitchFamily="18" charset="0"/>
                <a:cs typeface="Times New Roman" panose="02020603050405020304" pitchFamily="18" charset="0"/>
              </a:rPr>
              <a:t>OSM – Open Street Map</a:t>
            </a:r>
          </a:p>
          <a:p>
            <a:pPr marL="777880" lvl="1" indent="-342900" algn="just">
              <a:buFont typeface="Arial" panose="020B0604020202020204" pitchFamily="34" charset="0"/>
              <a:buChar char="•"/>
            </a:pPr>
            <a:r>
              <a:rPr lang="en-US" sz="2200" dirty="0">
                <a:solidFill>
                  <a:srgbClr val="003064"/>
                </a:solidFill>
                <a:latin typeface="Times New Roman" panose="02020603050405020304" pitchFamily="18" charset="0"/>
                <a:cs typeface="Times New Roman" panose="02020603050405020304" pitchFamily="18" charset="0"/>
              </a:rPr>
              <a:t>JVSN – Java VANET Simulation Network</a:t>
            </a:r>
          </a:p>
          <a:p>
            <a:pPr marL="777880" lvl="1" indent="-342900" algn="just">
              <a:buFont typeface="Arial" panose="020B0604020202020204" pitchFamily="34" charset="0"/>
              <a:buChar char="•"/>
            </a:pPr>
            <a:r>
              <a:rPr lang="en-GB" sz="2200" dirty="0">
                <a:solidFill>
                  <a:srgbClr val="003064"/>
                </a:solidFill>
                <a:latin typeface="Times New Roman" panose="02020603050405020304" pitchFamily="18" charset="0"/>
                <a:cs typeface="Times New Roman" panose="02020603050405020304" pitchFamily="18" charset="0"/>
              </a:rPr>
              <a:t>NS3 – Network Simulation</a:t>
            </a:r>
          </a:p>
        </p:txBody>
      </p:sp>
      <p:sp>
        <p:nvSpPr>
          <p:cNvPr id="16" name="TextBox 15">
            <a:extLst>
              <a:ext uri="{FF2B5EF4-FFF2-40B4-BE49-F238E27FC236}">
                <a16:creationId xmlns:a16="http://schemas.microsoft.com/office/drawing/2014/main" id="{85562701-E6CC-45DD-AB99-EA2522005E0B}"/>
              </a:ext>
            </a:extLst>
          </p:cNvPr>
          <p:cNvSpPr txBox="1"/>
          <p:nvPr/>
        </p:nvSpPr>
        <p:spPr>
          <a:xfrm>
            <a:off x="21830247" y="16934283"/>
            <a:ext cx="9510020" cy="2462213"/>
          </a:xfrm>
          <a:prstGeom prst="rect">
            <a:avLst/>
          </a:prstGeom>
          <a:noFill/>
        </p:spPr>
        <p:txBody>
          <a:bodyPr wrap="square" rtlCol="0">
            <a:spAutoFit/>
          </a:bodyPr>
          <a:lstStyle/>
          <a:p>
            <a:pPr marL="34290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Using SUMO a </a:t>
            </a:r>
            <a:r>
              <a:rPr lang="en-GB" sz="2200" dirty="0" err="1">
                <a:solidFill>
                  <a:srgbClr val="003064"/>
                </a:solidFill>
                <a:latin typeface="Times New Roman" panose="02020603050405020304" pitchFamily="18" charset="0"/>
                <a:cs typeface="Times New Roman" panose="02020603050405020304" pitchFamily="18" charset="0"/>
              </a:rPr>
              <a:t>Mobilty.tcl</a:t>
            </a:r>
            <a:r>
              <a:rPr lang="en-GB" sz="2200" dirty="0">
                <a:solidFill>
                  <a:srgbClr val="003064"/>
                </a:solidFill>
                <a:latin typeface="Times New Roman" panose="02020603050405020304" pitchFamily="18" charset="0"/>
                <a:cs typeface="Times New Roman" panose="02020603050405020304" pitchFamily="18" charset="0"/>
              </a:rPr>
              <a:t> file was generated to analyse the communication between the nodes by using the four different routing protocol such as (Ad hoc On-Demand Distance Vector) AODV, Dynamic Source Routing (DSR), Destination-Sequenced Distance-Vector DSDV, Optimized Link State Routing Protocol (OLSR) with the Network Simulator NS3. Finally, For the given simulation duration, the DSR protocol was giving the high throughput and less network over head in VANET communication system as shown in the Fig.3. </a:t>
            </a:r>
          </a:p>
        </p:txBody>
      </p:sp>
      <p:sp>
        <p:nvSpPr>
          <p:cNvPr id="48" name="TextBox 47">
            <a:extLst>
              <a:ext uri="{FF2B5EF4-FFF2-40B4-BE49-F238E27FC236}">
                <a16:creationId xmlns:a16="http://schemas.microsoft.com/office/drawing/2014/main" id="{4EA8DC82-627F-4A4A-AC6A-B8D96BC84AB8}"/>
              </a:ext>
            </a:extLst>
          </p:cNvPr>
          <p:cNvSpPr txBox="1"/>
          <p:nvPr/>
        </p:nvSpPr>
        <p:spPr>
          <a:xfrm>
            <a:off x="21908647" y="22420855"/>
            <a:ext cx="4380454"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Fig. 3 </a:t>
            </a:r>
            <a:r>
              <a:rPr lang="en-GB" sz="1000" b="1" i="1" dirty="0">
                <a:latin typeface="Times New Roman" panose="02020603050405020304" pitchFamily="18" charset="0"/>
                <a:cs typeface="Times New Roman" panose="02020603050405020304" pitchFamily="18" charset="0"/>
              </a:rPr>
              <a:t>DSR routing protocol gives the good throughput than other protocol</a:t>
            </a:r>
          </a:p>
        </p:txBody>
      </p:sp>
      <p:sp>
        <p:nvSpPr>
          <p:cNvPr id="17" name="TextBox 16">
            <a:extLst>
              <a:ext uri="{FF2B5EF4-FFF2-40B4-BE49-F238E27FC236}">
                <a16:creationId xmlns:a16="http://schemas.microsoft.com/office/drawing/2014/main" id="{F6AD28E9-B2A3-4424-999D-FEB849218135}"/>
              </a:ext>
            </a:extLst>
          </p:cNvPr>
          <p:cNvSpPr txBox="1"/>
          <p:nvPr/>
        </p:nvSpPr>
        <p:spPr>
          <a:xfrm>
            <a:off x="21830247" y="23198290"/>
            <a:ext cx="9510020"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The parameters used in these simulations are summarized in the table II. Each simulation was run 10 times and the presented results were averaged from </a:t>
            </a:r>
            <a:r>
              <a:rPr lang="en-GB" sz="2200" dirty="0">
                <a:solidFill>
                  <a:srgbClr val="003064"/>
                </a:solidFill>
                <a:latin typeface="Times New Roman" panose="02020603050405020304" pitchFamily="18" charset="0"/>
                <a:cs typeface="Times New Roman" panose="02020603050405020304" pitchFamily="18" charset="0"/>
              </a:rPr>
              <a:t>these 10 executions. The Figure 4 and 5 show the right and false negative detection rates compared to the speed threshold and the number of attacker respectively.	</a:t>
            </a:r>
          </a:p>
          <a:p>
            <a:pPr algn="just"/>
            <a:endParaRPr lang="en-GB"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It can be noticed when the threshold is increased, the rate of false negative detection is higher. This could be explained by the fact that with a high speed threshold, we can miss a lot of attacks.</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In the figure 4, we fixed the speed threshold to 5 Km/h and we varied the number of attackers. With a low number of attackers, the detection is difficult since the difference between the estimated speed and the real one could not be very different, specially in the fluid zone, the speed remains the same even with more vehicles. The difference will be more significant in the congested area. This is shown by </a:t>
            </a:r>
            <a:r>
              <a:rPr lang="en-GB" sz="2200" dirty="0">
                <a:solidFill>
                  <a:srgbClr val="003064"/>
                </a:solidFill>
                <a:latin typeface="Times New Roman" panose="02020603050405020304" pitchFamily="18" charset="0"/>
                <a:cs typeface="Times New Roman" panose="02020603050405020304" pitchFamily="18" charset="0"/>
              </a:rPr>
              <a:t>the figure 5.</a:t>
            </a:r>
          </a:p>
        </p:txBody>
      </p:sp>
      <p:sp>
        <p:nvSpPr>
          <p:cNvPr id="20" name="TextBox 19">
            <a:extLst>
              <a:ext uri="{FF2B5EF4-FFF2-40B4-BE49-F238E27FC236}">
                <a16:creationId xmlns:a16="http://schemas.microsoft.com/office/drawing/2014/main" id="{3CDAA670-24C7-4E60-97E6-635C0EE28874}"/>
              </a:ext>
            </a:extLst>
          </p:cNvPr>
          <p:cNvSpPr txBox="1"/>
          <p:nvPr/>
        </p:nvSpPr>
        <p:spPr>
          <a:xfrm>
            <a:off x="32625856" y="23466632"/>
            <a:ext cx="8866152" cy="4832092"/>
          </a:xfrm>
          <a:prstGeom prst="rect">
            <a:avLst/>
          </a:prstGeom>
          <a:noFill/>
        </p:spPr>
        <p:txBody>
          <a:bodyPr wrap="square" rtlCol="0">
            <a:spAutoFit/>
          </a:bodyPr>
          <a:lstStyle/>
          <a:p>
            <a:pPr algn="just"/>
            <a:r>
              <a:rPr lang="en-GB" sz="2200" dirty="0">
                <a:solidFill>
                  <a:srgbClr val="003064"/>
                </a:solidFill>
                <a:latin typeface="Times New Roman" panose="02020603050405020304" pitchFamily="18" charset="0"/>
                <a:cs typeface="Times New Roman" panose="02020603050405020304" pitchFamily="18" charset="0"/>
              </a:rPr>
              <a:t>This report highlights how the VANET environment can be improved by improving the driving experience, navigation services, road safety and other roadside services. Due to the characteristics of the VANET system and its architecture, VANET is vulnerable to many security attacks. There is a need to develop security solutions in the VANET environment. Many previous security efforts have applied the same old traditional security solutions without considering any special aspects of VANETs. We have studied the security challenges faced by VANETs and their architecture for our literature, which have helped us to come up with this solution </a:t>
            </a:r>
            <a:r>
              <a:rPr lang="en-US" sz="2200" dirty="0">
                <a:solidFill>
                  <a:srgbClr val="003064"/>
                </a:solidFill>
                <a:latin typeface="Times New Roman" panose="02020603050405020304" pitchFamily="18" charset="0"/>
                <a:cs typeface="Times New Roman" panose="02020603050405020304" pitchFamily="18" charset="0"/>
              </a:rPr>
              <a:t>the Replay attack, Sybil attack and DDOS attack and simulation has been done using the SUMO, NS3 and JVSN tools. We also implemented the system which shows the DSR routing protocol can be used for the communication in VANET Network in Urban area which.</a:t>
            </a:r>
          </a:p>
          <a:p>
            <a:pPr algn="just"/>
            <a:endParaRPr lang="en-US" sz="2200" dirty="0">
              <a:solidFill>
                <a:srgbClr val="003064"/>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839A0A9-1E16-4CDC-A483-2461B5DED00A}"/>
              </a:ext>
            </a:extLst>
          </p:cNvPr>
          <p:cNvSpPr txBox="1"/>
          <p:nvPr/>
        </p:nvSpPr>
        <p:spPr>
          <a:xfrm>
            <a:off x="32364754" y="15754268"/>
            <a:ext cx="9388356" cy="6524863"/>
          </a:xfrm>
          <a:prstGeom prst="rect">
            <a:avLst/>
          </a:prstGeom>
          <a:noFill/>
        </p:spPr>
        <p:txBody>
          <a:bodyPr wrap="square" rtlCol="0">
            <a:spAutoFit/>
          </a:bodyPr>
          <a:lstStyle/>
          <a:p>
            <a:pPr marL="342900" indent="-342900" algn="just">
              <a:buFont typeface="Wingdings" panose="05000000000000000000" pitchFamily="2" charset="2"/>
              <a:buChar char="Ø"/>
            </a:pPr>
            <a:r>
              <a:rPr lang="en-GB" sz="2200" dirty="0">
                <a:solidFill>
                  <a:srgbClr val="003064"/>
                </a:solidFill>
                <a:latin typeface="Times New Roman" panose="02020603050405020304" pitchFamily="18" charset="0"/>
                <a:cs typeface="Times New Roman" panose="02020603050405020304" pitchFamily="18" charset="0"/>
              </a:rPr>
              <a:t>Figure 6 shows that </a:t>
            </a:r>
            <a:r>
              <a:rPr lang="en-US" sz="2200" dirty="0">
                <a:solidFill>
                  <a:srgbClr val="003064"/>
                </a:solidFill>
                <a:latin typeface="Times New Roman" panose="02020603050405020304" pitchFamily="18" charset="0"/>
                <a:cs typeface="Times New Roman" panose="02020603050405020304" pitchFamily="18" charset="0"/>
              </a:rPr>
              <a:t>the detection rate is higher when the speed threshold is lower independently from the number of vehicles. This is due to the missing of attack detection when </a:t>
            </a:r>
            <a:r>
              <a:rPr lang="en-GB" sz="2200" dirty="0">
                <a:solidFill>
                  <a:srgbClr val="003064"/>
                </a:solidFill>
                <a:latin typeface="Times New Roman" panose="02020603050405020304" pitchFamily="18" charset="0"/>
                <a:cs typeface="Times New Roman" panose="02020603050405020304" pitchFamily="18" charset="0"/>
              </a:rPr>
              <a:t>using high speed threshold.</a:t>
            </a:r>
          </a:p>
          <a:p>
            <a:pPr algn="just"/>
            <a:endParaRPr lang="en-GB"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we will have almost the same detection rate, which is about 90% of right detection.</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The proposed algorithm for detection of DDOS attack is simulated using different number of nodes that is taking 5, 8, 10 and 12 number of nodes.</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The proposed technique is capable for detecting Sybil as well as DoS attacks if implementing on 12 nodes but all other techniques can only detect DoS attack.. </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3064"/>
                </a:solidFill>
                <a:latin typeface="Times New Roman" panose="02020603050405020304" pitchFamily="18" charset="0"/>
                <a:cs typeface="Times New Roman" panose="02020603050405020304" pitchFamily="18" charset="0"/>
              </a:rPr>
              <a:t>The throughput of the network is increased; packet delivery ratio is also increased. Although the network lifetime is decreased slightly but the packet loss ratio is decreased dramatically.</a:t>
            </a:r>
          </a:p>
          <a:p>
            <a:pPr algn="just"/>
            <a:endParaRPr lang="en-US" sz="2200" dirty="0">
              <a:solidFill>
                <a:srgbClr val="003064"/>
              </a:solidFill>
              <a:latin typeface="Times New Roman" panose="02020603050405020304" pitchFamily="18" charset="0"/>
              <a:cs typeface="Times New Roman" panose="02020603050405020304" pitchFamily="18" charset="0"/>
            </a:endParaRPr>
          </a:p>
          <a:p>
            <a:pPr algn="just"/>
            <a:r>
              <a:rPr lang="en-US" sz="2200" dirty="0">
                <a:solidFill>
                  <a:srgbClr val="003064"/>
                </a:solidFill>
                <a:latin typeface="Times New Roman" panose="02020603050405020304" pitchFamily="18" charset="0"/>
                <a:cs typeface="Times New Roman" panose="02020603050405020304" pitchFamily="18" charset="0"/>
              </a:rPr>
              <a:t>All the calculated parameters show that the proposed algorithm is far better than the existing one</a:t>
            </a:r>
            <a:endParaRPr lang="en-GB" sz="2200" dirty="0">
              <a:solidFill>
                <a:srgbClr val="003064"/>
              </a:solidFill>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8F3B3C62-AD5B-4081-9A35-B6090E794350}"/>
              </a:ext>
            </a:extLst>
          </p:cNvPr>
          <p:cNvSpPr txBox="1"/>
          <p:nvPr/>
        </p:nvSpPr>
        <p:spPr>
          <a:xfrm>
            <a:off x="32773073" y="15125558"/>
            <a:ext cx="3471370"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Fig. 5 </a:t>
            </a:r>
            <a:r>
              <a:rPr lang="en-US" sz="1000" b="1" dirty="0">
                <a:latin typeface="Times New Roman" panose="02020603050405020304" pitchFamily="18" charset="0"/>
                <a:cs typeface="Times New Roman" panose="02020603050405020304" pitchFamily="18" charset="0"/>
              </a:rPr>
              <a:t>Attacks detection rate vs the number of attackers</a:t>
            </a:r>
            <a:endParaRPr lang="en-GB" sz="1000" b="1" i="1"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F1624537-F8CF-4DBE-BA1F-B80E8621744E}"/>
              </a:ext>
            </a:extLst>
          </p:cNvPr>
          <p:cNvSpPr txBox="1"/>
          <p:nvPr/>
        </p:nvSpPr>
        <p:spPr>
          <a:xfrm>
            <a:off x="36890942" y="15111810"/>
            <a:ext cx="4380454" cy="400110"/>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Fig. 6 </a:t>
            </a:r>
            <a:r>
              <a:rPr lang="en-US" sz="1000" b="1" dirty="0">
                <a:latin typeface="Times New Roman" panose="02020603050405020304" pitchFamily="18" charset="0"/>
                <a:cs typeface="Times New Roman" panose="02020603050405020304" pitchFamily="18" charset="0"/>
              </a:rPr>
              <a:t>Attacks detection rate Vs. the speed threshold</a:t>
            </a:r>
          </a:p>
          <a:p>
            <a:r>
              <a:rPr lang="en-US" sz="1000" b="1" dirty="0">
                <a:latin typeface="Times New Roman" panose="02020603050405020304" pitchFamily="18" charset="0"/>
                <a:cs typeface="Times New Roman" panose="02020603050405020304" pitchFamily="18" charset="0"/>
              </a:rPr>
              <a:t>for different number of vehicles</a:t>
            </a:r>
            <a:endParaRPr lang="en-GB" sz="1000" b="1" i="1"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7A1AE8D3-3266-4CA1-852B-0E7245EA9780}"/>
              </a:ext>
            </a:extLst>
          </p:cNvPr>
          <p:cNvSpPr txBox="1"/>
          <p:nvPr/>
        </p:nvSpPr>
        <p:spPr>
          <a:xfrm>
            <a:off x="32240964" y="11549549"/>
            <a:ext cx="4380454"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Table 2. </a:t>
            </a:r>
            <a:r>
              <a:rPr lang="en-GB" sz="1000" b="1" i="1" dirty="0">
                <a:latin typeface="Times New Roman" panose="02020603050405020304" pitchFamily="18" charset="0"/>
                <a:cs typeface="Times New Roman" panose="02020603050405020304" pitchFamily="18" charset="0"/>
              </a:rPr>
              <a:t>Performance Parameters in Simulation</a:t>
            </a:r>
          </a:p>
        </p:txBody>
      </p:sp>
      <p:sp>
        <p:nvSpPr>
          <p:cNvPr id="62" name="TextBox 61">
            <a:extLst>
              <a:ext uri="{FF2B5EF4-FFF2-40B4-BE49-F238E27FC236}">
                <a16:creationId xmlns:a16="http://schemas.microsoft.com/office/drawing/2014/main" id="{2D95F2E6-DFD1-4BA6-9493-D21352AE3DF4}"/>
              </a:ext>
            </a:extLst>
          </p:cNvPr>
          <p:cNvSpPr txBox="1"/>
          <p:nvPr/>
        </p:nvSpPr>
        <p:spPr>
          <a:xfrm>
            <a:off x="36890942" y="11549549"/>
            <a:ext cx="4380454"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Fig. 4 </a:t>
            </a:r>
            <a:r>
              <a:rPr lang="en-US" sz="1000" b="1" dirty="0">
                <a:latin typeface="Times New Roman" panose="02020603050405020304" pitchFamily="18" charset="0"/>
                <a:cs typeface="Times New Roman" panose="02020603050405020304" pitchFamily="18" charset="0"/>
              </a:rPr>
              <a:t>Attacks detection rate vs the speed threshold</a:t>
            </a:r>
            <a:endParaRPr lang="en-GB" sz="1000" b="1" i="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B78E3182-5D05-4440-93C1-2EC3AE08F7A7}"/>
              </a:ext>
            </a:extLst>
          </p:cNvPr>
          <p:cNvSpPr txBox="1"/>
          <p:nvPr/>
        </p:nvSpPr>
        <p:spPr>
          <a:xfrm>
            <a:off x="26284324" y="22397472"/>
            <a:ext cx="4380454"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Table 1. RSA and ECDSA Signing and Verification Delay</a:t>
            </a:r>
            <a:endParaRPr lang="en-GB" sz="1000" b="1" i="1" dirty="0">
              <a:latin typeface="Times New Roman" panose="02020603050405020304" pitchFamily="18" charset="0"/>
              <a:cs typeface="Times New Roman" panose="02020603050405020304" pitchFamily="18" charset="0"/>
            </a:endParaRPr>
          </a:p>
        </p:txBody>
      </p:sp>
      <p:sp>
        <p:nvSpPr>
          <p:cNvPr id="64" name="Text Box 10">
            <a:extLst>
              <a:ext uri="{FF2B5EF4-FFF2-40B4-BE49-F238E27FC236}">
                <a16:creationId xmlns:a16="http://schemas.microsoft.com/office/drawing/2014/main" id="{A4252DFD-C136-4574-AAB0-910041EBB57D}"/>
              </a:ext>
            </a:extLst>
          </p:cNvPr>
          <p:cNvSpPr txBox="1">
            <a:spLocks noChangeArrowheads="1"/>
          </p:cNvSpPr>
          <p:nvPr/>
        </p:nvSpPr>
        <p:spPr bwMode="auto">
          <a:xfrm>
            <a:off x="32638972" y="6434585"/>
            <a:ext cx="8503939" cy="553998"/>
          </a:xfrm>
          <a:prstGeom prst="rect">
            <a:avLst/>
          </a:prstGeom>
          <a:gradFill flip="none" rotWithShape="1">
            <a:gsLst>
              <a:gs pos="0">
                <a:srgbClr val="A7C4FF"/>
              </a:gs>
              <a:gs pos="50000">
                <a:srgbClr val="A7C4FF"/>
              </a:gs>
              <a:gs pos="100000">
                <a:srgbClr val="698ED9"/>
              </a:gs>
            </a:gsLst>
            <a:lin ang="13500000" scaled="1"/>
            <a:tileRect/>
          </a:gradFill>
          <a:ln w="952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defTabSz="4389438">
              <a:spcBef>
                <a:spcPct val="50000"/>
              </a:spcBef>
            </a:pPr>
            <a:r>
              <a:rPr lang="en-US" sz="3000" b="1" dirty="0"/>
              <a:t>Results Cont’d…</a:t>
            </a:r>
          </a:p>
        </p:txBody>
      </p:sp>
      <p:graphicFrame>
        <p:nvGraphicFramePr>
          <p:cNvPr id="26" name="Table 25">
            <a:extLst>
              <a:ext uri="{FF2B5EF4-FFF2-40B4-BE49-F238E27FC236}">
                <a16:creationId xmlns:a16="http://schemas.microsoft.com/office/drawing/2014/main" id="{AC6AEDB5-E7DD-47A2-9416-9FB7DDD6AA27}"/>
              </a:ext>
            </a:extLst>
          </p:cNvPr>
          <p:cNvGraphicFramePr>
            <a:graphicFrameLocks noGrp="1"/>
          </p:cNvGraphicFramePr>
          <p:nvPr/>
        </p:nvGraphicFramePr>
        <p:xfrm>
          <a:off x="43641818" y="10266218"/>
          <a:ext cx="208280" cy="350520"/>
        </p:xfrm>
        <a:graphic>
          <a:graphicData uri="http://schemas.openxmlformats.org/drawingml/2006/table">
            <a:tbl>
              <a:tblPr/>
              <a:tblGrid>
                <a:gridCol w="208280">
                  <a:extLst>
                    <a:ext uri="{9D8B030D-6E8A-4147-A177-3AD203B41FA5}">
                      <a16:colId xmlns:a16="http://schemas.microsoft.com/office/drawing/2014/main" val="991366506"/>
                    </a:ext>
                  </a:extLst>
                </a:gridCol>
              </a:tblGrid>
              <a:tr h="0">
                <a:tc>
                  <a:txBody>
                    <a:bodyPr/>
                    <a:lstStyle/>
                    <a:p>
                      <a:endParaRPr lang="en-GB" dirty="0"/>
                    </a:p>
                  </a:txBody>
                  <a:tcPr>
                    <a:lnL w="12700" cmpd="sng">
                      <a:solidFill>
                        <a:schemeClr val="accent1">
                          <a:lumMod val="50000"/>
                        </a:schemeClr>
                      </a:solidFill>
                      <a:prstDash val="solid"/>
                    </a:lnL>
                    <a:lnR w="12700" cmpd="sng">
                      <a:solidFill>
                        <a:schemeClr val="accent1">
                          <a:lumMod val="50000"/>
                        </a:schemeClr>
                      </a:solidFill>
                      <a:prstDash val="solid"/>
                    </a:lnR>
                    <a:lnT w="12700" cmpd="sng">
                      <a:solidFill>
                        <a:schemeClr val="accent1">
                          <a:lumMod val="50000"/>
                        </a:schemeClr>
                      </a:solidFill>
                      <a:prstDash val="solid"/>
                    </a:lnT>
                    <a:lnB w="12700" cmpd="sng">
                      <a:solidFill>
                        <a:schemeClr val="accent1">
                          <a:lumMod val="50000"/>
                        </a:schemeClr>
                      </a:solidFill>
                      <a:prstDash val="solid"/>
                    </a:lnB>
                  </a:tcPr>
                </a:tc>
                <a:extLst>
                  <a:ext uri="{0D108BD9-81ED-4DB2-BD59-A6C34878D82A}">
                    <a16:rowId xmlns:a16="http://schemas.microsoft.com/office/drawing/2014/main" val="4292082713"/>
                  </a:ext>
                </a:extLst>
              </a:tr>
            </a:tbl>
          </a:graphicData>
        </a:graphic>
      </p:graphicFrame>
      <p:sp>
        <p:nvSpPr>
          <p:cNvPr id="39" name="TextBox 38">
            <a:extLst>
              <a:ext uri="{FF2B5EF4-FFF2-40B4-BE49-F238E27FC236}">
                <a16:creationId xmlns:a16="http://schemas.microsoft.com/office/drawing/2014/main" id="{DD011768-80EE-4FD3-A4C6-C48BA0E4C1DB}"/>
              </a:ext>
            </a:extLst>
          </p:cNvPr>
          <p:cNvSpPr txBox="1"/>
          <p:nvPr/>
        </p:nvSpPr>
        <p:spPr>
          <a:xfrm>
            <a:off x="34798000" y="29743400"/>
            <a:ext cx="6416040" cy="430887"/>
          </a:xfrm>
          <a:prstGeom prst="rect">
            <a:avLst/>
          </a:prstGeom>
          <a:gradFill>
            <a:gsLst>
              <a:gs pos="2000">
                <a:srgbClr val="002164"/>
              </a:gs>
              <a:gs pos="100000">
                <a:srgbClr val="003064"/>
              </a:gs>
            </a:gsLst>
            <a:lin ang="5400000" scaled="1"/>
          </a:gradFill>
        </p:spPr>
        <p:txBody>
          <a:bodyPr wrap="square" rtlCol="0">
            <a:spAutoFit/>
          </a:bodyPr>
          <a:lstStyle/>
          <a:p>
            <a:endParaRPr lang="en-GB" sz="2200" dirty="0"/>
          </a:p>
        </p:txBody>
      </p:sp>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1525</Words>
  <Application>Microsoft Office PowerPoint</Application>
  <PresentationFormat>Custom</PresentationFormat>
  <Paragraphs>156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R, NAVEEN</cp:lastModifiedBy>
  <cp:revision>127</cp:revision>
  <cp:lastPrinted>2011-03-08T18:07:35Z</cp:lastPrinted>
  <dcterms:created xsi:type="dcterms:W3CDTF">2008-12-04T00:20:37Z</dcterms:created>
  <dcterms:modified xsi:type="dcterms:W3CDTF">2020-06-18T19:19:38Z</dcterms:modified>
  <cp:category>Research Poster</cp:category>
</cp:coreProperties>
</file>