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58" r:id="rId4"/>
    <p:sldId id="264" r:id="rId5"/>
    <p:sldId id="259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7862" autoAdjust="0"/>
  </p:normalViewPr>
  <p:slideViewPr>
    <p:cSldViewPr snapToGrid="0" snapToObjects="1">
      <p:cViewPr varScale="1">
        <p:scale>
          <a:sx n="95" d="100"/>
          <a:sy n="95" d="100"/>
        </p:scale>
        <p:origin x="-120" y="-6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1295400"/>
            <a:ext cx="8228013" cy="1927225"/>
          </a:xfrm>
        </p:spPr>
        <p:txBody>
          <a:bodyPr tIns="0" bIns="0" anchor="b" anchorCtr="0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ga-IE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307976"/>
            <a:ext cx="8228013" cy="1066800"/>
          </a:xfrm>
        </p:spPr>
        <p:txBody>
          <a:bodyPr tIns="0" bIns="0"/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ga-IE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29/04/2014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29/04/2014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381001"/>
            <a:ext cx="3509683" cy="2209800"/>
          </a:xfrm>
        </p:spPr>
        <p:txBody>
          <a:bodyPr anchor="b"/>
          <a:lstStyle>
            <a:lvl1pPr algn="l">
              <a:defRPr sz="4400" b="0"/>
            </a:lvl1pPr>
          </a:lstStyle>
          <a:p>
            <a:r>
              <a:rPr lang="ga-IE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0" y="273050"/>
            <a:ext cx="3657600" cy="585311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649071"/>
            <a:ext cx="3509683" cy="3388192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ga-I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29/04/2014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ga-IE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ga-I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29/04/2014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28600" y="1143000"/>
            <a:ext cx="4267200" cy="4267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ga-IE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ga-IE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ga-I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29/04/2014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90600" y="2590800"/>
            <a:ext cx="3505200" cy="3505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ga-IE" smtClean="0"/>
              <a:t>Drag picture to placeholder or click icon to add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2479675" y="1260475"/>
            <a:ext cx="1254125" cy="12541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ga-IE" smtClean="0"/>
              <a:t>Drag picture to placeholder or click icon to add</a:t>
            </a:r>
            <a:endParaRPr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269875" y="762000"/>
            <a:ext cx="2092325" cy="20923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ga-IE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568388"/>
            <a:ext cx="8228013" cy="3468875"/>
          </a:xfrm>
        </p:spPr>
        <p:txBody>
          <a:bodyPr vert="eaVert"/>
          <a:lstStyle>
            <a:lvl5pPr>
              <a:defRPr/>
            </a:lvl5pPr>
            <a:lvl6pPr marL="1719072">
              <a:defRPr/>
            </a:lvl6pPr>
            <a:lvl7pPr marL="1719072">
              <a:defRPr/>
            </a:lvl7pPr>
            <a:lvl8pPr marL="1719072">
              <a:defRPr/>
            </a:lvl8pPr>
            <a:lvl9pPr marL="1719072">
              <a:defRPr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29/04/2014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6600" y="274638"/>
            <a:ext cx="1524000" cy="5851525"/>
          </a:xfrm>
        </p:spPr>
        <p:txBody>
          <a:bodyPr vert="eaVert" anchor="t" anchorCtr="0"/>
          <a:lstStyle/>
          <a:p>
            <a:r>
              <a:rPr lang="ga-IE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16859"/>
            <a:ext cx="6019800" cy="5615642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29/04/2014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29/04/2014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29/04/2014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36694"/>
            <a:ext cx="6400800" cy="1362075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ga-IE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399" y="3609695"/>
            <a:ext cx="5181601" cy="1500187"/>
          </a:xfrm>
        </p:spPr>
        <p:txBody>
          <a:bodyPr anchor="t" anchorCtr="0"/>
          <a:lstStyle>
            <a:lvl1pPr marL="0" indent="0" algn="r">
              <a:spcBef>
                <a:spcPts val="30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ga-I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29/04/2014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238999" y="6356350"/>
            <a:ext cx="14462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4753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tabLst/>
              <a:defRPr sz="1600"/>
            </a:lvl6pPr>
            <a:lvl7pPr marL="2173288" indent="-227013">
              <a:tabLst/>
              <a:defRPr sz="1600"/>
            </a:lvl7pPr>
            <a:lvl8pPr marL="2398713" indent="-227013">
              <a:tabLst/>
              <a:defRPr sz="1600"/>
            </a:lvl8pPr>
            <a:lvl9pPr marL="2625725" indent="-227013">
              <a:tabLst/>
              <a:defRPr sz="1600"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29/04/2014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ga-IE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ga-I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1578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ga-I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1578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29/04/2014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2784475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29/04/2014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762000" y="4497070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29/04/2014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4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29/04/2014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288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739775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739775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288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29/04/2014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45141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ga-IE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9775" y="2770094"/>
            <a:ext cx="7662864" cy="32671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29/04/2014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89613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35635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SzPct val="90000"/>
        <a:buFont typeface="Wingdings" pitchFamily="2" charset="2"/>
        <a:buChar char="S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027" y="1295400"/>
            <a:ext cx="8811757" cy="1927225"/>
          </a:xfrm>
        </p:spPr>
        <p:txBody>
          <a:bodyPr/>
          <a:lstStyle/>
          <a:p>
            <a:r>
              <a:rPr lang="en-US" dirty="0" smtClean="0"/>
              <a:t>Continuous Delivery Commit Phase Dashboard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Shane Murphy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406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0664" y="2459789"/>
            <a:ext cx="3767328" cy="3997158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IBM Collaboration Solutions are to adopt CD for all development teams.</a:t>
            </a:r>
          </a:p>
          <a:p>
            <a:r>
              <a:rPr lang="en-US" dirty="0" smtClean="0"/>
              <a:t>ICS Director to report progress on set of CD </a:t>
            </a:r>
            <a:r>
              <a:rPr lang="en-US" dirty="0" err="1" smtClean="0"/>
              <a:t>Trnasformation</a:t>
            </a:r>
            <a:r>
              <a:rPr lang="en-US" dirty="0" smtClean="0"/>
              <a:t> Checkpoints and metrics regularly.</a:t>
            </a:r>
          </a:p>
          <a:p>
            <a:r>
              <a:rPr lang="en-US" dirty="0"/>
              <a:t>CD is a pattern language used to automate and improve software delivery process.</a:t>
            </a:r>
          </a:p>
          <a:p>
            <a:pPr lvl="1"/>
            <a:r>
              <a:rPr lang="en-US" dirty="0"/>
              <a:t>Automated testing</a:t>
            </a:r>
          </a:p>
          <a:p>
            <a:pPr lvl="1"/>
            <a:r>
              <a:rPr lang="en-US" dirty="0"/>
              <a:t>Continuous Integration</a:t>
            </a:r>
          </a:p>
          <a:p>
            <a:pPr lvl="1"/>
            <a:r>
              <a:rPr lang="en-US" dirty="0" err="1"/>
              <a:t>Contiuous</a:t>
            </a:r>
            <a:r>
              <a:rPr lang="en-US" dirty="0"/>
              <a:t> </a:t>
            </a:r>
            <a:r>
              <a:rPr lang="en-US" dirty="0" smtClean="0"/>
              <a:t>Deployment</a:t>
            </a:r>
          </a:p>
          <a:p>
            <a:r>
              <a:rPr lang="en-US" dirty="0"/>
              <a:t>Provide information to team members, management and executives to compare against their goals</a:t>
            </a:r>
            <a:r>
              <a:rPr lang="en-US" dirty="0" smtClean="0"/>
              <a:t>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4753" y="2459789"/>
            <a:ext cx="3767328" cy="3997158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To </a:t>
            </a:r>
            <a:r>
              <a:rPr lang="en-US" dirty="0"/>
              <a:t>display summary data relating to the continuous delivery.</a:t>
            </a:r>
          </a:p>
          <a:p>
            <a:pPr lvl="1"/>
            <a:r>
              <a:rPr lang="en-US" dirty="0"/>
              <a:t>Build Duration</a:t>
            </a:r>
          </a:p>
          <a:p>
            <a:pPr lvl="1"/>
            <a:r>
              <a:rPr lang="en-US" dirty="0"/>
              <a:t>Manual Testing </a:t>
            </a:r>
            <a:r>
              <a:rPr lang="en-US" dirty="0" smtClean="0"/>
              <a:t>Duration (automatable)</a:t>
            </a:r>
            <a:endParaRPr lang="en-US" dirty="0"/>
          </a:p>
          <a:p>
            <a:pPr lvl="1"/>
            <a:r>
              <a:rPr lang="en-US" dirty="0"/>
              <a:t>API Test </a:t>
            </a:r>
            <a:r>
              <a:rPr lang="en-US" dirty="0" smtClean="0"/>
              <a:t>Coverage</a:t>
            </a:r>
          </a:p>
          <a:p>
            <a:pPr lvl="1"/>
            <a:r>
              <a:rPr lang="en-US" dirty="0"/>
              <a:t>Manual Testing Duration </a:t>
            </a:r>
            <a:r>
              <a:rPr lang="en-US" dirty="0" smtClean="0"/>
              <a:t>(non-automatable)</a:t>
            </a:r>
            <a:endParaRPr lang="en-US" dirty="0"/>
          </a:p>
          <a:p>
            <a:pPr lvl="1"/>
            <a:r>
              <a:rPr lang="en-US" dirty="0" smtClean="0"/>
              <a:t>Time from Final </a:t>
            </a:r>
            <a:r>
              <a:rPr lang="en-US" dirty="0"/>
              <a:t>Code Submission to Production (</a:t>
            </a:r>
            <a:r>
              <a:rPr lang="en-US" dirty="0" smtClean="0"/>
              <a:t>Cloud)</a:t>
            </a:r>
          </a:p>
          <a:p>
            <a:pPr lvl="1"/>
            <a:r>
              <a:rPr lang="en-US" dirty="0"/>
              <a:t>Time from Final Code Submission to Production </a:t>
            </a:r>
            <a:r>
              <a:rPr lang="en-US" dirty="0" smtClean="0"/>
              <a:t>(On-Premises)</a:t>
            </a:r>
            <a:endParaRPr lang="en-US" dirty="0"/>
          </a:p>
          <a:p>
            <a:pPr lvl="1"/>
            <a:r>
              <a:rPr lang="en-US" dirty="0"/>
              <a:t>SPRs per capita</a:t>
            </a:r>
          </a:p>
          <a:p>
            <a:pPr lvl="1"/>
            <a:r>
              <a:rPr lang="en-US" dirty="0" smtClean="0"/>
              <a:t>Cumulative Open </a:t>
            </a:r>
            <a:r>
              <a:rPr lang="en-US" dirty="0"/>
              <a:t>&amp; deferred defects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0474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345141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Design</a:t>
            </a:r>
            <a:endParaRPr lang="en-US" dirty="0"/>
          </a:p>
        </p:txBody>
      </p:sp>
      <p:pic>
        <p:nvPicPr>
          <p:cNvPr id="4" name="Picture 3" descr="Logical Architecture Oct201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878" y="1384416"/>
            <a:ext cx="8101865" cy="5391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820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165683"/>
            <a:ext cx="4050792" cy="4545263"/>
          </a:xfrm>
        </p:spPr>
        <p:txBody>
          <a:bodyPr>
            <a:normAutofit fontScale="85000" lnSpcReduction="10000"/>
          </a:bodyPr>
          <a:lstStyle/>
          <a:p>
            <a:r>
              <a:rPr lang="en-US" dirty="0" err="1" smtClean="0"/>
              <a:t>VirtualBox</a:t>
            </a:r>
            <a:r>
              <a:rPr lang="en-US" dirty="0" smtClean="0"/>
              <a:t> </a:t>
            </a:r>
            <a:r>
              <a:rPr lang="en-US" dirty="0"/>
              <a:t>and Ubuntu used to host and run the RTC Server</a:t>
            </a:r>
          </a:p>
          <a:p>
            <a:r>
              <a:rPr lang="en-US" dirty="0" err="1"/>
              <a:t>IntelliJ</a:t>
            </a:r>
            <a:r>
              <a:rPr lang="en-US" dirty="0"/>
              <a:t> </a:t>
            </a:r>
            <a:r>
              <a:rPr lang="en-US" dirty="0" smtClean="0"/>
              <a:t>IDE</a:t>
            </a:r>
          </a:p>
          <a:p>
            <a:r>
              <a:rPr lang="en-US" dirty="0" smtClean="0"/>
              <a:t>MVC </a:t>
            </a:r>
            <a:r>
              <a:rPr lang="en-US" dirty="0"/>
              <a:t>Architecture with Services Layer</a:t>
            </a:r>
          </a:p>
          <a:p>
            <a:r>
              <a:rPr lang="en-US" dirty="0"/>
              <a:t>Implemented using Groovy &amp; </a:t>
            </a:r>
            <a:r>
              <a:rPr lang="en-US" dirty="0" smtClean="0"/>
              <a:t>Grails</a:t>
            </a:r>
          </a:p>
          <a:p>
            <a:r>
              <a:rPr lang="en-US" dirty="0"/>
              <a:t>Grails plugins used.</a:t>
            </a:r>
          </a:p>
          <a:p>
            <a:pPr lvl="1"/>
            <a:r>
              <a:rPr lang="en-US" dirty="0"/>
              <a:t>For example:</a:t>
            </a:r>
          </a:p>
          <a:p>
            <a:pPr lvl="2"/>
            <a:r>
              <a:rPr lang="en-US" dirty="0"/>
              <a:t>Spring Security</a:t>
            </a:r>
          </a:p>
          <a:p>
            <a:pPr lvl="2"/>
            <a:r>
              <a:rPr lang="en-US" dirty="0"/>
              <a:t>Google Charts</a:t>
            </a:r>
          </a:p>
          <a:p>
            <a:pPr lvl="2"/>
            <a:r>
              <a:rPr lang="en-US" dirty="0" smtClean="0"/>
              <a:t>Quartz2</a:t>
            </a:r>
          </a:p>
          <a:p>
            <a:r>
              <a:rPr lang="en-US" dirty="0"/>
              <a:t>Views use </a:t>
            </a:r>
            <a:r>
              <a:rPr lang="en-US" dirty="0" err="1"/>
              <a:t>SiteMesh</a:t>
            </a:r>
            <a:r>
              <a:rPr lang="en-US" dirty="0"/>
              <a:t> to Insert different data into one template used across the application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4753" y="2165682"/>
            <a:ext cx="3767328" cy="4545263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D3</a:t>
            </a:r>
            <a:r>
              <a:rPr lang="en-US" dirty="0"/>
              <a:t>.js and Google Charts API used to create the </a:t>
            </a:r>
            <a:r>
              <a:rPr lang="en-US" dirty="0" smtClean="0"/>
              <a:t>graphs</a:t>
            </a:r>
          </a:p>
          <a:p>
            <a:r>
              <a:rPr lang="en-US" dirty="0" smtClean="0"/>
              <a:t>MySQL Database for backend</a:t>
            </a:r>
          </a:p>
          <a:p>
            <a:r>
              <a:rPr lang="en-US" dirty="0" err="1"/>
              <a:t>Cron</a:t>
            </a:r>
            <a:r>
              <a:rPr lang="en-US" dirty="0"/>
              <a:t> Jobs update the local database to reflect </a:t>
            </a:r>
            <a:r>
              <a:rPr lang="en-US" dirty="0" smtClean="0"/>
              <a:t>RTC</a:t>
            </a:r>
          </a:p>
          <a:p>
            <a:r>
              <a:rPr lang="en-US" dirty="0" smtClean="0"/>
              <a:t>Database hosted on MAMP</a:t>
            </a:r>
          </a:p>
          <a:p>
            <a:r>
              <a:rPr lang="en-US" dirty="0"/>
              <a:t>User Logins implemented with Spring Security and custom </a:t>
            </a:r>
            <a:r>
              <a:rPr lang="en-US" dirty="0" smtClean="0"/>
              <a:t>profiles</a:t>
            </a:r>
          </a:p>
          <a:p>
            <a:r>
              <a:rPr lang="en-US" dirty="0"/>
              <a:t>Integrated with RTC, research into how to extract data from Jenkins/RQM undertaken. Sample data used.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418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9775" y="2473158"/>
            <a:ext cx="7662864" cy="3970421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Spent </a:t>
            </a:r>
            <a:r>
              <a:rPr lang="en-US" dirty="0"/>
              <a:t>more time trying to integrate with Jenkins/RQM </a:t>
            </a:r>
            <a:r>
              <a:rPr lang="en-US" dirty="0" smtClean="0"/>
              <a:t>than adding functionality</a:t>
            </a:r>
          </a:p>
          <a:p>
            <a:r>
              <a:rPr lang="en-US" dirty="0" smtClean="0"/>
              <a:t>Project entered a yellow status.</a:t>
            </a:r>
          </a:p>
          <a:p>
            <a:r>
              <a:rPr lang="en-US" dirty="0" smtClean="0"/>
              <a:t>Rescoped to focus on the commit phase in order to meet deadline.</a:t>
            </a:r>
          </a:p>
          <a:p>
            <a:pPr lvl="1"/>
            <a:r>
              <a:rPr lang="en-US" dirty="0"/>
              <a:t>Build </a:t>
            </a:r>
            <a:r>
              <a:rPr lang="en-US" dirty="0" smtClean="0"/>
              <a:t>Duration</a:t>
            </a:r>
          </a:p>
          <a:p>
            <a:pPr lvl="1"/>
            <a:r>
              <a:rPr lang="en-US" dirty="0" smtClean="0"/>
              <a:t>Commit </a:t>
            </a:r>
            <a:r>
              <a:rPr lang="en-US" dirty="0"/>
              <a:t>Phase Testing duration (automated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SPRs </a:t>
            </a:r>
            <a:r>
              <a:rPr lang="en-US" dirty="0"/>
              <a:t>opened per capita (general quality measure) </a:t>
            </a:r>
            <a:endParaRPr lang="en-US" dirty="0" smtClean="0"/>
          </a:p>
          <a:p>
            <a:pPr lvl="1"/>
            <a:r>
              <a:rPr lang="en-US" dirty="0" smtClean="0"/>
              <a:t>Cumulative open and deferred </a:t>
            </a:r>
            <a:r>
              <a:rPr lang="en-US" dirty="0"/>
              <a:t>defects (technical debt)  </a:t>
            </a:r>
            <a:endParaRPr lang="en-US" dirty="0" smtClean="0"/>
          </a:p>
          <a:p>
            <a:pPr lvl="1"/>
            <a:r>
              <a:rPr lang="en-US" dirty="0" smtClean="0"/>
              <a:t>User Login and </a:t>
            </a:r>
            <a:r>
              <a:rPr lang="en-US" dirty="0" err="1" smtClean="0"/>
              <a:t>personalisation</a:t>
            </a:r>
            <a:endParaRPr lang="en-US" dirty="0" smtClean="0"/>
          </a:p>
          <a:p>
            <a:pPr lvl="1"/>
            <a:r>
              <a:rPr lang="en-US" dirty="0" smtClean="0"/>
              <a:t>Use Mock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64726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outcomes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Groovy</a:t>
            </a:r>
          </a:p>
          <a:p>
            <a:r>
              <a:rPr lang="en-US" dirty="0" smtClean="0"/>
              <a:t>Grails</a:t>
            </a:r>
            <a:endParaRPr lang="en-US" dirty="0" smtClean="0"/>
          </a:p>
          <a:p>
            <a:r>
              <a:rPr lang="en-US" dirty="0" smtClean="0"/>
              <a:t>Hibernate</a:t>
            </a:r>
          </a:p>
          <a:p>
            <a:r>
              <a:rPr lang="en-US" dirty="0" smtClean="0"/>
              <a:t>Quartz2</a:t>
            </a:r>
          </a:p>
          <a:p>
            <a:r>
              <a:rPr lang="en-US" dirty="0" smtClean="0"/>
              <a:t>Configuration</a:t>
            </a:r>
          </a:p>
          <a:p>
            <a:pPr lvl="1"/>
            <a:r>
              <a:rPr lang="en-US" dirty="0" smtClean="0"/>
              <a:t>Servers</a:t>
            </a:r>
          </a:p>
          <a:p>
            <a:pPr lvl="1"/>
            <a:r>
              <a:rPr lang="en-US" dirty="0" smtClean="0"/>
              <a:t>Databases</a:t>
            </a:r>
          </a:p>
          <a:p>
            <a:pPr lvl="1"/>
            <a:r>
              <a:rPr lang="en-US" dirty="0" smtClean="0"/>
              <a:t>Virtual Machines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RTC, RQM, Jenkins</a:t>
            </a:r>
          </a:p>
          <a:p>
            <a:r>
              <a:rPr lang="en-US" dirty="0" smtClean="0"/>
              <a:t>Insight </a:t>
            </a:r>
            <a:r>
              <a:rPr lang="en-US" dirty="0" smtClean="0"/>
              <a:t>into SDLC in a real world environment</a:t>
            </a:r>
          </a:p>
          <a:p>
            <a:r>
              <a:rPr lang="en-US" dirty="0" smtClean="0"/>
              <a:t>IBM Experience</a:t>
            </a:r>
          </a:p>
          <a:p>
            <a:pPr lvl="1"/>
            <a:r>
              <a:rPr lang="en-US" dirty="0" smtClean="0"/>
              <a:t>IBM Culture</a:t>
            </a:r>
          </a:p>
          <a:p>
            <a:pPr lvl="1"/>
            <a:r>
              <a:rPr lang="en-US" dirty="0" smtClean="0"/>
              <a:t>SDLC</a:t>
            </a:r>
          </a:p>
          <a:p>
            <a:pPr lvl="1"/>
            <a:r>
              <a:rPr lang="en-US" dirty="0" smtClean="0"/>
              <a:t>Tools</a:t>
            </a:r>
          </a:p>
          <a:p>
            <a:pPr lvl="1"/>
            <a:r>
              <a:rPr lang="en-US" dirty="0" smtClean="0"/>
              <a:t>Regular meetings with mentor</a:t>
            </a:r>
          </a:p>
        </p:txBody>
      </p:sp>
    </p:spTree>
    <p:extLst>
      <p:ext uri="{BB962C8B-B14F-4D97-AF65-F5344CB8AC3E}">
        <p14:creationId xmlns:p14="http://schemas.microsoft.com/office/powerpoint/2010/main" val="40711216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Genesis">
  <a:themeElements>
    <a:clrScheme name="Genesis">
      <a:dk1>
        <a:sysClr val="windowText" lastClr="000000"/>
      </a:dk1>
      <a:lt1>
        <a:sysClr val="window" lastClr="FFFFFF"/>
      </a:lt1>
      <a:dk2>
        <a:srgbClr val="465466"/>
      </a:dk2>
      <a:lt2>
        <a:srgbClr val="BBD7F8"/>
      </a:lt2>
      <a:accent1>
        <a:srgbClr val="80B606"/>
      </a:accent1>
      <a:accent2>
        <a:srgbClr val="E29F1D"/>
      </a:accent2>
      <a:accent3>
        <a:srgbClr val="2397E2"/>
      </a:accent3>
      <a:accent4>
        <a:srgbClr val="35ACA2"/>
      </a:accent4>
      <a:accent5>
        <a:srgbClr val="5430BB"/>
      </a:accent5>
      <a:accent6>
        <a:srgbClr val="8D34E0"/>
      </a:accent6>
      <a:hlink>
        <a:srgbClr val="00B0F0"/>
      </a:hlink>
      <a:folHlink>
        <a:srgbClr val="0070C0"/>
      </a:folHlink>
    </a:clrScheme>
    <a:fontScheme name="Genesis">
      <a:majorFont>
        <a:latin typeface="Calisto MT"/>
        <a:ea typeface=""/>
        <a:cs typeface=""/>
        <a:font script="Jpan" typeface="ＭＳ 明朝"/>
      </a:majorFont>
      <a:minorFont>
        <a:latin typeface="Calisto MT"/>
        <a:ea typeface=""/>
        <a:cs typeface=""/>
        <a:font script="Jpan" typeface="ＭＳ 明朝"/>
      </a:minorFont>
    </a:fontScheme>
    <a:fmtScheme name="Genesis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00000"/>
                <a:greenMod val="110000"/>
              </a:schemeClr>
            </a:gs>
            <a:gs pos="75000">
              <a:schemeClr val="phClr">
                <a:tint val="40000"/>
                <a:satMod val="150000"/>
                <a:redMod val="100000"/>
                <a:blueMod val="100000"/>
              </a:schemeClr>
            </a:gs>
            <a:gs pos="100000">
              <a:schemeClr val="phClr">
                <a:tint val="60000"/>
                <a:satMod val="120000"/>
                <a:redMod val="100000"/>
                <a:blueMod val="100000"/>
              </a:schemeClr>
            </a:gs>
          </a:gsLst>
          <a:path path="circle">
            <a:fillToRect l="25000" t="25000" r="5000" b="5000"/>
          </a:path>
        </a:gradFill>
        <a:gradFill rotWithShape="1">
          <a:gsLst>
            <a:gs pos="0">
              <a:schemeClr val="phClr">
                <a:tint val="50000"/>
                <a:shade val="100000"/>
                <a:alpha val="100000"/>
                <a:satMod val="150000"/>
              </a:schemeClr>
            </a:gs>
            <a:gs pos="40000">
              <a:schemeClr val="phClr">
                <a:tint val="70000"/>
                <a:shade val="100000"/>
                <a:alpha val="100000"/>
                <a:satMod val="150000"/>
              </a:schemeClr>
            </a:gs>
            <a:gs pos="100000">
              <a:schemeClr val="phClr">
                <a:shade val="90000"/>
                <a:satMod val="11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50800" dir="11400000" sx="102000" sy="101000" algn="tl" rotWithShape="0">
              <a:srgbClr val="000000">
                <a:alpha val="35000"/>
              </a:srgbClr>
            </a:outerShdw>
          </a:effectLst>
          <a:scene3d>
            <a:camera prst="perspectiveFront" fov="4800000"/>
            <a:lightRig rig="morning" dir="tl"/>
          </a:scene3d>
          <a:sp3d prstMaterial="softmetal">
            <a:bevelT w="0" h="0"/>
          </a:sp3d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  <a:reflection blurRad="101600" stA="40000" endPos="50000" dist="63500" dir="5400000" fadeDir="7200000" sy="-100000" kx="300000" rotWithShape="0"/>
          </a:effectLst>
          <a:scene3d>
            <a:camera prst="orthographicFront">
              <a:rot lat="0" lon="0" rev="0"/>
            </a:camera>
            <a:lightRig rig="chilly" dir="tr">
              <a:rot lat="0" lon="0" rev="1200000"/>
            </a:lightRig>
          </a:scene3d>
          <a:sp3d prstMaterial="plastic">
            <a:bevelT w="0" h="0"/>
          </a:sp3d>
        </a:effectStyle>
      </a:effectStyleLst>
      <a:bgFillStyleLst>
        <a:blipFill rotWithShape="1">
          <a:blip xmlns:r="http://schemas.openxmlformats.org/officeDocument/2006/relationships" r:embed="rId1"/>
          <a:stretch/>
        </a:blipFill>
        <a:blipFill rotWithShape="1">
          <a:blip xmlns:r="http://schemas.openxmlformats.org/officeDocument/2006/relationships" r:embed="rId2"/>
          <a:stretch/>
        </a:blipFill>
        <a:blipFill rotWithShape="1">
          <a:blip xmlns:r="http://schemas.openxmlformats.org/officeDocument/2006/relationships" r:embed="rId3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Genesis.thmx</Template>
  <TotalTime>860</TotalTime>
  <Words>323</Words>
  <Application>Microsoft Macintosh PowerPoint</Application>
  <PresentationFormat>On-screen Show (4:3)</PresentationFormat>
  <Paragraphs>63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Genesis</vt:lpstr>
      <vt:lpstr>Continuous Delivery Commit Phase Dashboard</vt:lpstr>
      <vt:lpstr>Challenge</vt:lpstr>
      <vt:lpstr>PowerPoint Presentation</vt:lpstr>
      <vt:lpstr>Solution</vt:lpstr>
      <vt:lpstr>Revision</vt:lpstr>
      <vt:lpstr>Learning outcomes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Continuous Delivery Commit Phase Dashboard</dc:title>
  <dc:creator>Shane Murphy</dc:creator>
  <cp:lastModifiedBy>Shane Murphy</cp:lastModifiedBy>
  <cp:revision>102</cp:revision>
  <dcterms:created xsi:type="dcterms:W3CDTF">2014-04-26T13:40:44Z</dcterms:created>
  <dcterms:modified xsi:type="dcterms:W3CDTF">2014-04-29T21:36:11Z</dcterms:modified>
</cp:coreProperties>
</file>