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57" r:id="rId7"/>
    <p:sldId id="258"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9/24/2018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9/24/2018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9/24/2018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9/24/2018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Misc</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15717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a:t>
            </a:r>
          </a:p>
        </p:txBody>
      </p:sp>
      <p:sp>
        <p:nvSpPr>
          <p:cNvPr id="3" name="Content Placeholder 2"/>
          <p:cNvSpPr>
            <a:spLocks noGrp="1"/>
          </p:cNvSpPr>
          <p:nvPr>
            <p:ph idx="1"/>
          </p:nvPr>
        </p:nvSpPr>
        <p:spPr/>
        <p:txBody>
          <a:bodyPr/>
          <a:lstStyle/>
          <a:p>
            <a:r>
              <a:rPr lang="en-IN" dirty="0"/>
              <a:t>The </a:t>
            </a:r>
            <a:r>
              <a:rPr lang="en-IN" dirty="0">
                <a:solidFill>
                  <a:srgbClr val="FF0000"/>
                </a:solidFill>
              </a:rPr>
              <a:t>try</a:t>
            </a:r>
            <a:r>
              <a:rPr lang="en-IN" dirty="0"/>
              <a:t> block lets </a:t>
            </a:r>
            <a:r>
              <a:rPr lang="en-IN" dirty="0" smtClean="0"/>
              <a:t>test </a:t>
            </a:r>
            <a:r>
              <a:rPr lang="en-IN" dirty="0"/>
              <a:t>a block of code for errors.</a:t>
            </a:r>
          </a:p>
          <a:p>
            <a:endParaRPr lang="en-IN" dirty="0"/>
          </a:p>
          <a:p>
            <a:r>
              <a:rPr lang="en-IN" dirty="0"/>
              <a:t>The </a:t>
            </a:r>
            <a:r>
              <a:rPr lang="en-IN" dirty="0">
                <a:solidFill>
                  <a:srgbClr val="FF0000"/>
                </a:solidFill>
              </a:rPr>
              <a:t>except</a:t>
            </a:r>
            <a:r>
              <a:rPr lang="en-IN" dirty="0"/>
              <a:t> block lets </a:t>
            </a:r>
            <a:r>
              <a:rPr lang="en-IN" dirty="0" smtClean="0"/>
              <a:t>handle </a:t>
            </a:r>
            <a:r>
              <a:rPr lang="en-IN" dirty="0"/>
              <a:t>the error.</a:t>
            </a:r>
          </a:p>
          <a:p>
            <a:endParaRPr lang="en-IN" dirty="0"/>
          </a:p>
          <a:p>
            <a:r>
              <a:rPr lang="en-IN" dirty="0"/>
              <a:t>The </a:t>
            </a:r>
            <a:r>
              <a:rPr lang="en-IN" dirty="0">
                <a:solidFill>
                  <a:srgbClr val="FF0000"/>
                </a:solidFill>
              </a:rPr>
              <a:t>finally</a:t>
            </a:r>
            <a:r>
              <a:rPr lang="en-IN" dirty="0"/>
              <a:t> block lets </a:t>
            </a:r>
            <a:r>
              <a:rPr lang="en-IN" dirty="0" smtClean="0"/>
              <a:t>execute </a:t>
            </a:r>
            <a:r>
              <a:rPr lang="en-IN" dirty="0"/>
              <a:t>code, regardless of the result of the try- and except blocks.</a:t>
            </a:r>
          </a:p>
        </p:txBody>
      </p:sp>
    </p:spTree>
    <p:extLst>
      <p:ext uri="{BB962C8B-B14F-4D97-AF65-F5344CB8AC3E}">
        <p14:creationId xmlns:p14="http://schemas.microsoft.com/office/powerpoint/2010/main" val="4042890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48450431"/>
              </p:ext>
            </p:extLst>
          </p:nvPr>
        </p:nvGraphicFramePr>
        <p:xfrm>
          <a:off x="1663336" y="539931"/>
          <a:ext cx="9309463" cy="5126543"/>
        </p:xfrm>
        <a:graphic>
          <a:graphicData uri="http://schemas.openxmlformats.org/drawingml/2006/table">
            <a:tbl>
              <a:tblPr>
                <a:tableStyleId>{5C22544A-7EE6-4342-B048-85BDC9FD1C3A}</a:tableStyleId>
              </a:tblPr>
              <a:tblGrid>
                <a:gridCol w="949235">
                  <a:extLst>
                    <a:ext uri="{9D8B030D-6E8A-4147-A177-3AD203B41FA5}">
                      <a16:colId xmlns:a16="http://schemas.microsoft.com/office/drawing/2014/main" val="905492967"/>
                    </a:ext>
                  </a:extLst>
                </a:gridCol>
                <a:gridCol w="8360228">
                  <a:extLst>
                    <a:ext uri="{9D8B030D-6E8A-4147-A177-3AD203B41FA5}">
                      <a16:colId xmlns:a16="http://schemas.microsoft.com/office/drawing/2014/main" val="3934197034"/>
                    </a:ext>
                  </a:extLst>
                </a:gridCol>
              </a:tblGrid>
              <a:tr h="34834">
                <a:tc>
                  <a:txBody>
                    <a:bodyPr/>
                    <a:lstStyle/>
                    <a:p>
                      <a:pPr algn="ctr" fontAlgn="t"/>
                      <a:r>
                        <a:rPr lang="en-IN" sz="1600" b="1" u="none" strike="noStrike" kern="1200" dirty="0" err="1">
                          <a:solidFill>
                            <a:schemeClr val="dk1"/>
                          </a:solidFill>
                          <a:effectLst/>
                          <a:latin typeface="+mn-lt"/>
                          <a:ea typeface="+mn-ea"/>
                          <a:cs typeface="+mn-cs"/>
                        </a:rPr>
                        <a:t>Sr.No</a:t>
                      </a:r>
                      <a:r>
                        <a:rPr lang="en-IN" sz="1600" b="1" u="none" strike="noStrike" kern="1200" dirty="0">
                          <a:solidFill>
                            <a:schemeClr val="dk1"/>
                          </a:solidFill>
                          <a:effectLst/>
                          <a:latin typeface="+mn-lt"/>
                          <a:ea typeface="+mn-ea"/>
                          <a:cs typeface="+mn-cs"/>
                        </a:rPr>
                        <a:t>.</a:t>
                      </a:r>
                    </a:p>
                  </a:txBody>
                  <a:tcPr marL="5353" marR="5353" marT="5353" marB="0">
                    <a:solidFill>
                      <a:schemeClr val="accent3">
                        <a:lumMod val="60000"/>
                        <a:lumOff val="40000"/>
                      </a:schemeClr>
                    </a:solidFill>
                  </a:tcPr>
                </a:tc>
                <a:tc>
                  <a:txBody>
                    <a:bodyPr/>
                    <a:lstStyle/>
                    <a:p>
                      <a:pPr algn="ctr" fontAlgn="t"/>
                      <a:r>
                        <a:rPr lang="en-IN" sz="1600" b="1" u="none" strike="noStrike" kern="1200" dirty="0">
                          <a:solidFill>
                            <a:schemeClr val="dk1"/>
                          </a:solidFill>
                          <a:effectLst/>
                          <a:latin typeface="+mn-lt"/>
                          <a:ea typeface="+mn-ea"/>
                          <a:cs typeface="+mn-cs"/>
                        </a:rPr>
                        <a:t>Exception Name &amp; Description</a:t>
                      </a:r>
                    </a:p>
                  </a:txBody>
                  <a:tcPr marL="5353" marR="5353" marT="5353" marB="0">
                    <a:solidFill>
                      <a:schemeClr val="accent3">
                        <a:lumMod val="60000"/>
                        <a:lumOff val="40000"/>
                      </a:schemeClr>
                    </a:solidFill>
                  </a:tcPr>
                </a:tc>
                <a:extLst>
                  <a:ext uri="{0D108BD9-81ED-4DB2-BD59-A6C34878D82A}">
                    <a16:rowId xmlns:a16="http://schemas.microsoft.com/office/drawing/2014/main" val="615418499"/>
                  </a:ext>
                </a:extLst>
              </a:tr>
              <a:tr h="152732">
                <a:tc rowSpan="2">
                  <a:txBody>
                    <a:bodyPr/>
                    <a:lstStyle/>
                    <a:p>
                      <a:pPr algn="ctr" fontAlgn="t"/>
                      <a:r>
                        <a:rPr lang="en-IN" sz="1400" u="none" strike="noStrike" kern="1200">
                          <a:solidFill>
                            <a:schemeClr val="dk1"/>
                          </a:solidFill>
                          <a:effectLst/>
                          <a:latin typeface="+mn-lt"/>
                          <a:ea typeface="+mn-ea"/>
                          <a:cs typeface="+mn-cs"/>
                        </a:rPr>
                        <a:t>1</a:t>
                      </a:r>
                    </a:p>
                  </a:txBody>
                  <a:tcPr marL="5353" marR="5353" marT="5353" marB="0"/>
                </a:tc>
                <a:tc>
                  <a:txBody>
                    <a:bodyPr/>
                    <a:lstStyle/>
                    <a:p>
                      <a:pPr lvl="1" algn="just" fontAlgn="ctr"/>
                      <a:r>
                        <a:rPr lang="en-IN" sz="1400" u="none" strike="noStrike" kern="1200" dirty="0">
                          <a:solidFill>
                            <a:schemeClr val="dk1"/>
                          </a:solidFill>
                          <a:effectLst/>
                          <a:latin typeface="+mn-lt"/>
                          <a:ea typeface="+mn-ea"/>
                          <a:cs typeface="+mn-cs"/>
                        </a:rPr>
                        <a:t>Exception</a:t>
                      </a:r>
                    </a:p>
                  </a:txBody>
                  <a:tcPr marL="5353" marR="5353" marT="5353" marB="0" anchor="ctr"/>
                </a:tc>
                <a:extLst>
                  <a:ext uri="{0D108BD9-81ED-4DB2-BD59-A6C34878D82A}">
                    <a16:rowId xmlns:a16="http://schemas.microsoft.com/office/drawing/2014/main" val="94652829"/>
                  </a:ext>
                </a:extLst>
              </a:tr>
              <a:tr h="159096">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Base class for all exceptions</a:t>
                      </a:r>
                    </a:p>
                  </a:txBody>
                  <a:tcPr marL="5353" marR="5353" marT="5353" marB="0" anchor="ctr"/>
                </a:tc>
                <a:extLst>
                  <a:ext uri="{0D108BD9-81ED-4DB2-BD59-A6C34878D82A}">
                    <a16:rowId xmlns:a16="http://schemas.microsoft.com/office/drawing/2014/main" val="1730723942"/>
                  </a:ext>
                </a:extLst>
              </a:tr>
              <a:tr h="152732">
                <a:tc rowSpan="2">
                  <a:txBody>
                    <a:bodyPr/>
                    <a:lstStyle/>
                    <a:p>
                      <a:pPr algn="ctr" fontAlgn="t"/>
                      <a:r>
                        <a:rPr lang="en-IN" sz="1400" u="none" strike="noStrike" kern="1200">
                          <a:solidFill>
                            <a:schemeClr val="dk1"/>
                          </a:solidFill>
                          <a:effectLst/>
                          <a:latin typeface="+mn-lt"/>
                          <a:ea typeface="+mn-ea"/>
                          <a:cs typeface="+mn-cs"/>
                        </a:rPr>
                        <a:t>2</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StopIteration</a:t>
                      </a:r>
                    </a:p>
                  </a:txBody>
                  <a:tcPr marL="5353" marR="5353" marT="5353" marB="0" anchor="ctr"/>
                </a:tc>
                <a:extLst>
                  <a:ext uri="{0D108BD9-81ED-4DB2-BD59-A6C34878D82A}">
                    <a16:rowId xmlns:a16="http://schemas.microsoft.com/office/drawing/2014/main" val="359659184"/>
                  </a:ext>
                </a:extLst>
              </a:tr>
              <a:tr h="350011">
                <a:tc vMerge="1">
                  <a:txBody>
                    <a:bodyPr/>
                    <a:lstStyle/>
                    <a:p>
                      <a:endParaRPr lang="en-IN"/>
                    </a:p>
                  </a:txBody>
                  <a:tcPr/>
                </a:tc>
                <a:tc>
                  <a:txBody>
                    <a:bodyPr/>
                    <a:lstStyle/>
                    <a:p>
                      <a:pPr lvl="1" algn="just" fontAlgn="ctr"/>
                      <a:r>
                        <a:rPr lang="en-IN" sz="1400" u="none" strike="noStrike" kern="1200" dirty="0">
                          <a:solidFill>
                            <a:schemeClr val="dk1"/>
                          </a:solidFill>
                          <a:effectLst/>
                          <a:latin typeface="+mn-lt"/>
                          <a:ea typeface="+mn-ea"/>
                          <a:cs typeface="+mn-cs"/>
                        </a:rPr>
                        <a:t>Raised when the next() method of an iterator does not point to any object.</a:t>
                      </a:r>
                    </a:p>
                  </a:txBody>
                  <a:tcPr marL="5353" marR="5353" marT="5353" marB="0" anchor="ctr"/>
                </a:tc>
                <a:extLst>
                  <a:ext uri="{0D108BD9-81ED-4DB2-BD59-A6C34878D82A}">
                    <a16:rowId xmlns:a16="http://schemas.microsoft.com/office/drawing/2014/main" val="3268680184"/>
                  </a:ext>
                </a:extLst>
              </a:tr>
              <a:tr h="152732">
                <a:tc rowSpan="2">
                  <a:txBody>
                    <a:bodyPr/>
                    <a:lstStyle/>
                    <a:p>
                      <a:pPr algn="ctr" fontAlgn="t"/>
                      <a:r>
                        <a:rPr lang="en-IN" sz="1400" u="none" strike="noStrike" kern="1200">
                          <a:solidFill>
                            <a:schemeClr val="dk1"/>
                          </a:solidFill>
                          <a:effectLst/>
                          <a:latin typeface="+mn-lt"/>
                          <a:ea typeface="+mn-ea"/>
                          <a:cs typeface="+mn-cs"/>
                        </a:rPr>
                        <a:t>3</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SystemExit</a:t>
                      </a:r>
                    </a:p>
                  </a:txBody>
                  <a:tcPr marL="5353" marR="5353" marT="5353" marB="0" anchor="ctr"/>
                </a:tc>
                <a:extLst>
                  <a:ext uri="{0D108BD9-81ED-4DB2-BD59-A6C34878D82A}">
                    <a16:rowId xmlns:a16="http://schemas.microsoft.com/office/drawing/2014/main" val="212719833"/>
                  </a:ext>
                </a:extLst>
              </a:tr>
              <a:tr h="159096">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by the sys.exit() function.</a:t>
                      </a:r>
                    </a:p>
                  </a:txBody>
                  <a:tcPr marL="5353" marR="5353" marT="5353" marB="0" anchor="ctr"/>
                </a:tc>
                <a:extLst>
                  <a:ext uri="{0D108BD9-81ED-4DB2-BD59-A6C34878D82A}">
                    <a16:rowId xmlns:a16="http://schemas.microsoft.com/office/drawing/2014/main" val="722948753"/>
                  </a:ext>
                </a:extLst>
              </a:tr>
              <a:tr h="152732">
                <a:tc rowSpan="2">
                  <a:txBody>
                    <a:bodyPr/>
                    <a:lstStyle/>
                    <a:p>
                      <a:pPr algn="ctr" fontAlgn="t"/>
                      <a:r>
                        <a:rPr lang="en-IN" sz="1400" u="none" strike="noStrike" kern="1200">
                          <a:solidFill>
                            <a:schemeClr val="dk1"/>
                          </a:solidFill>
                          <a:effectLst/>
                          <a:latin typeface="+mn-lt"/>
                          <a:ea typeface="+mn-ea"/>
                          <a:cs typeface="+mn-cs"/>
                        </a:rPr>
                        <a:t>4</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StandardError</a:t>
                      </a:r>
                    </a:p>
                  </a:txBody>
                  <a:tcPr marL="5353" marR="5353" marT="5353" marB="0" anchor="ctr"/>
                </a:tc>
                <a:extLst>
                  <a:ext uri="{0D108BD9-81ED-4DB2-BD59-A6C34878D82A}">
                    <a16:rowId xmlns:a16="http://schemas.microsoft.com/office/drawing/2014/main" val="2338310298"/>
                  </a:ext>
                </a:extLst>
              </a:tr>
              <a:tr h="350011">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Base class for all built-in exceptions except StopIteration and SystemExit.</a:t>
                      </a:r>
                    </a:p>
                  </a:txBody>
                  <a:tcPr marL="5353" marR="5353" marT="5353" marB="0" anchor="ctr"/>
                </a:tc>
                <a:extLst>
                  <a:ext uri="{0D108BD9-81ED-4DB2-BD59-A6C34878D82A}">
                    <a16:rowId xmlns:a16="http://schemas.microsoft.com/office/drawing/2014/main" val="3832011666"/>
                  </a:ext>
                </a:extLst>
              </a:tr>
              <a:tr h="152732">
                <a:tc rowSpan="2">
                  <a:txBody>
                    <a:bodyPr/>
                    <a:lstStyle/>
                    <a:p>
                      <a:pPr algn="ctr" fontAlgn="t"/>
                      <a:r>
                        <a:rPr lang="en-IN" sz="1400" u="none" strike="noStrike" kern="1200">
                          <a:solidFill>
                            <a:schemeClr val="dk1"/>
                          </a:solidFill>
                          <a:effectLst/>
                          <a:latin typeface="+mn-lt"/>
                          <a:ea typeface="+mn-ea"/>
                          <a:cs typeface="+mn-cs"/>
                        </a:rPr>
                        <a:t>5</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ArithmeticError</a:t>
                      </a:r>
                    </a:p>
                  </a:txBody>
                  <a:tcPr marL="5353" marR="5353" marT="5353" marB="0" anchor="ctr"/>
                </a:tc>
                <a:extLst>
                  <a:ext uri="{0D108BD9-81ED-4DB2-BD59-A6C34878D82A}">
                    <a16:rowId xmlns:a16="http://schemas.microsoft.com/office/drawing/2014/main" val="3138746276"/>
                  </a:ext>
                </a:extLst>
              </a:tr>
              <a:tr h="235461">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Base class for all errors that occur for numeric calculation.</a:t>
                      </a:r>
                    </a:p>
                  </a:txBody>
                  <a:tcPr marL="5353" marR="5353" marT="5353" marB="0" anchor="ctr"/>
                </a:tc>
                <a:extLst>
                  <a:ext uri="{0D108BD9-81ED-4DB2-BD59-A6C34878D82A}">
                    <a16:rowId xmlns:a16="http://schemas.microsoft.com/office/drawing/2014/main" val="1465816865"/>
                  </a:ext>
                </a:extLst>
              </a:tr>
              <a:tr h="152732">
                <a:tc rowSpan="2">
                  <a:txBody>
                    <a:bodyPr/>
                    <a:lstStyle/>
                    <a:p>
                      <a:pPr algn="ctr" fontAlgn="t"/>
                      <a:r>
                        <a:rPr lang="en-IN" sz="1400" u="none" strike="noStrike" kern="1200">
                          <a:solidFill>
                            <a:schemeClr val="dk1"/>
                          </a:solidFill>
                          <a:effectLst/>
                          <a:latin typeface="+mn-lt"/>
                          <a:ea typeface="+mn-ea"/>
                          <a:cs typeface="+mn-cs"/>
                        </a:rPr>
                        <a:t>6</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OverflowError</a:t>
                      </a:r>
                    </a:p>
                  </a:txBody>
                  <a:tcPr marL="5353" marR="5353" marT="5353" marB="0" anchor="ctr"/>
                </a:tc>
                <a:extLst>
                  <a:ext uri="{0D108BD9-81ED-4DB2-BD59-A6C34878D82A}">
                    <a16:rowId xmlns:a16="http://schemas.microsoft.com/office/drawing/2014/main" val="2630593134"/>
                  </a:ext>
                </a:extLst>
              </a:tr>
              <a:tr h="248189">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a calculation exceeds maximum limit for a numeric type.</a:t>
                      </a:r>
                    </a:p>
                  </a:txBody>
                  <a:tcPr marL="5353" marR="5353" marT="5353" marB="0" anchor="ctr"/>
                </a:tc>
                <a:extLst>
                  <a:ext uri="{0D108BD9-81ED-4DB2-BD59-A6C34878D82A}">
                    <a16:rowId xmlns:a16="http://schemas.microsoft.com/office/drawing/2014/main" val="1301125958"/>
                  </a:ext>
                </a:extLst>
              </a:tr>
              <a:tr h="152732">
                <a:tc rowSpan="2">
                  <a:txBody>
                    <a:bodyPr/>
                    <a:lstStyle/>
                    <a:p>
                      <a:pPr algn="ctr" fontAlgn="t"/>
                      <a:r>
                        <a:rPr lang="en-IN" sz="1400" u="none" strike="noStrike" kern="1200">
                          <a:solidFill>
                            <a:schemeClr val="dk1"/>
                          </a:solidFill>
                          <a:effectLst/>
                          <a:latin typeface="+mn-lt"/>
                          <a:ea typeface="+mn-ea"/>
                          <a:cs typeface="+mn-cs"/>
                        </a:rPr>
                        <a:t>7</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FloatingPointError</a:t>
                      </a:r>
                    </a:p>
                  </a:txBody>
                  <a:tcPr marL="5353" marR="5353" marT="5353" marB="0" anchor="ctr"/>
                </a:tc>
                <a:extLst>
                  <a:ext uri="{0D108BD9-81ED-4DB2-BD59-A6C34878D82A}">
                    <a16:rowId xmlns:a16="http://schemas.microsoft.com/office/drawing/2014/main" val="3773822826"/>
                  </a:ext>
                </a:extLst>
              </a:tr>
              <a:tr h="235461">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a floating point calculation fails.</a:t>
                      </a:r>
                    </a:p>
                  </a:txBody>
                  <a:tcPr marL="5353" marR="5353" marT="5353" marB="0" anchor="ctr"/>
                </a:tc>
                <a:extLst>
                  <a:ext uri="{0D108BD9-81ED-4DB2-BD59-A6C34878D82A}">
                    <a16:rowId xmlns:a16="http://schemas.microsoft.com/office/drawing/2014/main" val="3401444980"/>
                  </a:ext>
                </a:extLst>
              </a:tr>
              <a:tr h="152732">
                <a:tc rowSpan="2">
                  <a:txBody>
                    <a:bodyPr/>
                    <a:lstStyle/>
                    <a:p>
                      <a:pPr algn="ctr" fontAlgn="t"/>
                      <a:r>
                        <a:rPr lang="en-IN" sz="1400" u="none" strike="noStrike" kern="1200">
                          <a:solidFill>
                            <a:schemeClr val="dk1"/>
                          </a:solidFill>
                          <a:effectLst/>
                          <a:latin typeface="+mn-lt"/>
                          <a:ea typeface="+mn-ea"/>
                          <a:cs typeface="+mn-cs"/>
                        </a:rPr>
                        <a:t>8</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ZeroDivisionError</a:t>
                      </a:r>
                    </a:p>
                  </a:txBody>
                  <a:tcPr marL="5353" marR="5353" marT="5353" marB="0" anchor="ctr"/>
                </a:tc>
                <a:extLst>
                  <a:ext uri="{0D108BD9-81ED-4DB2-BD59-A6C34878D82A}">
                    <a16:rowId xmlns:a16="http://schemas.microsoft.com/office/drawing/2014/main" val="2490344054"/>
                  </a:ext>
                </a:extLst>
              </a:tr>
              <a:tr h="350011">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division or modulo by zero takes place for all numeric types.</a:t>
                      </a:r>
                    </a:p>
                  </a:txBody>
                  <a:tcPr marL="5353" marR="5353" marT="5353" marB="0" anchor="ctr"/>
                </a:tc>
                <a:extLst>
                  <a:ext uri="{0D108BD9-81ED-4DB2-BD59-A6C34878D82A}">
                    <a16:rowId xmlns:a16="http://schemas.microsoft.com/office/drawing/2014/main" val="3725748219"/>
                  </a:ext>
                </a:extLst>
              </a:tr>
              <a:tr h="152732">
                <a:tc rowSpan="2">
                  <a:txBody>
                    <a:bodyPr/>
                    <a:lstStyle/>
                    <a:p>
                      <a:pPr algn="ctr" fontAlgn="t"/>
                      <a:r>
                        <a:rPr lang="en-IN" sz="1400" u="none" strike="noStrike" kern="1200">
                          <a:solidFill>
                            <a:schemeClr val="dk1"/>
                          </a:solidFill>
                          <a:effectLst/>
                          <a:latin typeface="+mn-lt"/>
                          <a:ea typeface="+mn-ea"/>
                          <a:cs typeface="+mn-cs"/>
                        </a:rPr>
                        <a:t>9</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AssertionError</a:t>
                      </a:r>
                    </a:p>
                  </a:txBody>
                  <a:tcPr marL="5353" marR="5353" marT="5353" marB="0" anchor="ctr"/>
                </a:tc>
                <a:extLst>
                  <a:ext uri="{0D108BD9-81ED-4DB2-BD59-A6C34878D82A}">
                    <a16:rowId xmlns:a16="http://schemas.microsoft.com/office/drawing/2014/main" val="4198681959"/>
                  </a:ext>
                </a:extLst>
              </a:tr>
              <a:tr h="235461">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in case of failure of the Assert statement.</a:t>
                      </a:r>
                    </a:p>
                  </a:txBody>
                  <a:tcPr marL="5353" marR="5353" marT="5353" marB="0" anchor="ctr"/>
                </a:tc>
                <a:extLst>
                  <a:ext uri="{0D108BD9-81ED-4DB2-BD59-A6C34878D82A}">
                    <a16:rowId xmlns:a16="http://schemas.microsoft.com/office/drawing/2014/main" val="305594962"/>
                  </a:ext>
                </a:extLst>
              </a:tr>
              <a:tr h="152732">
                <a:tc rowSpan="2">
                  <a:txBody>
                    <a:bodyPr/>
                    <a:lstStyle/>
                    <a:p>
                      <a:pPr algn="ctr" fontAlgn="t"/>
                      <a:r>
                        <a:rPr lang="en-IN" sz="1400" u="none" strike="noStrike" kern="1200">
                          <a:solidFill>
                            <a:schemeClr val="dk1"/>
                          </a:solidFill>
                          <a:effectLst/>
                          <a:latin typeface="+mn-lt"/>
                          <a:ea typeface="+mn-ea"/>
                          <a:cs typeface="+mn-cs"/>
                        </a:rPr>
                        <a:t>10</a:t>
                      </a:r>
                    </a:p>
                  </a:txBody>
                  <a:tcPr marL="5353" marR="5353" marT="5353" marB="0"/>
                </a:tc>
                <a:tc>
                  <a:txBody>
                    <a:bodyPr/>
                    <a:lstStyle/>
                    <a:p>
                      <a:pPr lvl="1" algn="just" fontAlgn="ctr"/>
                      <a:r>
                        <a:rPr lang="en-IN" sz="1400" u="none" strike="noStrike" kern="1200">
                          <a:solidFill>
                            <a:schemeClr val="dk1"/>
                          </a:solidFill>
                          <a:effectLst/>
                          <a:latin typeface="+mn-lt"/>
                          <a:ea typeface="+mn-ea"/>
                          <a:cs typeface="+mn-cs"/>
                        </a:rPr>
                        <a:t>AttributeError</a:t>
                      </a:r>
                    </a:p>
                  </a:txBody>
                  <a:tcPr marL="5353" marR="5353" marT="5353" marB="0" anchor="ctr"/>
                </a:tc>
                <a:extLst>
                  <a:ext uri="{0D108BD9-81ED-4DB2-BD59-A6C34878D82A}">
                    <a16:rowId xmlns:a16="http://schemas.microsoft.com/office/drawing/2014/main" val="4057065468"/>
                  </a:ext>
                </a:extLst>
              </a:tr>
              <a:tr h="248189">
                <a:tc vMerge="1">
                  <a:txBody>
                    <a:bodyPr/>
                    <a:lstStyle/>
                    <a:p>
                      <a:endParaRPr lang="en-IN"/>
                    </a:p>
                  </a:txBody>
                  <a:tcPr/>
                </a:tc>
                <a:tc>
                  <a:txBody>
                    <a:bodyPr/>
                    <a:lstStyle/>
                    <a:p>
                      <a:pPr lvl="1" algn="just" fontAlgn="ctr"/>
                      <a:r>
                        <a:rPr lang="en-IN" sz="1400" u="none" strike="noStrike" kern="1200" dirty="0">
                          <a:solidFill>
                            <a:schemeClr val="dk1"/>
                          </a:solidFill>
                          <a:effectLst/>
                          <a:latin typeface="+mn-lt"/>
                          <a:ea typeface="+mn-ea"/>
                          <a:cs typeface="+mn-cs"/>
                        </a:rPr>
                        <a:t>Raised in case of failure of attribute reference or assignment.</a:t>
                      </a:r>
                    </a:p>
                  </a:txBody>
                  <a:tcPr marL="5353" marR="5353" marT="5353" marB="0" anchor="ctr"/>
                </a:tc>
                <a:extLst>
                  <a:ext uri="{0D108BD9-81ED-4DB2-BD59-A6C34878D82A}">
                    <a16:rowId xmlns:a16="http://schemas.microsoft.com/office/drawing/2014/main" val="871219318"/>
                  </a:ext>
                </a:extLst>
              </a:tr>
            </a:tbl>
          </a:graphicData>
        </a:graphic>
      </p:graphicFrame>
    </p:spTree>
    <p:extLst>
      <p:ext uri="{BB962C8B-B14F-4D97-AF65-F5344CB8AC3E}">
        <p14:creationId xmlns:p14="http://schemas.microsoft.com/office/powerpoint/2010/main" val="293574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46924258"/>
              </p:ext>
            </p:extLst>
          </p:nvPr>
        </p:nvGraphicFramePr>
        <p:xfrm>
          <a:off x="1968137" y="513803"/>
          <a:ext cx="8891452" cy="6077003"/>
        </p:xfrm>
        <a:graphic>
          <a:graphicData uri="http://schemas.openxmlformats.org/drawingml/2006/table">
            <a:tbl>
              <a:tblPr>
                <a:tableStyleId>{5C22544A-7EE6-4342-B048-85BDC9FD1C3A}</a:tableStyleId>
              </a:tblPr>
              <a:tblGrid>
                <a:gridCol w="937408">
                  <a:extLst>
                    <a:ext uri="{9D8B030D-6E8A-4147-A177-3AD203B41FA5}">
                      <a16:colId xmlns:a16="http://schemas.microsoft.com/office/drawing/2014/main" val="338331947"/>
                    </a:ext>
                  </a:extLst>
                </a:gridCol>
                <a:gridCol w="7954044">
                  <a:extLst>
                    <a:ext uri="{9D8B030D-6E8A-4147-A177-3AD203B41FA5}">
                      <a16:colId xmlns:a16="http://schemas.microsoft.com/office/drawing/2014/main" val="4162549203"/>
                    </a:ext>
                  </a:extLst>
                </a:gridCol>
              </a:tblGrid>
              <a:tr h="167285">
                <a:tc>
                  <a:txBody>
                    <a:bodyPr/>
                    <a:lstStyle/>
                    <a:p>
                      <a:pPr algn="ctr" fontAlgn="t"/>
                      <a:r>
                        <a:rPr lang="en-IN" sz="1600" b="1" u="none" strike="noStrike" kern="1200">
                          <a:solidFill>
                            <a:schemeClr val="dk1"/>
                          </a:solidFill>
                          <a:effectLst/>
                          <a:latin typeface="+mn-lt"/>
                          <a:ea typeface="+mn-ea"/>
                          <a:cs typeface="+mn-cs"/>
                        </a:rPr>
                        <a:t>Sr.No.</a:t>
                      </a:r>
                    </a:p>
                  </a:txBody>
                  <a:tcPr marL="4460" marR="4460" marT="4460" marB="0">
                    <a:solidFill>
                      <a:schemeClr val="accent3">
                        <a:lumMod val="60000"/>
                        <a:lumOff val="40000"/>
                      </a:schemeClr>
                    </a:solidFill>
                  </a:tcPr>
                </a:tc>
                <a:tc>
                  <a:txBody>
                    <a:bodyPr/>
                    <a:lstStyle/>
                    <a:p>
                      <a:pPr algn="ctr" fontAlgn="t"/>
                      <a:r>
                        <a:rPr lang="en-IN" sz="1600" b="1" u="none" strike="noStrike" kern="1200" dirty="0">
                          <a:solidFill>
                            <a:schemeClr val="dk1"/>
                          </a:solidFill>
                          <a:effectLst/>
                          <a:latin typeface="+mn-lt"/>
                          <a:ea typeface="+mn-ea"/>
                          <a:cs typeface="+mn-cs"/>
                        </a:rPr>
                        <a:t>Exception Name &amp; Description</a:t>
                      </a:r>
                    </a:p>
                  </a:txBody>
                  <a:tcPr marL="4460" marR="4460" marT="4460" marB="0">
                    <a:solidFill>
                      <a:schemeClr val="accent3">
                        <a:lumMod val="60000"/>
                        <a:lumOff val="40000"/>
                      </a:schemeClr>
                    </a:solidFill>
                  </a:tcPr>
                </a:tc>
                <a:extLst>
                  <a:ext uri="{0D108BD9-81ED-4DB2-BD59-A6C34878D82A}">
                    <a16:rowId xmlns:a16="http://schemas.microsoft.com/office/drawing/2014/main" val="4119943555"/>
                  </a:ext>
                </a:extLst>
              </a:tr>
              <a:tr h="160594">
                <a:tc rowSpan="2">
                  <a:txBody>
                    <a:bodyPr/>
                    <a:lstStyle/>
                    <a:p>
                      <a:pPr algn="ctr" fontAlgn="t"/>
                      <a:r>
                        <a:rPr lang="en-IN" sz="1400" u="none" strike="noStrike" kern="1200">
                          <a:solidFill>
                            <a:schemeClr val="dk1"/>
                          </a:solidFill>
                          <a:effectLst/>
                          <a:latin typeface="+mn-lt"/>
                          <a:ea typeface="+mn-ea"/>
                          <a:cs typeface="+mn-cs"/>
                        </a:rPr>
                        <a:t>11</a:t>
                      </a:r>
                    </a:p>
                  </a:txBody>
                  <a:tcPr marL="4460" marR="4460" marT="4460" marB="0"/>
                </a:tc>
                <a:tc>
                  <a:txBody>
                    <a:bodyPr/>
                    <a:lstStyle/>
                    <a:p>
                      <a:pPr lvl="1" algn="just" fontAlgn="ctr"/>
                      <a:r>
                        <a:rPr lang="en-IN" sz="1400" u="none" strike="noStrike" kern="1200" dirty="0" err="1">
                          <a:solidFill>
                            <a:schemeClr val="dk1"/>
                          </a:solidFill>
                          <a:effectLst/>
                          <a:latin typeface="+mn-lt"/>
                          <a:ea typeface="+mn-ea"/>
                          <a:cs typeface="+mn-cs"/>
                        </a:rPr>
                        <a:t>EOFError</a:t>
                      </a:r>
                      <a:endParaRPr lang="en-IN" sz="1400" u="none" strike="noStrike" kern="1200" dirty="0">
                        <a:solidFill>
                          <a:schemeClr val="dk1"/>
                        </a:solidFill>
                        <a:effectLst/>
                        <a:latin typeface="+mn-lt"/>
                        <a:ea typeface="+mn-ea"/>
                        <a:cs typeface="+mn-cs"/>
                      </a:endParaRPr>
                    </a:p>
                  </a:txBody>
                  <a:tcPr marL="4460" marR="4460" marT="4460" marB="0" anchor="ctr"/>
                </a:tc>
                <a:extLst>
                  <a:ext uri="{0D108BD9-81ED-4DB2-BD59-A6C34878D82A}">
                    <a16:rowId xmlns:a16="http://schemas.microsoft.com/office/drawing/2014/main" val="1010760792"/>
                  </a:ext>
                </a:extLst>
              </a:tr>
              <a:tr h="488472">
                <a:tc vMerge="1">
                  <a:txBody>
                    <a:bodyPr/>
                    <a:lstStyle/>
                    <a:p>
                      <a:endParaRPr lang="en-IN"/>
                    </a:p>
                  </a:txBody>
                  <a:tcPr/>
                </a:tc>
                <a:tc>
                  <a:txBody>
                    <a:bodyPr/>
                    <a:lstStyle/>
                    <a:p>
                      <a:pPr lvl="1" algn="just" fontAlgn="ctr"/>
                      <a:r>
                        <a:rPr lang="en-IN" sz="1400" u="none" strike="noStrike" kern="1200" dirty="0">
                          <a:solidFill>
                            <a:schemeClr val="dk1"/>
                          </a:solidFill>
                          <a:effectLst/>
                          <a:latin typeface="+mn-lt"/>
                          <a:ea typeface="+mn-ea"/>
                          <a:cs typeface="+mn-cs"/>
                        </a:rPr>
                        <a:t>Raised when there is no input from either the </a:t>
                      </a:r>
                      <a:r>
                        <a:rPr lang="en-IN" sz="1400" u="none" strike="noStrike" kern="1200" dirty="0" err="1">
                          <a:solidFill>
                            <a:schemeClr val="dk1"/>
                          </a:solidFill>
                          <a:effectLst/>
                          <a:latin typeface="+mn-lt"/>
                          <a:ea typeface="+mn-ea"/>
                          <a:cs typeface="+mn-cs"/>
                        </a:rPr>
                        <a:t>raw_input</a:t>
                      </a:r>
                      <a:r>
                        <a:rPr lang="en-IN" sz="1400" u="none" strike="noStrike" kern="1200" dirty="0">
                          <a:solidFill>
                            <a:schemeClr val="dk1"/>
                          </a:solidFill>
                          <a:effectLst/>
                          <a:latin typeface="+mn-lt"/>
                          <a:ea typeface="+mn-ea"/>
                          <a:cs typeface="+mn-cs"/>
                        </a:rPr>
                        <a:t>() or input() function and the end of file is reached.</a:t>
                      </a:r>
                    </a:p>
                  </a:txBody>
                  <a:tcPr marL="4460" marR="4460" marT="4460" marB="0" anchor="ctr"/>
                </a:tc>
                <a:extLst>
                  <a:ext uri="{0D108BD9-81ED-4DB2-BD59-A6C34878D82A}">
                    <a16:rowId xmlns:a16="http://schemas.microsoft.com/office/drawing/2014/main" val="2753904477"/>
                  </a:ext>
                </a:extLst>
              </a:tr>
              <a:tr h="160594">
                <a:tc rowSpan="2">
                  <a:txBody>
                    <a:bodyPr/>
                    <a:lstStyle/>
                    <a:p>
                      <a:pPr algn="ctr" fontAlgn="t"/>
                      <a:r>
                        <a:rPr lang="en-IN" sz="1400" u="none" strike="noStrike" kern="1200">
                          <a:solidFill>
                            <a:schemeClr val="dk1"/>
                          </a:solidFill>
                          <a:effectLst/>
                          <a:latin typeface="+mn-lt"/>
                          <a:ea typeface="+mn-ea"/>
                          <a:cs typeface="+mn-cs"/>
                        </a:rPr>
                        <a:t>12</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ImportError</a:t>
                      </a:r>
                    </a:p>
                  </a:txBody>
                  <a:tcPr marL="4460" marR="4460" marT="4460" marB="0" anchor="ctr"/>
                </a:tc>
                <a:extLst>
                  <a:ext uri="{0D108BD9-81ED-4DB2-BD59-A6C34878D82A}">
                    <a16:rowId xmlns:a16="http://schemas.microsoft.com/office/drawing/2014/main" val="2480721540"/>
                  </a:ext>
                </a:extLst>
              </a:tr>
              <a:tr h="247582">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an import statement fails.</a:t>
                      </a:r>
                    </a:p>
                  </a:txBody>
                  <a:tcPr marL="4460" marR="4460" marT="4460" marB="0" anchor="ctr"/>
                </a:tc>
                <a:extLst>
                  <a:ext uri="{0D108BD9-81ED-4DB2-BD59-A6C34878D82A}">
                    <a16:rowId xmlns:a16="http://schemas.microsoft.com/office/drawing/2014/main" val="2943697899"/>
                  </a:ext>
                </a:extLst>
              </a:tr>
              <a:tr h="160594">
                <a:tc rowSpan="2">
                  <a:txBody>
                    <a:bodyPr/>
                    <a:lstStyle/>
                    <a:p>
                      <a:pPr algn="ctr" fontAlgn="t"/>
                      <a:r>
                        <a:rPr lang="en-IN" sz="1400" u="none" strike="noStrike" kern="1200">
                          <a:solidFill>
                            <a:schemeClr val="dk1"/>
                          </a:solidFill>
                          <a:effectLst/>
                          <a:latin typeface="+mn-lt"/>
                          <a:ea typeface="+mn-ea"/>
                          <a:cs typeface="+mn-cs"/>
                        </a:rPr>
                        <a:t>13</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KeyboardInterrupt</a:t>
                      </a:r>
                    </a:p>
                  </a:txBody>
                  <a:tcPr marL="4460" marR="4460" marT="4460" marB="0" anchor="ctr"/>
                </a:tc>
                <a:extLst>
                  <a:ext uri="{0D108BD9-81ED-4DB2-BD59-A6C34878D82A}">
                    <a16:rowId xmlns:a16="http://schemas.microsoft.com/office/drawing/2014/main" val="3450157779"/>
                  </a:ext>
                </a:extLst>
              </a:tr>
              <a:tr h="368026">
                <a:tc vMerge="1">
                  <a:txBody>
                    <a:bodyPr/>
                    <a:lstStyle/>
                    <a:p>
                      <a:endParaRPr lang="en-IN"/>
                    </a:p>
                  </a:txBody>
                  <a:tcPr/>
                </a:tc>
                <a:tc>
                  <a:txBody>
                    <a:bodyPr/>
                    <a:lstStyle/>
                    <a:p>
                      <a:pPr lvl="1" algn="just" fontAlgn="ctr"/>
                      <a:r>
                        <a:rPr lang="en-IN" sz="1400" u="none" strike="noStrike" kern="1200" dirty="0">
                          <a:solidFill>
                            <a:schemeClr val="dk1"/>
                          </a:solidFill>
                          <a:effectLst/>
                          <a:latin typeface="+mn-lt"/>
                          <a:ea typeface="+mn-ea"/>
                          <a:cs typeface="+mn-cs"/>
                        </a:rPr>
                        <a:t>Raised when the user interrupts program execution, usually by pressing </a:t>
                      </a:r>
                      <a:r>
                        <a:rPr lang="en-IN" sz="1400" u="none" strike="noStrike" kern="1200" dirty="0" err="1">
                          <a:solidFill>
                            <a:schemeClr val="dk1"/>
                          </a:solidFill>
                          <a:effectLst/>
                          <a:latin typeface="+mn-lt"/>
                          <a:ea typeface="+mn-ea"/>
                          <a:cs typeface="+mn-cs"/>
                        </a:rPr>
                        <a:t>Ctrl+c</a:t>
                      </a:r>
                      <a:r>
                        <a:rPr lang="en-IN" sz="1400" u="none" strike="noStrike" kern="1200" dirty="0">
                          <a:solidFill>
                            <a:schemeClr val="dk1"/>
                          </a:solidFill>
                          <a:effectLst/>
                          <a:latin typeface="+mn-lt"/>
                          <a:ea typeface="+mn-ea"/>
                          <a:cs typeface="+mn-cs"/>
                        </a:rPr>
                        <a:t>.</a:t>
                      </a:r>
                    </a:p>
                  </a:txBody>
                  <a:tcPr marL="4460" marR="4460" marT="4460" marB="0" anchor="ctr"/>
                </a:tc>
                <a:extLst>
                  <a:ext uri="{0D108BD9-81ED-4DB2-BD59-A6C34878D82A}">
                    <a16:rowId xmlns:a16="http://schemas.microsoft.com/office/drawing/2014/main" val="4091793481"/>
                  </a:ext>
                </a:extLst>
              </a:tr>
              <a:tr h="160594">
                <a:tc rowSpan="2">
                  <a:txBody>
                    <a:bodyPr/>
                    <a:lstStyle/>
                    <a:p>
                      <a:pPr algn="ctr" fontAlgn="t"/>
                      <a:r>
                        <a:rPr lang="en-IN" sz="1400" u="none" strike="noStrike" kern="1200">
                          <a:solidFill>
                            <a:schemeClr val="dk1"/>
                          </a:solidFill>
                          <a:effectLst/>
                          <a:latin typeface="+mn-lt"/>
                          <a:ea typeface="+mn-ea"/>
                          <a:cs typeface="+mn-cs"/>
                        </a:rPr>
                        <a:t>14</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LookupError</a:t>
                      </a:r>
                    </a:p>
                  </a:txBody>
                  <a:tcPr marL="4460" marR="4460" marT="4460" marB="0" anchor="ctr"/>
                </a:tc>
                <a:extLst>
                  <a:ext uri="{0D108BD9-81ED-4DB2-BD59-A6C34878D82A}">
                    <a16:rowId xmlns:a16="http://schemas.microsoft.com/office/drawing/2014/main" val="153011386"/>
                  </a:ext>
                </a:extLst>
              </a:tr>
              <a:tr h="167285">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Base class for all lookup errors.</a:t>
                      </a:r>
                    </a:p>
                  </a:txBody>
                  <a:tcPr marL="4460" marR="4460" marT="4460" marB="0" anchor="ctr"/>
                </a:tc>
                <a:extLst>
                  <a:ext uri="{0D108BD9-81ED-4DB2-BD59-A6C34878D82A}">
                    <a16:rowId xmlns:a16="http://schemas.microsoft.com/office/drawing/2014/main" val="2366337326"/>
                  </a:ext>
                </a:extLst>
              </a:tr>
              <a:tr h="160594">
                <a:tc rowSpan="2">
                  <a:txBody>
                    <a:bodyPr/>
                    <a:lstStyle/>
                    <a:p>
                      <a:pPr algn="ctr" fontAlgn="t"/>
                      <a:r>
                        <a:rPr lang="en-IN" sz="1400" u="none" strike="noStrike" kern="1200">
                          <a:solidFill>
                            <a:schemeClr val="dk1"/>
                          </a:solidFill>
                          <a:effectLst/>
                          <a:latin typeface="+mn-lt"/>
                          <a:ea typeface="+mn-ea"/>
                          <a:cs typeface="+mn-cs"/>
                        </a:rPr>
                        <a:t>15</a:t>
                      </a:r>
                    </a:p>
                  </a:txBody>
                  <a:tcPr marL="4460" marR="4460" marT="4460" marB="0"/>
                </a:tc>
                <a:tc>
                  <a:txBody>
                    <a:bodyPr/>
                    <a:lstStyle/>
                    <a:p>
                      <a:pPr lvl="1" algn="just" fontAlgn="ctr"/>
                      <a:r>
                        <a:rPr lang="en-IN" sz="1400" u="none" strike="noStrike" kern="1200" dirty="0" err="1">
                          <a:solidFill>
                            <a:schemeClr val="dk1"/>
                          </a:solidFill>
                          <a:effectLst/>
                          <a:latin typeface="+mn-lt"/>
                          <a:ea typeface="+mn-ea"/>
                          <a:cs typeface="+mn-cs"/>
                        </a:rPr>
                        <a:t>IndexError</a:t>
                      </a:r>
                      <a:endParaRPr lang="en-IN" sz="1400" u="none" strike="noStrike" kern="1200" dirty="0">
                        <a:solidFill>
                          <a:schemeClr val="dk1"/>
                        </a:solidFill>
                        <a:effectLst/>
                        <a:latin typeface="+mn-lt"/>
                        <a:ea typeface="+mn-ea"/>
                        <a:cs typeface="+mn-cs"/>
                      </a:endParaRPr>
                    </a:p>
                  </a:txBody>
                  <a:tcPr marL="4460" marR="4460" marT="4460" marB="0" anchor="ctr"/>
                </a:tc>
                <a:extLst>
                  <a:ext uri="{0D108BD9-81ED-4DB2-BD59-A6C34878D82A}">
                    <a16:rowId xmlns:a16="http://schemas.microsoft.com/office/drawing/2014/main" val="4116863661"/>
                  </a:ext>
                </a:extLst>
              </a:tr>
              <a:tr h="247582">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an index is not found in a sequence.</a:t>
                      </a:r>
                    </a:p>
                  </a:txBody>
                  <a:tcPr marL="4460" marR="4460" marT="4460" marB="0" anchor="ctr"/>
                </a:tc>
                <a:extLst>
                  <a:ext uri="{0D108BD9-81ED-4DB2-BD59-A6C34878D82A}">
                    <a16:rowId xmlns:a16="http://schemas.microsoft.com/office/drawing/2014/main" val="3475499562"/>
                  </a:ext>
                </a:extLst>
              </a:tr>
              <a:tr h="160594">
                <a:tc rowSpan="2">
                  <a:txBody>
                    <a:bodyPr/>
                    <a:lstStyle/>
                    <a:p>
                      <a:pPr algn="ctr" fontAlgn="t"/>
                      <a:r>
                        <a:rPr lang="en-IN" sz="1400" u="none" strike="noStrike" kern="1200">
                          <a:solidFill>
                            <a:schemeClr val="dk1"/>
                          </a:solidFill>
                          <a:effectLst/>
                          <a:latin typeface="+mn-lt"/>
                          <a:ea typeface="+mn-ea"/>
                          <a:cs typeface="+mn-cs"/>
                        </a:rPr>
                        <a:t>16</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KeyError</a:t>
                      </a:r>
                    </a:p>
                  </a:txBody>
                  <a:tcPr marL="4460" marR="4460" marT="4460" marB="0" anchor="ctr"/>
                </a:tc>
                <a:extLst>
                  <a:ext uri="{0D108BD9-81ED-4DB2-BD59-A6C34878D82A}">
                    <a16:rowId xmlns:a16="http://schemas.microsoft.com/office/drawing/2014/main" val="3442133546"/>
                  </a:ext>
                </a:extLst>
              </a:tr>
              <a:tr h="247582">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the specified key is not found in the dictionary.</a:t>
                      </a:r>
                    </a:p>
                  </a:txBody>
                  <a:tcPr marL="4460" marR="4460" marT="4460" marB="0" anchor="ctr"/>
                </a:tc>
                <a:extLst>
                  <a:ext uri="{0D108BD9-81ED-4DB2-BD59-A6C34878D82A}">
                    <a16:rowId xmlns:a16="http://schemas.microsoft.com/office/drawing/2014/main" val="1367872811"/>
                  </a:ext>
                </a:extLst>
              </a:tr>
              <a:tr h="160594">
                <a:tc rowSpan="2">
                  <a:txBody>
                    <a:bodyPr/>
                    <a:lstStyle/>
                    <a:p>
                      <a:pPr algn="ctr" fontAlgn="t"/>
                      <a:r>
                        <a:rPr lang="en-IN" sz="1400" u="none" strike="noStrike" kern="1200">
                          <a:solidFill>
                            <a:schemeClr val="dk1"/>
                          </a:solidFill>
                          <a:effectLst/>
                          <a:latin typeface="+mn-lt"/>
                          <a:ea typeface="+mn-ea"/>
                          <a:cs typeface="+mn-cs"/>
                        </a:rPr>
                        <a:t>17</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NameError</a:t>
                      </a:r>
                    </a:p>
                  </a:txBody>
                  <a:tcPr marL="4460" marR="4460" marT="4460" marB="0" anchor="ctr"/>
                </a:tc>
                <a:extLst>
                  <a:ext uri="{0D108BD9-81ED-4DB2-BD59-A6C34878D82A}">
                    <a16:rowId xmlns:a16="http://schemas.microsoft.com/office/drawing/2014/main" val="2371184339"/>
                  </a:ext>
                </a:extLst>
              </a:tr>
              <a:tr h="368026">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an identifier is not found in the local or global namespace.</a:t>
                      </a:r>
                    </a:p>
                  </a:txBody>
                  <a:tcPr marL="4460" marR="4460" marT="4460" marB="0" anchor="ctr"/>
                </a:tc>
                <a:extLst>
                  <a:ext uri="{0D108BD9-81ED-4DB2-BD59-A6C34878D82A}">
                    <a16:rowId xmlns:a16="http://schemas.microsoft.com/office/drawing/2014/main" val="2418179777"/>
                  </a:ext>
                </a:extLst>
              </a:tr>
              <a:tr h="160594">
                <a:tc rowSpan="2">
                  <a:txBody>
                    <a:bodyPr/>
                    <a:lstStyle/>
                    <a:p>
                      <a:pPr algn="ctr" fontAlgn="t"/>
                      <a:r>
                        <a:rPr lang="en-IN" sz="1400" u="none" strike="noStrike" kern="1200">
                          <a:solidFill>
                            <a:schemeClr val="dk1"/>
                          </a:solidFill>
                          <a:effectLst/>
                          <a:latin typeface="+mn-lt"/>
                          <a:ea typeface="+mn-ea"/>
                          <a:cs typeface="+mn-cs"/>
                        </a:rPr>
                        <a:t>18</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UnboundLocalError</a:t>
                      </a:r>
                    </a:p>
                  </a:txBody>
                  <a:tcPr marL="4460" marR="4460" marT="4460" marB="0" anchor="ctr"/>
                </a:tc>
                <a:extLst>
                  <a:ext uri="{0D108BD9-81ED-4DB2-BD59-A6C34878D82A}">
                    <a16:rowId xmlns:a16="http://schemas.microsoft.com/office/drawing/2014/main" val="959098111"/>
                  </a:ext>
                </a:extLst>
              </a:tr>
              <a:tr h="488472">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Raised when trying to access a local variable in a function or method but no value has been assigned to it.</a:t>
                      </a:r>
                    </a:p>
                  </a:txBody>
                  <a:tcPr marL="4460" marR="4460" marT="4460" marB="0" anchor="ctr"/>
                </a:tc>
                <a:extLst>
                  <a:ext uri="{0D108BD9-81ED-4DB2-BD59-A6C34878D82A}">
                    <a16:rowId xmlns:a16="http://schemas.microsoft.com/office/drawing/2014/main" val="2840685469"/>
                  </a:ext>
                </a:extLst>
              </a:tr>
              <a:tr h="160594">
                <a:tc rowSpan="2">
                  <a:txBody>
                    <a:bodyPr/>
                    <a:lstStyle/>
                    <a:p>
                      <a:pPr algn="ctr" fontAlgn="t"/>
                      <a:r>
                        <a:rPr lang="en-IN" sz="1400" u="none" strike="noStrike" kern="1200">
                          <a:solidFill>
                            <a:schemeClr val="dk1"/>
                          </a:solidFill>
                          <a:effectLst/>
                          <a:latin typeface="+mn-lt"/>
                          <a:ea typeface="+mn-ea"/>
                          <a:cs typeface="+mn-cs"/>
                        </a:rPr>
                        <a:t>19</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EnvironmentError</a:t>
                      </a:r>
                    </a:p>
                  </a:txBody>
                  <a:tcPr marL="4460" marR="4460" marT="4460" marB="0" anchor="ctr"/>
                </a:tc>
                <a:extLst>
                  <a:ext uri="{0D108BD9-81ED-4DB2-BD59-A6C34878D82A}">
                    <a16:rowId xmlns:a16="http://schemas.microsoft.com/office/drawing/2014/main" val="1137721884"/>
                  </a:ext>
                </a:extLst>
              </a:tr>
              <a:tr h="368026">
                <a:tc vMerge="1">
                  <a:txBody>
                    <a:bodyPr/>
                    <a:lstStyle/>
                    <a:p>
                      <a:endParaRPr lang="en-IN"/>
                    </a:p>
                  </a:txBody>
                  <a:tcPr/>
                </a:tc>
                <a:tc>
                  <a:txBody>
                    <a:bodyPr/>
                    <a:lstStyle/>
                    <a:p>
                      <a:pPr lvl="1" algn="just" fontAlgn="ctr"/>
                      <a:r>
                        <a:rPr lang="en-IN" sz="1400" u="none" strike="noStrike" kern="1200">
                          <a:solidFill>
                            <a:schemeClr val="dk1"/>
                          </a:solidFill>
                          <a:effectLst/>
                          <a:latin typeface="+mn-lt"/>
                          <a:ea typeface="+mn-ea"/>
                          <a:cs typeface="+mn-cs"/>
                        </a:rPr>
                        <a:t>Base class for all exceptions that occur outside the Python environment.</a:t>
                      </a:r>
                    </a:p>
                  </a:txBody>
                  <a:tcPr marL="4460" marR="4460" marT="4460" marB="0" anchor="ctr"/>
                </a:tc>
                <a:extLst>
                  <a:ext uri="{0D108BD9-81ED-4DB2-BD59-A6C34878D82A}">
                    <a16:rowId xmlns:a16="http://schemas.microsoft.com/office/drawing/2014/main" val="3420491237"/>
                  </a:ext>
                </a:extLst>
              </a:tr>
              <a:tr h="160594">
                <a:tc rowSpan="2">
                  <a:txBody>
                    <a:bodyPr/>
                    <a:lstStyle/>
                    <a:p>
                      <a:pPr algn="ctr" fontAlgn="t"/>
                      <a:r>
                        <a:rPr lang="en-IN" sz="1400" u="none" strike="noStrike" kern="1200">
                          <a:solidFill>
                            <a:schemeClr val="dk1"/>
                          </a:solidFill>
                          <a:effectLst/>
                          <a:latin typeface="+mn-lt"/>
                          <a:ea typeface="+mn-ea"/>
                          <a:cs typeface="+mn-cs"/>
                        </a:rPr>
                        <a:t>20</a:t>
                      </a:r>
                    </a:p>
                  </a:txBody>
                  <a:tcPr marL="4460" marR="4460" marT="4460" marB="0"/>
                </a:tc>
                <a:tc>
                  <a:txBody>
                    <a:bodyPr/>
                    <a:lstStyle/>
                    <a:p>
                      <a:pPr lvl="1" algn="just" fontAlgn="ctr"/>
                      <a:r>
                        <a:rPr lang="en-IN" sz="1400" u="none" strike="noStrike" kern="1200">
                          <a:solidFill>
                            <a:schemeClr val="dk1"/>
                          </a:solidFill>
                          <a:effectLst/>
                          <a:latin typeface="+mn-lt"/>
                          <a:ea typeface="+mn-ea"/>
                          <a:cs typeface="+mn-cs"/>
                        </a:rPr>
                        <a:t>IOError</a:t>
                      </a:r>
                    </a:p>
                  </a:txBody>
                  <a:tcPr marL="4460" marR="4460" marT="4460" marB="0" anchor="ctr"/>
                </a:tc>
                <a:extLst>
                  <a:ext uri="{0D108BD9-81ED-4DB2-BD59-A6C34878D82A}">
                    <a16:rowId xmlns:a16="http://schemas.microsoft.com/office/drawing/2014/main" val="1774085126"/>
                  </a:ext>
                </a:extLst>
              </a:tr>
              <a:tr h="608915">
                <a:tc vMerge="1">
                  <a:txBody>
                    <a:bodyPr/>
                    <a:lstStyle/>
                    <a:p>
                      <a:endParaRPr lang="en-IN"/>
                    </a:p>
                  </a:txBody>
                  <a:tcPr/>
                </a:tc>
                <a:tc>
                  <a:txBody>
                    <a:bodyPr/>
                    <a:lstStyle/>
                    <a:p>
                      <a:pPr lvl="1" algn="just" fontAlgn="ctr"/>
                      <a:r>
                        <a:rPr lang="en-IN" sz="1400" u="none" strike="noStrike" kern="1200" dirty="0">
                          <a:solidFill>
                            <a:schemeClr val="dk1"/>
                          </a:solidFill>
                          <a:effectLst/>
                          <a:latin typeface="+mn-lt"/>
                          <a:ea typeface="+mn-ea"/>
                          <a:cs typeface="+mn-cs"/>
                        </a:rPr>
                        <a:t>Raised when an input/ output operation fails, such as the print statement or the open() function when trying to open a file that does not exist.</a:t>
                      </a:r>
                    </a:p>
                  </a:txBody>
                  <a:tcPr marL="4460" marR="4460" marT="4460" marB="0" anchor="ctr"/>
                </a:tc>
                <a:extLst>
                  <a:ext uri="{0D108BD9-81ED-4DB2-BD59-A6C34878D82A}">
                    <a16:rowId xmlns:a16="http://schemas.microsoft.com/office/drawing/2014/main" val="447002093"/>
                  </a:ext>
                </a:extLst>
              </a:tr>
            </a:tbl>
          </a:graphicData>
        </a:graphic>
      </p:graphicFrame>
    </p:spTree>
    <p:extLst>
      <p:ext uri="{BB962C8B-B14F-4D97-AF65-F5344CB8AC3E}">
        <p14:creationId xmlns:p14="http://schemas.microsoft.com/office/powerpoint/2010/main" val="29742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01959189"/>
              </p:ext>
            </p:extLst>
          </p:nvPr>
        </p:nvGraphicFramePr>
        <p:xfrm>
          <a:off x="1733005" y="452847"/>
          <a:ext cx="9501052" cy="6047421"/>
        </p:xfrm>
        <a:graphic>
          <a:graphicData uri="http://schemas.openxmlformats.org/drawingml/2006/table">
            <a:tbl>
              <a:tblPr>
                <a:tableStyleId>{5C22544A-7EE6-4342-B048-85BDC9FD1C3A}</a:tableStyleId>
              </a:tblPr>
              <a:tblGrid>
                <a:gridCol w="905692">
                  <a:extLst>
                    <a:ext uri="{9D8B030D-6E8A-4147-A177-3AD203B41FA5}">
                      <a16:colId xmlns:a16="http://schemas.microsoft.com/office/drawing/2014/main" val="2714527740"/>
                    </a:ext>
                  </a:extLst>
                </a:gridCol>
                <a:gridCol w="8595360">
                  <a:extLst>
                    <a:ext uri="{9D8B030D-6E8A-4147-A177-3AD203B41FA5}">
                      <a16:colId xmlns:a16="http://schemas.microsoft.com/office/drawing/2014/main" val="316934327"/>
                    </a:ext>
                  </a:extLst>
                </a:gridCol>
              </a:tblGrid>
              <a:tr h="237582">
                <a:tc>
                  <a:txBody>
                    <a:bodyPr/>
                    <a:lstStyle/>
                    <a:p>
                      <a:pPr algn="ctr" fontAlgn="t"/>
                      <a:r>
                        <a:rPr lang="en-IN" sz="1600" b="1" u="none" strike="noStrike" kern="1200">
                          <a:solidFill>
                            <a:schemeClr val="dk1"/>
                          </a:solidFill>
                          <a:effectLst/>
                          <a:latin typeface="+mn-lt"/>
                          <a:ea typeface="+mn-ea"/>
                          <a:cs typeface="+mn-cs"/>
                        </a:rPr>
                        <a:t>Sr.No.</a:t>
                      </a:r>
                    </a:p>
                  </a:txBody>
                  <a:tcPr marL="4737" marR="4737" marT="4737" marB="0">
                    <a:solidFill>
                      <a:schemeClr val="accent3">
                        <a:lumMod val="60000"/>
                        <a:lumOff val="40000"/>
                      </a:schemeClr>
                    </a:solidFill>
                  </a:tcPr>
                </a:tc>
                <a:tc>
                  <a:txBody>
                    <a:bodyPr/>
                    <a:lstStyle/>
                    <a:p>
                      <a:pPr algn="ctr" fontAlgn="t"/>
                      <a:r>
                        <a:rPr lang="en-IN" sz="1600" b="1" u="none" strike="noStrike" kern="1200" dirty="0">
                          <a:solidFill>
                            <a:schemeClr val="dk1"/>
                          </a:solidFill>
                          <a:effectLst/>
                          <a:latin typeface="+mn-lt"/>
                          <a:ea typeface="+mn-ea"/>
                          <a:cs typeface="+mn-cs"/>
                        </a:rPr>
                        <a:t>Exception Name &amp; Description</a:t>
                      </a:r>
                    </a:p>
                  </a:txBody>
                  <a:tcPr marL="4737" marR="4737" marT="4737" marB="0">
                    <a:solidFill>
                      <a:schemeClr val="accent3">
                        <a:lumMod val="60000"/>
                        <a:lumOff val="40000"/>
                      </a:schemeClr>
                    </a:solidFill>
                  </a:tcPr>
                </a:tc>
                <a:extLst>
                  <a:ext uri="{0D108BD9-81ED-4DB2-BD59-A6C34878D82A}">
                    <a16:rowId xmlns:a16="http://schemas.microsoft.com/office/drawing/2014/main" val="122406069"/>
                  </a:ext>
                </a:extLst>
              </a:tr>
              <a:tr h="169562">
                <a:tc rowSpan="2">
                  <a:txBody>
                    <a:bodyPr/>
                    <a:lstStyle/>
                    <a:p>
                      <a:pPr algn="ctr" fontAlgn="t"/>
                      <a:r>
                        <a:rPr lang="en-IN" sz="1400" u="none" strike="noStrike">
                          <a:effectLst/>
                        </a:rPr>
                        <a:t>21</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IOError</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3707296400"/>
                  </a:ext>
                </a:extLst>
              </a:tr>
              <a:tr h="279807">
                <a:tc vMerge="1">
                  <a:txBody>
                    <a:bodyPr/>
                    <a:lstStyle/>
                    <a:p>
                      <a:endParaRPr lang="en-IN"/>
                    </a:p>
                  </a:txBody>
                  <a:tcPr/>
                </a:tc>
                <a:tc>
                  <a:txBody>
                    <a:bodyPr/>
                    <a:lstStyle/>
                    <a:p>
                      <a:pPr lvl="1" algn="just" fontAlgn="ctr"/>
                      <a:r>
                        <a:rPr lang="en-IN" sz="1400" u="none" strike="noStrike">
                          <a:effectLst/>
                        </a:rPr>
                        <a:t>Raised for operating system-related errors.</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1717163367"/>
                  </a:ext>
                </a:extLst>
              </a:tr>
              <a:tr h="169562">
                <a:tc rowSpan="2">
                  <a:txBody>
                    <a:bodyPr/>
                    <a:lstStyle/>
                    <a:p>
                      <a:pPr algn="ctr" fontAlgn="t"/>
                      <a:r>
                        <a:rPr lang="en-IN" sz="1400" u="none" strike="noStrike">
                          <a:effectLst/>
                        </a:rPr>
                        <a:t>22</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SyntaxError</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563698712"/>
                  </a:ext>
                </a:extLst>
              </a:tr>
              <a:tr h="279807">
                <a:tc vMerge="1">
                  <a:txBody>
                    <a:bodyPr/>
                    <a:lstStyle/>
                    <a:p>
                      <a:endParaRPr lang="en-IN"/>
                    </a:p>
                  </a:txBody>
                  <a:tcPr/>
                </a:tc>
                <a:tc>
                  <a:txBody>
                    <a:bodyPr/>
                    <a:lstStyle/>
                    <a:p>
                      <a:pPr lvl="1" algn="just" fontAlgn="ctr"/>
                      <a:r>
                        <a:rPr lang="en-IN" sz="1400" u="none" strike="noStrike">
                          <a:effectLst/>
                        </a:rPr>
                        <a:t>Raised when there is an error in Python syntax.</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2619589791"/>
                  </a:ext>
                </a:extLst>
              </a:tr>
              <a:tr h="169562">
                <a:tc rowSpan="2">
                  <a:txBody>
                    <a:bodyPr/>
                    <a:lstStyle/>
                    <a:p>
                      <a:pPr algn="ctr" fontAlgn="t"/>
                      <a:r>
                        <a:rPr lang="en-IN" sz="1400" u="none" strike="noStrike">
                          <a:effectLst/>
                        </a:rPr>
                        <a:t>23</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IndentationError</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367262948"/>
                  </a:ext>
                </a:extLst>
              </a:tr>
              <a:tr h="279807">
                <a:tc vMerge="1">
                  <a:txBody>
                    <a:bodyPr/>
                    <a:lstStyle/>
                    <a:p>
                      <a:endParaRPr lang="en-IN"/>
                    </a:p>
                  </a:txBody>
                  <a:tcPr/>
                </a:tc>
                <a:tc>
                  <a:txBody>
                    <a:bodyPr/>
                    <a:lstStyle/>
                    <a:p>
                      <a:pPr lvl="1" algn="just" fontAlgn="ctr"/>
                      <a:r>
                        <a:rPr lang="en-IN" sz="1400" u="none" strike="noStrike">
                          <a:effectLst/>
                        </a:rPr>
                        <a:t>Raised when indentation is not specified properly.</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3401040528"/>
                  </a:ext>
                </a:extLst>
              </a:tr>
              <a:tr h="169562">
                <a:tc rowSpan="2">
                  <a:txBody>
                    <a:bodyPr/>
                    <a:lstStyle/>
                    <a:p>
                      <a:pPr algn="ctr" fontAlgn="t"/>
                      <a:r>
                        <a:rPr lang="en-IN" sz="1400" u="none" strike="noStrike">
                          <a:effectLst/>
                        </a:rPr>
                        <a:t>24</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dirty="0" err="1">
                          <a:effectLst/>
                        </a:rPr>
                        <a:t>SystemError</a:t>
                      </a:r>
                      <a:endParaRPr lang="en-IN" sz="1400" b="1" i="0" u="none" strike="noStrike" dirty="0">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3254774607"/>
                  </a:ext>
                </a:extLst>
              </a:tr>
              <a:tr h="552548">
                <a:tc vMerge="1">
                  <a:txBody>
                    <a:bodyPr/>
                    <a:lstStyle/>
                    <a:p>
                      <a:endParaRPr lang="en-IN"/>
                    </a:p>
                  </a:txBody>
                  <a:tcPr/>
                </a:tc>
                <a:tc>
                  <a:txBody>
                    <a:bodyPr/>
                    <a:lstStyle/>
                    <a:p>
                      <a:pPr lvl="1" algn="just" fontAlgn="ctr"/>
                      <a:r>
                        <a:rPr lang="en-IN" sz="1400" u="none" strike="noStrike">
                          <a:effectLst/>
                        </a:rPr>
                        <a:t>Raised when the interpreter finds an internal problem, but when this error is encountered the Python interpreter does not exit.</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1537884311"/>
                  </a:ext>
                </a:extLst>
              </a:tr>
              <a:tr h="169562">
                <a:tc rowSpan="2">
                  <a:txBody>
                    <a:bodyPr/>
                    <a:lstStyle/>
                    <a:p>
                      <a:pPr algn="ctr" fontAlgn="t"/>
                      <a:r>
                        <a:rPr lang="en-IN" sz="1400" u="none" strike="noStrike">
                          <a:effectLst/>
                        </a:rPr>
                        <a:t>25</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SystemExit</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4275887804"/>
                  </a:ext>
                </a:extLst>
              </a:tr>
              <a:tr h="642921">
                <a:tc vMerge="1">
                  <a:txBody>
                    <a:bodyPr/>
                    <a:lstStyle/>
                    <a:p>
                      <a:endParaRPr lang="en-IN"/>
                    </a:p>
                  </a:txBody>
                  <a:tcPr/>
                </a:tc>
                <a:tc>
                  <a:txBody>
                    <a:bodyPr/>
                    <a:lstStyle/>
                    <a:p>
                      <a:pPr lvl="1" algn="just" fontAlgn="ctr"/>
                      <a:r>
                        <a:rPr lang="en-IN" sz="1400" u="none" strike="noStrike">
                          <a:effectLst/>
                        </a:rPr>
                        <a:t>Raised when Python interpreter is quit by using the sys.exit() function. If not handled in the code, causes the interpreter to exit.</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458039167"/>
                  </a:ext>
                </a:extLst>
              </a:tr>
              <a:tr h="169562">
                <a:tc rowSpan="2">
                  <a:txBody>
                    <a:bodyPr/>
                    <a:lstStyle/>
                    <a:p>
                      <a:pPr algn="ctr" fontAlgn="t"/>
                      <a:r>
                        <a:rPr lang="en-IN" sz="1400" u="none" strike="noStrike">
                          <a:effectLst/>
                        </a:rPr>
                        <a:t>26</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TypeError</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500635709"/>
                  </a:ext>
                </a:extLst>
              </a:tr>
              <a:tr h="416178">
                <a:tc vMerge="1">
                  <a:txBody>
                    <a:bodyPr/>
                    <a:lstStyle/>
                    <a:p>
                      <a:endParaRPr lang="en-IN"/>
                    </a:p>
                  </a:txBody>
                  <a:tcPr/>
                </a:tc>
                <a:tc>
                  <a:txBody>
                    <a:bodyPr/>
                    <a:lstStyle/>
                    <a:p>
                      <a:pPr lvl="1" algn="just" fontAlgn="ctr"/>
                      <a:r>
                        <a:rPr lang="en-IN" sz="1400" u="none" strike="noStrike">
                          <a:effectLst/>
                        </a:rPr>
                        <a:t>Raised when an operation or function is attempted that is invalid for the specified data type.</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4047688256"/>
                  </a:ext>
                </a:extLst>
              </a:tr>
              <a:tr h="169562">
                <a:tc rowSpan="2">
                  <a:txBody>
                    <a:bodyPr/>
                    <a:lstStyle/>
                    <a:p>
                      <a:pPr algn="ctr" fontAlgn="t"/>
                      <a:r>
                        <a:rPr lang="en-IN" sz="1400" u="none" strike="noStrike">
                          <a:effectLst/>
                        </a:rPr>
                        <a:t>27</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ValueError</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4054986181"/>
                  </a:ext>
                </a:extLst>
              </a:tr>
              <a:tr h="552548">
                <a:tc vMerge="1">
                  <a:txBody>
                    <a:bodyPr/>
                    <a:lstStyle/>
                    <a:p>
                      <a:endParaRPr lang="en-IN"/>
                    </a:p>
                  </a:txBody>
                  <a:tcPr/>
                </a:tc>
                <a:tc>
                  <a:txBody>
                    <a:bodyPr/>
                    <a:lstStyle/>
                    <a:p>
                      <a:pPr lvl="1" algn="just" fontAlgn="ctr"/>
                      <a:r>
                        <a:rPr lang="en-IN" sz="1400" u="none" strike="noStrike">
                          <a:effectLst/>
                        </a:rPr>
                        <a:t>Raised when the built-in function for a data type has the valid type of arguments, but the arguments have invalid values specified.</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3773046657"/>
                  </a:ext>
                </a:extLst>
              </a:tr>
              <a:tr h="169562">
                <a:tc rowSpan="2">
                  <a:txBody>
                    <a:bodyPr/>
                    <a:lstStyle/>
                    <a:p>
                      <a:pPr algn="ctr" fontAlgn="t"/>
                      <a:r>
                        <a:rPr lang="en-IN" sz="1400" u="none" strike="noStrike">
                          <a:effectLst/>
                        </a:rPr>
                        <a:t>28</a:t>
                      </a:r>
                      <a:endParaRPr lang="en-IN" sz="1400" b="0" i="0" u="none" strike="noStrike">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RuntimeError</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3887249482"/>
                  </a:ext>
                </a:extLst>
              </a:tr>
              <a:tr h="279807">
                <a:tc vMerge="1">
                  <a:txBody>
                    <a:bodyPr/>
                    <a:lstStyle/>
                    <a:p>
                      <a:endParaRPr lang="en-IN"/>
                    </a:p>
                  </a:txBody>
                  <a:tcPr/>
                </a:tc>
                <a:tc>
                  <a:txBody>
                    <a:bodyPr/>
                    <a:lstStyle/>
                    <a:p>
                      <a:pPr lvl="1" algn="just" fontAlgn="ctr"/>
                      <a:r>
                        <a:rPr lang="en-IN" sz="1400" u="none" strike="noStrike">
                          <a:effectLst/>
                        </a:rPr>
                        <a:t>Raised when a generated error does not fall into any category.</a:t>
                      </a:r>
                      <a:endParaRPr lang="en-IN" sz="1400" b="0"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1961000172"/>
                  </a:ext>
                </a:extLst>
              </a:tr>
              <a:tr h="169562">
                <a:tc rowSpan="2">
                  <a:txBody>
                    <a:bodyPr/>
                    <a:lstStyle/>
                    <a:p>
                      <a:pPr algn="ctr" fontAlgn="t"/>
                      <a:r>
                        <a:rPr lang="en-IN" sz="1400" u="none" strike="noStrike" dirty="0">
                          <a:effectLst/>
                        </a:rPr>
                        <a:t>29</a:t>
                      </a:r>
                      <a:endParaRPr lang="en-IN" sz="1400" b="0" i="0" u="none" strike="noStrike" dirty="0">
                        <a:solidFill>
                          <a:srgbClr val="313131"/>
                        </a:solidFill>
                        <a:effectLst/>
                        <a:latin typeface="Verdana" panose="020B0604030504040204" pitchFamily="34" charset="0"/>
                      </a:endParaRPr>
                    </a:p>
                  </a:txBody>
                  <a:tcPr marL="4737" marR="4737" marT="4737" marB="0"/>
                </a:tc>
                <a:tc>
                  <a:txBody>
                    <a:bodyPr/>
                    <a:lstStyle/>
                    <a:p>
                      <a:pPr lvl="1" algn="just" fontAlgn="ctr"/>
                      <a:r>
                        <a:rPr lang="en-IN" sz="1400" u="none" strike="noStrike">
                          <a:effectLst/>
                        </a:rPr>
                        <a:t>NotImplementedError</a:t>
                      </a:r>
                      <a:endParaRPr lang="en-IN" sz="1400" b="1" i="0" u="none" strike="noStrike">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4083767278"/>
                  </a:ext>
                </a:extLst>
              </a:tr>
              <a:tr h="552548">
                <a:tc vMerge="1">
                  <a:txBody>
                    <a:bodyPr/>
                    <a:lstStyle/>
                    <a:p>
                      <a:endParaRPr lang="en-IN"/>
                    </a:p>
                  </a:txBody>
                  <a:tcPr/>
                </a:tc>
                <a:tc>
                  <a:txBody>
                    <a:bodyPr/>
                    <a:lstStyle/>
                    <a:p>
                      <a:pPr lvl="1" algn="just" fontAlgn="ctr"/>
                      <a:r>
                        <a:rPr lang="en-IN" sz="1400" u="none" strike="noStrike" dirty="0">
                          <a:effectLst/>
                        </a:rPr>
                        <a:t>Raised when an abstract method that needs to be implemented in an inherited class is not actually implemented.</a:t>
                      </a:r>
                      <a:endParaRPr lang="en-IN" sz="1400" b="0" i="0" u="none" strike="noStrike" dirty="0">
                        <a:solidFill>
                          <a:srgbClr val="000000"/>
                        </a:solidFill>
                        <a:effectLst/>
                        <a:latin typeface="Verdana" panose="020B0604030504040204" pitchFamily="34" charset="0"/>
                      </a:endParaRPr>
                    </a:p>
                  </a:txBody>
                  <a:tcPr marL="4737" marR="4737" marT="4737" marB="0" anchor="ctr"/>
                </a:tc>
                <a:extLst>
                  <a:ext uri="{0D108BD9-81ED-4DB2-BD59-A6C34878D82A}">
                    <a16:rowId xmlns:a16="http://schemas.microsoft.com/office/drawing/2014/main" val="3596726299"/>
                  </a:ext>
                </a:extLst>
              </a:tr>
            </a:tbl>
          </a:graphicData>
        </a:graphic>
      </p:graphicFrame>
    </p:spTree>
    <p:extLst>
      <p:ext uri="{BB962C8B-B14F-4D97-AF65-F5344CB8AC3E}">
        <p14:creationId xmlns:p14="http://schemas.microsoft.com/office/powerpoint/2010/main" val="210929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Datetime</a:t>
            </a:r>
            <a:endParaRPr lang="en-IN" dirty="0"/>
          </a:p>
        </p:txBody>
      </p:sp>
      <p:sp>
        <p:nvSpPr>
          <p:cNvPr id="3" name="Content Placeholder 2"/>
          <p:cNvSpPr>
            <a:spLocks noGrp="1"/>
          </p:cNvSpPr>
          <p:nvPr>
            <p:ph idx="1"/>
          </p:nvPr>
        </p:nvSpPr>
        <p:spPr/>
        <p:txBody>
          <a:bodyPr/>
          <a:lstStyle/>
          <a:p>
            <a:r>
              <a:rPr lang="en-IN" dirty="0"/>
              <a:t>A date in Python is not a data type of its own, but we can import a module named </a:t>
            </a:r>
            <a:r>
              <a:rPr lang="en-IN" dirty="0" err="1"/>
              <a:t>datetime</a:t>
            </a:r>
            <a:r>
              <a:rPr lang="en-IN" dirty="0"/>
              <a:t> to work with dates as date objects.</a:t>
            </a:r>
          </a:p>
        </p:txBody>
      </p:sp>
      <p:sp>
        <p:nvSpPr>
          <p:cNvPr id="5" name="Rectangle 2"/>
          <p:cNvSpPr>
            <a:spLocks noChangeArrowheads="1"/>
          </p:cNvSpPr>
          <p:nvPr/>
        </p:nvSpPr>
        <p:spPr bwMode="auto">
          <a:xfrm>
            <a:off x="1737360" y="3538090"/>
            <a:ext cx="5699760" cy="1077218"/>
          </a:xfrm>
          <a:prstGeom prst="rect">
            <a:avLst/>
          </a:prstGeom>
          <a:solidFill>
            <a:srgbClr val="FFFF99"/>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datetime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today_datetime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datetime.datetime.now</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today_datetime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061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59815494"/>
              </p:ext>
            </p:extLst>
          </p:nvPr>
        </p:nvGraphicFramePr>
        <p:xfrm>
          <a:off x="3039292" y="740211"/>
          <a:ext cx="7045234" cy="5843076"/>
        </p:xfrm>
        <a:graphic>
          <a:graphicData uri="http://schemas.openxmlformats.org/drawingml/2006/table">
            <a:tbl>
              <a:tblPr>
                <a:tableStyleId>{5C22544A-7EE6-4342-B048-85BDC9FD1C3A}</a:tableStyleId>
              </a:tblPr>
              <a:tblGrid>
                <a:gridCol w="953816">
                  <a:extLst>
                    <a:ext uri="{9D8B030D-6E8A-4147-A177-3AD203B41FA5}">
                      <a16:colId xmlns:a16="http://schemas.microsoft.com/office/drawing/2014/main" val="375369132"/>
                    </a:ext>
                  </a:extLst>
                </a:gridCol>
                <a:gridCol w="6091418">
                  <a:extLst>
                    <a:ext uri="{9D8B030D-6E8A-4147-A177-3AD203B41FA5}">
                      <a16:colId xmlns:a16="http://schemas.microsoft.com/office/drawing/2014/main" val="1546133013"/>
                    </a:ext>
                  </a:extLst>
                </a:gridCol>
              </a:tblGrid>
              <a:tr h="194682">
                <a:tc>
                  <a:txBody>
                    <a:bodyPr/>
                    <a:lstStyle/>
                    <a:p>
                      <a:pPr algn="ctr" fontAlgn="b"/>
                      <a:r>
                        <a:rPr lang="en-IN" sz="1600" b="1" u="none" strike="noStrike">
                          <a:effectLst/>
                        </a:rPr>
                        <a:t>Directive</a:t>
                      </a:r>
                      <a:endParaRPr lang="en-IN" sz="1600" b="1" i="0" u="none" strike="noStrike">
                        <a:solidFill>
                          <a:srgbClr val="000000"/>
                        </a:solidFill>
                        <a:effectLst/>
                        <a:latin typeface="Calibri" panose="020F0502020204030204" pitchFamily="34" charset="0"/>
                      </a:endParaRPr>
                    </a:p>
                  </a:txBody>
                  <a:tcPr marL="7620" marR="7620" marT="7620" marB="0" anchor="b">
                    <a:solidFill>
                      <a:schemeClr val="accent3">
                        <a:lumMod val="60000"/>
                        <a:lumOff val="40000"/>
                      </a:schemeClr>
                    </a:solidFill>
                  </a:tcPr>
                </a:tc>
                <a:tc>
                  <a:txBody>
                    <a:bodyPr/>
                    <a:lstStyle/>
                    <a:p>
                      <a:pPr algn="ctr" fontAlgn="b"/>
                      <a:r>
                        <a:rPr lang="en-IN" sz="1600" b="1" u="none" strike="noStrike" dirty="0">
                          <a:effectLst/>
                        </a:rPr>
                        <a:t>Description</a:t>
                      </a:r>
                      <a:endParaRPr lang="en-IN" sz="1600" b="1" i="0" u="none" strike="noStrike" dirty="0">
                        <a:solidFill>
                          <a:srgbClr val="000000"/>
                        </a:solidFill>
                        <a:effectLst/>
                        <a:latin typeface="Calibri" panose="020F0502020204030204" pitchFamily="34" charset="0"/>
                      </a:endParaRPr>
                    </a:p>
                  </a:txBody>
                  <a:tcPr marL="7620" marR="7620" marT="7620" marB="0" anchor="b">
                    <a:solidFill>
                      <a:schemeClr val="accent3">
                        <a:lumMod val="60000"/>
                        <a:lumOff val="40000"/>
                      </a:schemeClr>
                    </a:solidFill>
                  </a:tcPr>
                </a:tc>
                <a:extLst>
                  <a:ext uri="{0D108BD9-81ED-4DB2-BD59-A6C34878D82A}">
                    <a16:rowId xmlns:a16="http://schemas.microsoft.com/office/drawing/2014/main" val="191206443"/>
                  </a:ext>
                </a:extLst>
              </a:tr>
              <a:tr h="194682">
                <a:tc>
                  <a:txBody>
                    <a:bodyPr/>
                    <a:lstStyle/>
                    <a:p>
                      <a:pPr lvl="0" algn="ctr" fontAlgn="b"/>
                      <a:r>
                        <a:rPr lang="en-IN" sz="1400" u="none" strike="noStrike" dirty="0">
                          <a:effectLst/>
                        </a:rPr>
                        <a:t>%a</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dirty="0">
                          <a:effectLst/>
                        </a:rPr>
                        <a:t>Weekday, short version</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5277774"/>
                  </a:ext>
                </a:extLst>
              </a:tr>
              <a:tr h="194682">
                <a:tc>
                  <a:txBody>
                    <a:bodyPr/>
                    <a:lstStyle/>
                    <a:p>
                      <a:pPr lvl="0" algn="ctr" fontAlgn="b"/>
                      <a:r>
                        <a:rPr lang="en-IN" sz="1400" u="none" strike="noStrike" dirty="0">
                          <a:effectLst/>
                        </a:rPr>
                        <a:t>%A</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Weekday, full version</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6390028"/>
                  </a:ext>
                </a:extLst>
              </a:tr>
              <a:tr h="194682">
                <a:tc>
                  <a:txBody>
                    <a:bodyPr/>
                    <a:lstStyle/>
                    <a:p>
                      <a:pPr lvl="0" algn="ctr" fontAlgn="b"/>
                      <a:r>
                        <a:rPr lang="en-IN" sz="1400" u="none" strike="noStrike" dirty="0">
                          <a:effectLst/>
                        </a:rPr>
                        <a:t>%w</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Weekday as a number 0-6, 0 is Sunday</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075401"/>
                  </a:ext>
                </a:extLst>
              </a:tr>
              <a:tr h="194682">
                <a:tc>
                  <a:txBody>
                    <a:bodyPr/>
                    <a:lstStyle/>
                    <a:p>
                      <a:pPr lvl="0" algn="ctr" fontAlgn="b"/>
                      <a:r>
                        <a:rPr lang="en-IN" sz="1400" u="none" strike="noStrike">
                          <a:effectLst/>
                        </a:rPr>
                        <a:t>%d</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Day of month 01-31</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362967"/>
                  </a:ext>
                </a:extLst>
              </a:tr>
              <a:tr h="194682">
                <a:tc>
                  <a:txBody>
                    <a:bodyPr/>
                    <a:lstStyle/>
                    <a:p>
                      <a:pPr lvl="0" algn="ctr" fontAlgn="b"/>
                      <a:r>
                        <a:rPr lang="en-IN" sz="1400" u="none" strike="noStrike">
                          <a:effectLst/>
                        </a:rPr>
                        <a:t>%b</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Month name, short version</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31563028"/>
                  </a:ext>
                </a:extLst>
              </a:tr>
              <a:tr h="194682">
                <a:tc>
                  <a:txBody>
                    <a:bodyPr/>
                    <a:lstStyle/>
                    <a:p>
                      <a:pPr lvl="0" algn="ctr" fontAlgn="b"/>
                      <a:r>
                        <a:rPr lang="en-IN" sz="1400" u="none" strike="noStrike" dirty="0">
                          <a:effectLst/>
                        </a:rPr>
                        <a:t>%B</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dirty="0">
                          <a:effectLst/>
                        </a:rPr>
                        <a:t>Month name, full version</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0811950"/>
                  </a:ext>
                </a:extLst>
              </a:tr>
              <a:tr h="194682">
                <a:tc>
                  <a:txBody>
                    <a:bodyPr/>
                    <a:lstStyle/>
                    <a:p>
                      <a:pPr lvl="0" algn="ctr" fontAlgn="b"/>
                      <a:r>
                        <a:rPr lang="en-IN" sz="1400" u="none" strike="noStrike" dirty="0">
                          <a:effectLst/>
                        </a:rPr>
                        <a:t>%m</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dirty="0">
                          <a:effectLst/>
                        </a:rPr>
                        <a:t>Month as a number 01-12</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64157528"/>
                  </a:ext>
                </a:extLst>
              </a:tr>
              <a:tr h="194682">
                <a:tc>
                  <a:txBody>
                    <a:bodyPr/>
                    <a:lstStyle/>
                    <a:p>
                      <a:pPr lvl="0" algn="ctr" fontAlgn="b"/>
                      <a:r>
                        <a:rPr lang="en-IN" sz="1400" u="none" strike="noStrike">
                          <a:effectLst/>
                        </a:rPr>
                        <a:t>%y</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Year, short version, without century</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3378872"/>
                  </a:ext>
                </a:extLst>
              </a:tr>
              <a:tr h="194682">
                <a:tc>
                  <a:txBody>
                    <a:bodyPr/>
                    <a:lstStyle/>
                    <a:p>
                      <a:pPr lvl="0" algn="ctr" fontAlgn="b"/>
                      <a:r>
                        <a:rPr lang="en-IN" sz="1400" u="none" strike="noStrike" dirty="0">
                          <a:effectLst/>
                        </a:rPr>
                        <a:t>%Y</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Year, full version</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357750"/>
                  </a:ext>
                </a:extLst>
              </a:tr>
              <a:tr h="194682">
                <a:tc>
                  <a:txBody>
                    <a:bodyPr/>
                    <a:lstStyle/>
                    <a:p>
                      <a:pPr lvl="0" algn="ctr" fontAlgn="b"/>
                      <a:r>
                        <a:rPr lang="en-IN" sz="1400" u="none" strike="noStrike">
                          <a:effectLst/>
                        </a:rPr>
                        <a:t>%H</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Hour 00-23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9165995"/>
                  </a:ext>
                </a:extLst>
              </a:tr>
              <a:tr h="194682">
                <a:tc>
                  <a:txBody>
                    <a:bodyPr/>
                    <a:lstStyle/>
                    <a:p>
                      <a:pPr lvl="0" algn="ctr" fontAlgn="b"/>
                      <a:r>
                        <a:rPr lang="en-IN" sz="1400" u="none" strike="noStrike" dirty="0">
                          <a:effectLst/>
                        </a:rPr>
                        <a:t>%I</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Hour 00-12</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835524"/>
                  </a:ext>
                </a:extLst>
              </a:tr>
              <a:tr h="194682">
                <a:tc>
                  <a:txBody>
                    <a:bodyPr/>
                    <a:lstStyle/>
                    <a:p>
                      <a:pPr lvl="0" algn="ctr" fontAlgn="b"/>
                      <a:r>
                        <a:rPr lang="en-IN" sz="1400" u="none" strike="noStrike" dirty="0">
                          <a:effectLst/>
                        </a:rPr>
                        <a:t>%p</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AM/PM</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019959"/>
                  </a:ext>
                </a:extLst>
              </a:tr>
              <a:tr h="194682">
                <a:tc>
                  <a:txBody>
                    <a:bodyPr/>
                    <a:lstStyle/>
                    <a:p>
                      <a:pPr lvl="0" algn="ctr" fontAlgn="b"/>
                      <a:r>
                        <a:rPr lang="en-IN" sz="1400" u="none" strike="noStrike" dirty="0">
                          <a:effectLst/>
                        </a:rPr>
                        <a:t>%M</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Minute 00-59</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4836549"/>
                  </a:ext>
                </a:extLst>
              </a:tr>
              <a:tr h="194682">
                <a:tc>
                  <a:txBody>
                    <a:bodyPr/>
                    <a:lstStyle/>
                    <a:p>
                      <a:pPr lvl="0" algn="ctr" fontAlgn="b"/>
                      <a:r>
                        <a:rPr lang="en-IN" sz="1400" u="none" strike="noStrike" dirty="0">
                          <a:effectLst/>
                        </a:rPr>
                        <a:t>%S</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Second 00-59</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12140551"/>
                  </a:ext>
                </a:extLst>
              </a:tr>
              <a:tr h="194682">
                <a:tc>
                  <a:txBody>
                    <a:bodyPr/>
                    <a:lstStyle/>
                    <a:p>
                      <a:pPr lvl="0" algn="ctr" fontAlgn="b"/>
                      <a:r>
                        <a:rPr lang="en-IN" sz="1400" u="none" strike="noStrike" dirty="0">
                          <a:effectLst/>
                        </a:rPr>
                        <a:t>%f</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Microsecond 000000-999999</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3097484"/>
                  </a:ext>
                </a:extLst>
              </a:tr>
              <a:tr h="194682">
                <a:tc>
                  <a:txBody>
                    <a:bodyPr/>
                    <a:lstStyle/>
                    <a:p>
                      <a:pPr lvl="0" algn="ctr" fontAlgn="b"/>
                      <a:r>
                        <a:rPr lang="en-IN" sz="1400" u="none" strike="noStrike" dirty="0">
                          <a:effectLst/>
                        </a:rPr>
                        <a:t>%z</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UTC offset</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541318"/>
                  </a:ext>
                </a:extLst>
              </a:tr>
              <a:tr h="194682">
                <a:tc>
                  <a:txBody>
                    <a:bodyPr/>
                    <a:lstStyle/>
                    <a:p>
                      <a:pPr lvl="0" algn="ctr" fontAlgn="b"/>
                      <a:r>
                        <a:rPr lang="en-IN" sz="1400" u="none" strike="noStrike" dirty="0">
                          <a:effectLst/>
                        </a:rPr>
                        <a:t>%Z</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Timezone</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0824550"/>
                  </a:ext>
                </a:extLst>
              </a:tr>
              <a:tr h="194682">
                <a:tc>
                  <a:txBody>
                    <a:bodyPr/>
                    <a:lstStyle/>
                    <a:p>
                      <a:pPr lvl="0" algn="ctr" fontAlgn="b"/>
                      <a:r>
                        <a:rPr lang="en-IN" sz="1400" u="none" strike="noStrike" dirty="0">
                          <a:effectLst/>
                        </a:rPr>
                        <a:t>%j</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Day number of year 001-366</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9333734"/>
                  </a:ext>
                </a:extLst>
              </a:tr>
              <a:tr h="365028">
                <a:tc>
                  <a:txBody>
                    <a:bodyPr/>
                    <a:lstStyle/>
                    <a:p>
                      <a:pPr lvl="0" algn="ctr" fontAlgn="b"/>
                      <a:r>
                        <a:rPr lang="en-IN" sz="1400" u="none" strike="noStrike" dirty="0">
                          <a:effectLst/>
                        </a:rPr>
                        <a:t>%U</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Week number of year, Sunday as the first day of week, 00-53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488975"/>
                  </a:ext>
                </a:extLst>
              </a:tr>
              <a:tr h="365028">
                <a:tc>
                  <a:txBody>
                    <a:bodyPr/>
                    <a:lstStyle/>
                    <a:p>
                      <a:pPr lvl="0" algn="ctr" fontAlgn="b"/>
                      <a:r>
                        <a:rPr lang="en-IN" sz="1400" u="none" strike="noStrike" dirty="0">
                          <a:effectLst/>
                        </a:rPr>
                        <a:t>%W</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Week number of year, Monday as the first day of week, 00-53</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9397612"/>
                  </a:ext>
                </a:extLst>
              </a:tr>
              <a:tr h="194682">
                <a:tc>
                  <a:txBody>
                    <a:bodyPr/>
                    <a:lstStyle/>
                    <a:p>
                      <a:pPr lvl="0" algn="ctr" fontAlgn="b"/>
                      <a:r>
                        <a:rPr lang="en-IN" sz="1400" u="none" strike="noStrike" dirty="0">
                          <a:effectLst/>
                        </a:rPr>
                        <a:t>%c</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Local version of date and time</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4834833"/>
                  </a:ext>
                </a:extLst>
              </a:tr>
              <a:tr h="194682">
                <a:tc>
                  <a:txBody>
                    <a:bodyPr/>
                    <a:lstStyle/>
                    <a:p>
                      <a:pPr lvl="0" algn="ctr" fontAlgn="b"/>
                      <a:r>
                        <a:rPr lang="en-IN" sz="1400" u="none" strike="noStrike" dirty="0">
                          <a:effectLst/>
                        </a:rPr>
                        <a:t>%x</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Local version of date</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99407742"/>
                  </a:ext>
                </a:extLst>
              </a:tr>
              <a:tr h="194682">
                <a:tc>
                  <a:txBody>
                    <a:bodyPr/>
                    <a:lstStyle/>
                    <a:p>
                      <a:pPr lvl="0" algn="ctr" fontAlgn="b"/>
                      <a:r>
                        <a:rPr lang="en-IN" sz="1400" u="none" strike="noStrike" dirty="0">
                          <a:effectLst/>
                        </a:rPr>
                        <a:t>%X</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a:effectLst/>
                        </a:rPr>
                        <a:t>Local version of time</a:t>
                      </a:r>
                      <a:endParaRPr lang="en-IN" sz="14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97676879"/>
                  </a:ext>
                </a:extLst>
              </a:tr>
              <a:tr h="194682">
                <a:tc>
                  <a:txBody>
                    <a:bodyPr/>
                    <a:lstStyle/>
                    <a:p>
                      <a:pPr lvl="0" algn="ctr" fontAlgn="b"/>
                      <a:r>
                        <a:rPr lang="en-IN" sz="1400" u="none" strike="noStrike" dirty="0">
                          <a:effectLst/>
                        </a:rPr>
                        <a:t>%%</a:t>
                      </a:r>
                      <a:endParaRPr lang="en-IN" sz="1400" b="0" i="0" u="none" strike="noStrike" dirty="0">
                        <a:solidFill>
                          <a:srgbClr val="000000"/>
                        </a:solidFill>
                        <a:effectLst/>
                        <a:latin typeface="Calibri" panose="020F0502020204030204" pitchFamily="34" charset="0"/>
                      </a:endParaRPr>
                    </a:p>
                  </a:txBody>
                  <a:tcPr marL="7620" marR="7620" marT="7620" marB="0" anchor="b"/>
                </a:tc>
                <a:tc>
                  <a:txBody>
                    <a:bodyPr/>
                    <a:lstStyle/>
                    <a:p>
                      <a:pPr lvl="1" algn="l" fontAlgn="b"/>
                      <a:r>
                        <a:rPr lang="en-IN" sz="1400" u="none" strike="noStrike" dirty="0">
                          <a:effectLst/>
                        </a:rPr>
                        <a:t>A % character</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3256307"/>
                  </a:ext>
                </a:extLst>
              </a:tr>
            </a:tbl>
          </a:graphicData>
        </a:graphic>
      </p:graphicFrame>
    </p:spTree>
    <p:extLst>
      <p:ext uri="{BB962C8B-B14F-4D97-AF65-F5344CB8AC3E}">
        <p14:creationId xmlns:p14="http://schemas.microsoft.com/office/powerpoint/2010/main" val="409854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Files I/O</a:t>
            </a:r>
          </a:p>
        </p:txBody>
      </p:sp>
      <p:sp>
        <p:nvSpPr>
          <p:cNvPr id="3" name="Content Placeholder 2"/>
          <p:cNvSpPr>
            <a:spLocks noGrp="1"/>
          </p:cNvSpPr>
          <p:nvPr>
            <p:ph idx="1"/>
          </p:nvPr>
        </p:nvSpPr>
        <p:spPr/>
        <p:txBody>
          <a:bodyPr>
            <a:normAutofit/>
          </a:bodyPr>
          <a:lstStyle/>
          <a:p>
            <a:r>
              <a:rPr lang="en-IN" dirty="0"/>
              <a:t>Reading Keyboard Input</a:t>
            </a:r>
          </a:p>
          <a:p>
            <a:pPr lvl="1"/>
            <a:r>
              <a:rPr lang="en-IN" dirty="0" smtClean="0"/>
              <a:t>Input </a:t>
            </a:r>
          </a:p>
          <a:p>
            <a:r>
              <a:rPr lang="en-IN" dirty="0"/>
              <a:t>Opening and Closing Files</a:t>
            </a:r>
          </a:p>
          <a:p>
            <a:pPr lvl="1"/>
            <a:r>
              <a:rPr lang="en-IN" dirty="0"/>
              <a:t>file object = open(</a:t>
            </a:r>
            <a:r>
              <a:rPr lang="en-IN" dirty="0" err="1"/>
              <a:t>file_name</a:t>
            </a:r>
            <a:r>
              <a:rPr lang="en-IN" dirty="0"/>
              <a:t> [, </a:t>
            </a:r>
            <a:r>
              <a:rPr lang="en-IN" dirty="0" err="1"/>
              <a:t>access_mode</a:t>
            </a:r>
            <a:r>
              <a:rPr lang="en-IN" dirty="0"/>
              <a:t>][, buffering</a:t>
            </a:r>
            <a:r>
              <a:rPr lang="en-IN" dirty="0" smtClean="0"/>
              <a:t>])</a:t>
            </a:r>
          </a:p>
          <a:p>
            <a:pPr lvl="2">
              <a:buFont typeface="Arial" panose="020B0604020202020204" pitchFamily="34" charset="0"/>
              <a:buChar char="•"/>
            </a:pPr>
            <a:r>
              <a:rPr lang="en-IN" sz="1200" b="1" dirty="0" err="1"/>
              <a:t>file_name</a:t>
            </a:r>
            <a:r>
              <a:rPr lang="en-IN" sz="1200" dirty="0"/>
              <a:t> − The </a:t>
            </a:r>
            <a:r>
              <a:rPr lang="en-IN" sz="1200" dirty="0" err="1"/>
              <a:t>file_name</a:t>
            </a:r>
            <a:r>
              <a:rPr lang="en-IN" sz="1200" dirty="0"/>
              <a:t> argument is a string value that contains the name of the file that you want to access.</a:t>
            </a:r>
          </a:p>
          <a:p>
            <a:pPr lvl="2">
              <a:buFont typeface="Arial" panose="020B0604020202020204" pitchFamily="34" charset="0"/>
              <a:buChar char="•"/>
            </a:pPr>
            <a:r>
              <a:rPr lang="en-IN" sz="1200" b="1" dirty="0" err="1"/>
              <a:t>access_mode</a:t>
            </a:r>
            <a:r>
              <a:rPr lang="en-IN" sz="1200" dirty="0"/>
              <a:t> − The </a:t>
            </a:r>
            <a:r>
              <a:rPr lang="en-IN" sz="1200" dirty="0" err="1"/>
              <a:t>access_mode</a:t>
            </a:r>
            <a:r>
              <a:rPr lang="en-IN" sz="1200" dirty="0"/>
              <a:t> determines the mode in which the file has to be opened, i.e., read, write, append, etc. A complete list of possible values is given below in the table. This is optional parameter and the default file access mode is read (r).</a:t>
            </a:r>
          </a:p>
          <a:p>
            <a:pPr lvl="2">
              <a:buFont typeface="Arial" panose="020B0604020202020204" pitchFamily="34" charset="0"/>
              <a:buChar char="•"/>
            </a:pPr>
            <a:r>
              <a:rPr lang="en-IN" sz="1200" b="1" dirty="0"/>
              <a:t>buffering</a:t>
            </a:r>
            <a:r>
              <a:rPr lang="en-IN" sz="1200" dirty="0"/>
              <a:t> −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default(default </a:t>
            </a:r>
            <a:r>
              <a:rPr lang="en-IN" sz="1200" dirty="0" err="1"/>
              <a:t>behavior</a:t>
            </a:r>
            <a:r>
              <a:rPr lang="en-IN" sz="1200" dirty="0"/>
              <a:t>).</a:t>
            </a:r>
          </a:p>
          <a:p>
            <a:pPr lvl="1"/>
            <a:endParaRPr lang="en-IN" dirty="0"/>
          </a:p>
        </p:txBody>
      </p:sp>
      <p:sp>
        <p:nvSpPr>
          <p:cNvPr id="4" name="Rectangle 1"/>
          <p:cNvSpPr>
            <a:spLocks noChangeArrowheads="1"/>
          </p:cNvSpPr>
          <p:nvPr/>
        </p:nvSpPr>
        <p:spPr bwMode="auto">
          <a:xfrm>
            <a:off x="5190309" y="2418156"/>
            <a:ext cx="4772297"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fname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"Enter your name: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80"/>
                </a:solidFill>
                <a:effectLst/>
                <a:latin typeface="Courier New" panose="02070309020205020404" pitchFamily="49" charset="0"/>
                <a:cs typeface="Courier New" panose="02070309020205020404" pitchFamily="49" charset="0"/>
              </a:rPr>
              <a:t>"First Name :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fname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747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98698478"/>
              </p:ext>
            </p:extLst>
          </p:nvPr>
        </p:nvGraphicFramePr>
        <p:xfrm>
          <a:off x="2046510" y="609601"/>
          <a:ext cx="9501055" cy="5763099"/>
        </p:xfrm>
        <a:graphic>
          <a:graphicData uri="http://schemas.openxmlformats.org/drawingml/2006/table">
            <a:tbl>
              <a:tblPr/>
              <a:tblGrid>
                <a:gridCol w="734725">
                  <a:extLst>
                    <a:ext uri="{9D8B030D-6E8A-4147-A177-3AD203B41FA5}">
                      <a16:colId xmlns:a16="http://schemas.microsoft.com/office/drawing/2014/main" val="1021789878"/>
                    </a:ext>
                  </a:extLst>
                </a:gridCol>
                <a:gridCol w="8766330">
                  <a:extLst>
                    <a:ext uri="{9D8B030D-6E8A-4147-A177-3AD203B41FA5}">
                      <a16:colId xmlns:a16="http://schemas.microsoft.com/office/drawing/2014/main" val="4264578417"/>
                    </a:ext>
                  </a:extLst>
                </a:gridCol>
              </a:tblGrid>
              <a:tr h="69295">
                <a:tc>
                  <a:txBody>
                    <a:bodyPr/>
                    <a:lstStyle/>
                    <a:p>
                      <a:pPr algn="ctr" fontAlgn="t"/>
                      <a:r>
                        <a:rPr lang="en-IN" sz="1200" b="1">
                          <a:effectLst/>
                        </a:rPr>
                        <a:t>Sr.No.</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200" b="1" dirty="0">
                          <a:effectLst/>
                        </a:rPr>
                        <a:t>Modes &amp; Description</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674394503"/>
                  </a:ext>
                </a:extLst>
              </a:tr>
              <a:tr h="357132">
                <a:tc>
                  <a:txBody>
                    <a:bodyPr/>
                    <a:lstStyle/>
                    <a:p>
                      <a:pPr algn="ctr" fontAlgn="t"/>
                      <a:r>
                        <a:rPr lang="en-IN" sz="1100">
                          <a:effectLst/>
                        </a:rPr>
                        <a:t>1</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dirty="0">
                          <a:solidFill>
                            <a:srgbClr val="000000"/>
                          </a:solidFill>
                          <a:effectLst/>
                        </a:rPr>
                        <a:t>r</a:t>
                      </a:r>
                      <a:endParaRPr lang="en-IN" sz="1100" dirty="0">
                        <a:solidFill>
                          <a:srgbClr val="000000"/>
                        </a:solidFill>
                        <a:effectLst/>
                      </a:endParaRPr>
                    </a:p>
                    <a:p>
                      <a:pPr lvl="1" algn="just" fontAlgn="t"/>
                      <a:r>
                        <a:rPr lang="en-IN" sz="1100" dirty="0">
                          <a:solidFill>
                            <a:srgbClr val="000000"/>
                          </a:solidFill>
                          <a:effectLst/>
                        </a:rPr>
                        <a:t>Opens a file for reading only. The file pointer is placed at the beginning of the file. This is the default mode.</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12725633"/>
                  </a:ext>
                </a:extLst>
              </a:tr>
              <a:tr h="405104">
                <a:tc>
                  <a:txBody>
                    <a:bodyPr/>
                    <a:lstStyle/>
                    <a:p>
                      <a:pPr algn="ctr" fontAlgn="t"/>
                      <a:r>
                        <a:rPr lang="en-IN" sz="1100">
                          <a:effectLst/>
                        </a:rPr>
                        <a:t>2</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dirty="0" err="1">
                          <a:solidFill>
                            <a:srgbClr val="000000"/>
                          </a:solidFill>
                          <a:effectLst/>
                        </a:rPr>
                        <a:t>rb</a:t>
                      </a:r>
                      <a:endParaRPr lang="en-IN" sz="1100" dirty="0">
                        <a:solidFill>
                          <a:srgbClr val="000000"/>
                        </a:solidFill>
                        <a:effectLst/>
                      </a:endParaRPr>
                    </a:p>
                    <a:p>
                      <a:pPr lvl="1" algn="just" fontAlgn="t"/>
                      <a:r>
                        <a:rPr lang="en-IN" sz="1100" dirty="0">
                          <a:solidFill>
                            <a:srgbClr val="000000"/>
                          </a:solidFill>
                          <a:effectLst/>
                        </a:rPr>
                        <a:t>Opens a file for reading only in binary format. The file pointer is placed at the beginning of the file. This is the default mode.</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10885231"/>
                  </a:ext>
                </a:extLst>
              </a:tr>
              <a:tr h="309158">
                <a:tc>
                  <a:txBody>
                    <a:bodyPr/>
                    <a:lstStyle/>
                    <a:p>
                      <a:pPr algn="ctr" fontAlgn="t"/>
                      <a:r>
                        <a:rPr lang="en-IN" sz="1100">
                          <a:effectLst/>
                        </a:rPr>
                        <a:t>3</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dirty="0">
                          <a:solidFill>
                            <a:srgbClr val="000000"/>
                          </a:solidFill>
                          <a:effectLst/>
                        </a:rPr>
                        <a:t>r+</a:t>
                      </a:r>
                      <a:endParaRPr lang="en-IN" sz="1100" dirty="0">
                        <a:solidFill>
                          <a:srgbClr val="000000"/>
                        </a:solidFill>
                        <a:effectLst/>
                      </a:endParaRPr>
                    </a:p>
                    <a:p>
                      <a:pPr lvl="1" algn="just" fontAlgn="t"/>
                      <a:r>
                        <a:rPr lang="en-IN" sz="1100" dirty="0">
                          <a:solidFill>
                            <a:srgbClr val="000000"/>
                          </a:solidFill>
                          <a:effectLst/>
                        </a:rPr>
                        <a:t>Opens a file for both reading and writing. The file pointer placed at the beginning of the file.</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70797170"/>
                  </a:ext>
                </a:extLst>
              </a:tr>
              <a:tr h="309158">
                <a:tc>
                  <a:txBody>
                    <a:bodyPr/>
                    <a:lstStyle/>
                    <a:p>
                      <a:pPr algn="ctr" fontAlgn="t"/>
                      <a:r>
                        <a:rPr lang="en-IN" sz="1100">
                          <a:effectLst/>
                        </a:rPr>
                        <a:t>4</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a:solidFill>
                            <a:srgbClr val="000000"/>
                          </a:solidFill>
                          <a:effectLst/>
                        </a:rPr>
                        <a:t>rb+</a:t>
                      </a:r>
                      <a:endParaRPr lang="en-IN" sz="1100">
                        <a:solidFill>
                          <a:srgbClr val="000000"/>
                        </a:solidFill>
                        <a:effectLst/>
                      </a:endParaRPr>
                    </a:p>
                    <a:p>
                      <a:pPr lvl="1" algn="just" fontAlgn="t"/>
                      <a:r>
                        <a:rPr lang="en-IN" sz="1100">
                          <a:solidFill>
                            <a:srgbClr val="000000"/>
                          </a:solidFill>
                          <a:effectLst/>
                        </a:rPr>
                        <a:t>Opens a file for both reading and writing in binary format. The file pointer placed at the beginning of the file.</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89223637"/>
                  </a:ext>
                </a:extLst>
              </a:tr>
              <a:tr h="357132">
                <a:tc>
                  <a:txBody>
                    <a:bodyPr/>
                    <a:lstStyle/>
                    <a:p>
                      <a:pPr algn="ctr" fontAlgn="t"/>
                      <a:r>
                        <a:rPr lang="en-IN" sz="1100">
                          <a:effectLst/>
                        </a:rPr>
                        <a:t>5</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dirty="0">
                          <a:solidFill>
                            <a:srgbClr val="000000"/>
                          </a:solidFill>
                          <a:effectLst/>
                        </a:rPr>
                        <a:t>w</a:t>
                      </a:r>
                      <a:endParaRPr lang="en-IN" sz="1100" dirty="0">
                        <a:solidFill>
                          <a:srgbClr val="000000"/>
                        </a:solidFill>
                        <a:effectLst/>
                      </a:endParaRPr>
                    </a:p>
                    <a:p>
                      <a:pPr lvl="1" algn="just" fontAlgn="t"/>
                      <a:r>
                        <a:rPr lang="en-IN" sz="1100" dirty="0">
                          <a:solidFill>
                            <a:srgbClr val="000000"/>
                          </a:solidFill>
                          <a:effectLst/>
                        </a:rPr>
                        <a:t>Opens a file for writing only. Overwrites the file if the file exists. If the file does not exist, creates a new file for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34279540"/>
                  </a:ext>
                </a:extLst>
              </a:tr>
              <a:tr h="405104">
                <a:tc>
                  <a:txBody>
                    <a:bodyPr/>
                    <a:lstStyle/>
                    <a:p>
                      <a:pPr algn="ctr" fontAlgn="t"/>
                      <a:r>
                        <a:rPr lang="en-IN" sz="1100">
                          <a:effectLst/>
                        </a:rPr>
                        <a:t>6</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a:solidFill>
                            <a:srgbClr val="000000"/>
                          </a:solidFill>
                          <a:effectLst/>
                        </a:rPr>
                        <a:t>wb</a:t>
                      </a:r>
                      <a:endParaRPr lang="en-IN" sz="1100">
                        <a:solidFill>
                          <a:srgbClr val="000000"/>
                        </a:solidFill>
                        <a:effectLst/>
                      </a:endParaRPr>
                    </a:p>
                    <a:p>
                      <a:pPr lvl="1" algn="just" fontAlgn="t"/>
                      <a:r>
                        <a:rPr lang="en-IN" sz="1100">
                          <a:solidFill>
                            <a:srgbClr val="000000"/>
                          </a:solidFill>
                          <a:effectLst/>
                        </a:rPr>
                        <a:t>Opens a file for writing only in binary format. Overwrites the file if the file exists. If the file does not exist, creates a new file for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83733633"/>
                  </a:ext>
                </a:extLst>
              </a:tr>
              <a:tr h="405104">
                <a:tc>
                  <a:txBody>
                    <a:bodyPr/>
                    <a:lstStyle/>
                    <a:p>
                      <a:pPr algn="ctr" fontAlgn="t"/>
                      <a:r>
                        <a:rPr lang="en-IN" sz="1100">
                          <a:effectLst/>
                        </a:rPr>
                        <a:t>7</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a:solidFill>
                            <a:srgbClr val="000000"/>
                          </a:solidFill>
                          <a:effectLst/>
                        </a:rPr>
                        <a:t>w+</a:t>
                      </a:r>
                      <a:endParaRPr lang="en-IN" sz="1100">
                        <a:solidFill>
                          <a:srgbClr val="000000"/>
                        </a:solidFill>
                        <a:effectLst/>
                      </a:endParaRPr>
                    </a:p>
                    <a:p>
                      <a:pPr lvl="1" algn="just" fontAlgn="t"/>
                      <a:r>
                        <a:rPr lang="en-IN" sz="1100">
                          <a:solidFill>
                            <a:srgbClr val="000000"/>
                          </a:solidFill>
                          <a:effectLst/>
                        </a:rPr>
                        <a:t>Opens a file for both writing and reading. Overwrites the existing file if the file exists. If the file does not exist, creates a new file for reading and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96582924"/>
                  </a:ext>
                </a:extLst>
              </a:tr>
              <a:tr h="453077">
                <a:tc>
                  <a:txBody>
                    <a:bodyPr/>
                    <a:lstStyle/>
                    <a:p>
                      <a:pPr algn="ctr" fontAlgn="t"/>
                      <a:r>
                        <a:rPr lang="en-IN" sz="1100">
                          <a:effectLst/>
                        </a:rPr>
                        <a:t>8</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dirty="0" err="1">
                          <a:solidFill>
                            <a:srgbClr val="000000"/>
                          </a:solidFill>
                          <a:effectLst/>
                        </a:rPr>
                        <a:t>wb</a:t>
                      </a:r>
                      <a:r>
                        <a:rPr lang="en-IN" sz="1100" b="1" dirty="0">
                          <a:solidFill>
                            <a:srgbClr val="000000"/>
                          </a:solidFill>
                          <a:effectLst/>
                        </a:rPr>
                        <a:t>+</a:t>
                      </a:r>
                      <a:endParaRPr lang="en-IN" sz="1100" dirty="0">
                        <a:solidFill>
                          <a:srgbClr val="000000"/>
                        </a:solidFill>
                        <a:effectLst/>
                      </a:endParaRPr>
                    </a:p>
                    <a:p>
                      <a:pPr lvl="1" algn="just" fontAlgn="t"/>
                      <a:r>
                        <a:rPr lang="en-IN" sz="1100" dirty="0">
                          <a:solidFill>
                            <a:srgbClr val="000000"/>
                          </a:solidFill>
                          <a:effectLst/>
                        </a:rPr>
                        <a:t>Opens a file for both writing and reading in binary format. Overwrites the existing file if the file exists. If the file does not exist, creates a new file for reading and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9926462"/>
                  </a:ext>
                </a:extLst>
              </a:tr>
              <a:tr h="501051">
                <a:tc>
                  <a:txBody>
                    <a:bodyPr/>
                    <a:lstStyle/>
                    <a:p>
                      <a:pPr algn="ctr" fontAlgn="t"/>
                      <a:r>
                        <a:rPr lang="en-IN" sz="1100">
                          <a:effectLst/>
                        </a:rPr>
                        <a:t>9</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a:solidFill>
                            <a:srgbClr val="000000"/>
                          </a:solidFill>
                          <a:effectLst/>
                        </a:rPr>
                        <a:t>a</a:t>
                      </a:r>
                      <a:endParaRPr lang="en-IN" sz="1100">
                        <a:solidFill>
                          <a:srgbClr val="000000"/>
                        </a:solidFill>
                        <a:effectLst/>
                      </a:endParaRPr>
                    </a:p>
                    <a:p>
                      <a:pPr lvl="1" algn="just" fontAlgn="t"/>
                      <a:r>
                        <a:rPr lang="en-IN" sz="1100">
                          <a:solidFill>
                            <a:srgbClr val="000000"/>
                          </a:solidFill>
                          <a:effectLst/>
                        </a:rPr>
                        <a:t>Opens a file for appending. The file pointer is at the end of the file if the file exists. That is, the file is in the append mode. If the file does not exist, it creates a new file for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42466818"/>
                  </a:ext>
                </a:extLst>
              </a:tr>
              <a:tr h="549023">
                <a:tc>
                  <a:txBody>
                    <a:bodyPr/>
                    <a:lstStyle/>
                    <a:p>
                      <a:pPr algn="ctr" fontAlgn="t"/>
                      <a:r>
                        <a:rPr lang="en-IN" sz="1100">
                          <a:effectLst/>
                        </a:rPr>
                        <a:t>10</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a:solidFill>
                            <a:srgbClr val="000000"/>
                          </a:solidFill>
                          <a:effectLst/>
                        </a:rPr>
                        <a:t>ab</a:t>
                      </a:r>
                      <a:endParaRPr lang="en-IN" sz="1100">
                        <a:solidFill>
                          <a:srgbClr val="000000"/>
                        </a:solidFill>
                        <a:effectLst/>
                      </a:endParaRPr>
                    </a:p>
                    <a:p>
                      <a:pPr lvl="1" algn="just" fontAlgn="t"/>
                      <a:r>
                        <a:rPr lang="en-IN" sz="1100">
                          <a:solidFill>
                            <a:srgbClr val="000000"/>
                          </a:solidFill>
                          <a:effectLst/>
                        </a:rPr>
                        <a:t>Opens a file for appending in binary format. The file pointer is at the end of the file if the file exists. That is, the file is in the append mode. If the file does not exist, it creates a new file for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68588748"/>
                  </a:ext>
                </a:extLst>
              </a:tr>
              <a:tr h="596995">
                <a:tc>
                  <a:txBody>
                    <a:bodyPr/>
                    <a:lstStyle/>
                    <a:p>
                      <a:pPr algn="ctr" fontAlgn="t"/>
                      <a:r>
                        <a:rPr lang="en-IN" sz="1100">
                          <a:effectLst/>
                        </a:rPr>
                        <a:t>11</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dirty="0">
                          <a:solidFill>
                            <a:srgbClr val="000000"/>
                          </a:solidFill>
                          <a:effectLst/>
                        </a:rPr>
                        <a:t>a+</a:t>
                      </a:r>
                      <a:endParaRPr lang="en-IN" sz="1100" dirty="0">
                        <a:solidFill>
                          <a:srgbClr val="000000"/>
                        </a:solidFill>
                        <a:effectLst/>
                      </a:endParaRPr>
                    </a:p>
                    <a:p>
                      <a:pPr lvl="1" algn="just" fontAlgn="t"/>
                      <a:r>
                        <a:rPr lang="en-IN" sz="1100" dirty="0">
                          <a:solidFill>
                            <a:srgbClr val="000000"/>
                          </a:solidFill>
                          <a:effectLst/>
                        </a:rPr>
                        <a:t>Opens a file for both appending and reading. The file pointer is at the end of the file if the file exists. The file opens in the append mode. If the file does not exist, it creates a new file for reading and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90390655"/>
                  </a:ext>
                </a:extLst>
              </a:tr>
              <a:tr h="644969">
                <a:tc>
                  <a:txBody>
                    <a:bodyPr/>
                    <a:lstStyle/>
                    <a:p>
                      <a:pPr algn="ctr" fontAlgn="t"/>
                      <a:r>
                        <a:rPr lang="en-IN" sz="1100">
                          <a:effectLst/>
                        </a:rPr>
                        <a:t>12</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lvl="1" algn="just" fontAlgn="t"/>
                      <a:r>
                        <a:rPr lang="en-IN" sz="1100" b="1" dirty="0">
                          <a:solidFill>
                            <a:srgbClr val="000000"/>
                          </a:solidFill>
                          <a:effectLst/>
                        </a:rPr>
                        <a:t>ab+</a:t>
                      </a:r>
                      <a:endParaRPr lang="en-IN" sz="1100" dirty="0">
                        <a:solidFill>
                          <a:srgbClr val="000000"/>
                        </a:solidFill>
                        <a:effectLst/>
                      </a:endParaRPr>
                    </a:p>
                    <a:p>
                      <a:pPr lvl="1" algn="just" fontAlgn="t"/>
                      <a:r>
                        <a:rPr lang="en-IN" sz="1100" dirty="0">
                          <a:solidFill>
                            <a:srgbClr val="000000"/>
                          </a:solidFill>
                          <a:effectLst/>
                        </a:rPr>
                        <a:t>Opens a file for both appending and reading in binary format. The file pointer is at the end of the file if the file exists. The file opens in the append mode. If the file does not exist, it creates a new file for reading and writing.</a:t>
                      </a:r>
                    </a:p>
                  </a:txBody>
                  <a:tcPr marL="7120" marR="7120" marT="7120" marB="712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8417229"/>
                  </a:ext>
                </a:extLst>
              </a:tr>
            </a:tbl>
          </a:graphicData>
        </a:graphic>
      </p:graphicFrame>
    </p:spTree>
    <p:extLst>
      <p:ext uri="{BB962C8B-B14F-4D97-AF65-F5344CB8AC3E}">
        <p14:creationId xmlns:p14="http://schemas.microsoft.com/office/powerpoint/2010/main" val="2503106561"/>
      </p:ext>
    </p:extLst>
  </p:cSld>
  <p:clrMapOvr>
    <a:masterClrMapping/>
  </p:clrMapOvr>
</p:sld>
</file>

<file path=ppt/theme/theme1.xml><?xml version="1.0" encoding="utf-8"?>
<a:theme xmlns:a="http://schemas.openxmlformats.org/drawingml/2006/main" name="Cro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120</TotalTime>
  <Words>1199</Words>
  <Application>Microsoft Office PowerPoint</Application>
  <PresentationFormat>Widescreen</PresentationFormat>
  <Paragraphs>200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Franklin Gothic Book</vt:lpstr>
      <vt:lpstr>Verdana</vt:lpstr>
      <vt:lpstr>Crop</vt:lpstr>
      <vt:lpstr>Misc</vt:lpstr>
      <vt:lpstr>Exception Handling</vt:lpstr>
      <vt:lpstr>PowerPoint Presentation</vt:lpstr>
      <vt:lpstr>PowerPoint Presentation</vt:lpstr>
      <vt:lpstr>PowerPoint Presentation</vt:lpstr>
      <vt:lpstr>Datetime</vt:lpstr>
      <vt:lpstr>PowerPoint Presentation</vt:lpstr>
      <vt:lpstr>Files I/O</vt:lpstr>
      <vt:lpstr>PowerPoint Presentation</vt:lpstr>
    </vt:vector>
  </TitlesOfParts>
  <Company>Delta Electronics,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Misc</dc:title>
  <dc:creator>Naveen.S</dc:creator>
  <cp:lastModifiedBy>Naveen.S</cp:lastModifiedBy>
  <cp:revision>8</cp:revision>
  <dcterms:created xsi:type="dcterms:W3CDTF">2018-09-23T13:25:49Z</dcterms:created>
  <dcterms:modified xsi:type="dcterms:W3CDTF">2018-09-24T18:03:13Z</dcterms:modified>
</cp:coreProperties>
</file>