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LIST, TUPLE, DICTIONARY AND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20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64" y="1733006"/>
            <a:ext cx="10131425" cy="3135086"/>
          </a:xfrm>
        </p:spPr>
        <p:txBody>
          <a:bodyPr>
            <a:normAutofit/>
          </a:bodyPr>
          <a:lstStyle/>
          <a:p>
            <a:r>
              <a:rPr lang="en-IN" sz="2400" dirty="0"/>
              <a:t>L</a:t>
            </a:r>
            <a:r>
              <a:rPr lang="en-IN" sz="2400" dirty="0" smtClean="0"/>
              <a:t>ists in Python are </a:t>
            </a:r>
            <a:r>
              <a:rPr lang="en-IN" sz="2400" dirty="0"/>
              <a:t>similar to arrays in C</a:t>
            </a:r>
            <a:r>
              <a:rPr lang="en-IN" sz="2400" dirty="0" smtClean="0"/>
              <a:t>. </a:t>
            </a:r>
            <a:r>
              <a:rPr lang="en-IN" sz="2400" dirty="0"/>
              <a:t>One difference between them is that all the items belonging to a list can be of different data type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pPr marL="457200" lvl="1" indent="0">
              <a:buNone/>
            </a:pPr>
            <a:r>
              <a:rPr lang="en-IN" sz="3200" dirty="0"/>
              <a:t>list = [ '</a:t>
            </a:r>
            <a:r>
              <a:rPr lang="en-IN" sz="3200" dirty="0" err="1"/>
              <a:t>prem</a:t>
            </a:r>
            <a:r>
              <a:rPr lang="en-IN" sz="3200" dirty="0"/>
              <a:t>,', 01 , 55.00, 'manager', 58.63 ]</a:t>
            </a:r>
            <a:endParaRPr lang="en-IN" sz="3200" dirty="0" smtClean="0"/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26034" y="3796936"/>
            <a:ext cx="5373189" cy="24490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1600" dirty="0"/>
              <a:t>list = [ '</a:t>
            </a:r>
            <a:r>
              <a:rPr lang="en-IN" sz="1600" dirty="0" err="1"/>
              <a:t>prem</a:t>
            </a:r>
            <a:r>
              <a:rPr lang="en-IN" sz="1600" dirty="0"/>
              <a:t>,', 01 , 55.00, 'manager', </a:t>
            </a:r>
            <a:r>
              <a:rPr lang="en-IN" sz="1600" dirty="0" smtClean="0"/>
              <a:t>58.63]</a:t>
            </a:r>
            <a:endParaRPr lang="en-IN" sz="1600" dirty="0"/>
          </a:p>
          <a:p>
            <a:pPr marL="0" indent="0" algn="just">
              <a:buNone/>
            </a:pPr>
            <a:r>
              <a:rPr lang="en-IN" sz="1600" dirty="0"/>
              <a:t>print </a:t>
            </a:r>
            <a:r>
              <a:rPr lang="en-IN" sz="1600" dirty="0" smtClean="0"/>
              <a:t>(list)          </a:t>
            </a:r>
            <a:r>
              <a:rPr lang="en-IN" sz="1600" dirty="0"/>
              <a:t># Prints complete list</a:t>
            </a:r>
          </a:p>
          <a:p>
            <a:pPr marL="0" indent="0" algn="just">
              <a:buNone/>
            </a:pPr>
            <a:r>
              <a:rPr lang="en-IN" sz="1600" dirty="0"/>
              <a:t>print </a:t>
            </a:r>
            <a:r>
              <a:rPr lang="en-IN" sz="1600" dirty="0" smtClean="0"/>
              <a:t>(list[0])       </a:t>
            </a:r>
            <a:r>
              <a:rPr lang="en-IN" sz="1600" dirty="0"/>
              <a:t># Prints first element of the list</a:t>
            </a:r>
          </a:p>
          <a:p>
            <a:pPr marL="0" indent="0" algn="just">
              <a:buNone/>
            </a:pPr>
            <a:r>
              <a:rPr lang="en-IN" sz="1600" dirty="0"/>
              <a:t>print </a:t>
            </a:r>
            <a:r>
              <a:rPr lang="en-IN" sz="1600" dirty="0" smtClean="0"/>
              <a:t>(list[1:3])     </a:t>
            </a:r>
            <a:r>
              <a:rPr lang="en-IN" sz="1600" dirty="0"/>
              <a:t># Prints elements starting from 2nd till 3rd </a:t>
            </a:r>
          </a:p>
          <a:p>
            <a:pPr marL="0" indent="0" algn="just">
              <a:buNone/>
            </a:pPr>
            <a:r>
              <a:rPr lang="en-IN" sz="1600" dirty="0"/>
              <a:t>print </a:t>
            </a:r>
            <a:r>
              <a:rPr lang="en-IN" sz="1600" dirty="0" smtClean="0"/>
              <a:t>(list[2:])      </a:t>
            </a:r>
            <a:r>
              <a:rPr lang="en-IN" sz="1600" dirty="0"/>
              <a:t># Prints elements starting from 3rd </a:t>
            </a:r>
            <a:r>
              <a:rPr lang="en-IN" sz="1600" dirty="0" smtClean="0"/>
              <a:t>element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5223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90052"/>
            <a:ext cx="10131425" cy="1456267"/>
          </a:xfrm>
        </p:spPr>
        <p:txBody>
          <a:bodyPr/>
          <a:lstStyle/>
          <a:p>
            <a:r>
              <a:rPr lang="en-IN" dirty="0" smtClean="0"/>
              <a:t>List Method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341121" y="1746319"/>
          <a:ext cx="9814560" cy="4640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5601">
                  <a:extLst>
                    <a:ext uri="{9D8B030D-6E8A-4147-A177-3AD203B41FA5}">
                      <a16:colId xmlns:a16="http://schemas.microsoft.com/office/drawing/2014/main" val="1390756928"/>
                    </a:ext>
                  </a:extLst>
                </a:gridCol>
                <a:gridCol w="8488959">
                  <a:extLst>
                    <a:ext uri="{9D8B030D-6E8A-4147-A177-3AD203B41FA5}">
                      <a16:colId xmlns:a16="http://schemas.microsoft.com/office/drawing/2014/main" val="1699123078"/>
                    </a:ext>
                  </a:extLst>
                </a:gridCol>
              </a:tblGrid>
              <a:tr h="275993">
                <a:tc>
                  <a:txBody>
                    <a:bodyPr/>
                    <a:lstStyle/>
                    <a:p>
                      <a:pPr lvl="1" algn="ctr" fontAlgn="t"/>
                      <a:r>
                        <a:rPr lang="en-IN" sz="1800" b="1" u="none" strike="noStrike">
                          <a:effectLst/>
                        </a:rPr>
                        <a:t>Method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R="7620" marT="762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t"/>
                      <a:r>
                        <a:rPr lang="en-IN" sz="1800" b="1" u="none" strike="noStrike" dirty="0">
                          <a:effectLst/>
                        </a:rPr>
                        <a:t>Description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279561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append()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>
                          <a:effectLst/>
                        </a:rPr>
                        <a:t>Adds an element at the end of the list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37705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clear()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>
                          <a:effectLst/>
                        </a:rPr>
                        <a:t>Removes all the elements from the list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490846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copy()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 dirty="0">
                          <a:effectLst/>
                        </a:rPr>
                        <a:t>Returns a copy of the list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08240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 dirty="0">
                          <a:effectLst/>
                        </a:rPr>
                        <a:t>count()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 dirty="0">
                          <a:effectLst/>
                        </a:rPr>
                        <a:t>Returns the number of elements with the specified value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45685"/>
                  </a:ext>
                </a:extLst>
              </a:tr>
              <a:tr h="323055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 dirty="0">
                          <a:effectLst/>
                        </a:rPr>
                        <a:t>extend()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 dirty="0">
                          <a:effectLst/>
                        </a:rPr>
                        <a:t>Add the elements of a list (or any </a:t>
                      </a:r>
                      <a:r>
                        <a:rPr lang="en-IN" sz="1800" u="none" strike="noStrike" dirty="0" err="1">
                          <a:effectLst/>
                        </a:rPr>
                        <a:t>iterable</a:t>
                      </a:r>
                      <a:r>
                        <a:rPr lang="en-IN" sz="1800" u="none" strike="noStrike" dirty="0">
                          <a:effectLst/>
                        </a:rPr>
                        <a:t>), to the end of the current list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895565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index()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 dirty="0">
                          <a:effectLst/>
                        </a:rPr>
                        <a:t>Returns the index of the first element with the specified value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5803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insert()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>
                          <a:effectLst/>
                        </a:rPr>
                        <a:t>Adds an element at the specified position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497431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pop()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>
                          <a:effectLst/>
                        </a:rPr>
                        <a:t>Removes the element at the specified position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67026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remove()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>
                          <a:effectLst/>
                        </a:rPr>
                        <a:t>Removes the item with the specified value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14307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>
                          <a:effectLst/>
                        </a:rPr>
                        <a:t>reverse()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>
                          <a:effectLst/>
                        </a:rPr>
                        <a:t>Reverses the order of the list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344034"/>
                  </a:ext>
                </a:extLst>
              </a:tr>
              <a:tr h="387883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800" u="none" strike="noStrike" dirty="0">
                          <a:effectLst/>
                        </a:rPr>
                        <a:t>sort()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IN" sz="1800" u="none" strike="noStrike" dirty="0">
                          <a:effectLst/>
                        </a:rPr>
                        <a:t>Sorts the list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60960" marB="6096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9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37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2377"/>
            <a:ext cx="10131425" cy="313508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Tuple is </a:t>
            </a:r>
            <a:r>
              <a:rPr lang="en-IN" sz="2400" dirty="0"/>
              <a:t>similar to the </a:t>
            </a:r>
            <a:r>
              <a:rPr lang="en-IN" sz="2400" dirty="0" smtClean="0"/>
              <a:t>list. </a:t>
            </a:r>
            <a:r>
              <a:rPr lang="en-IN" sz="2400" dirty="0"/>
              <a:t>however, tuples are enclosed within </a:t>
            </a:r>
            <a:r>
              <a:rPr lang="en-IN" sz="2400" dirty="0" smtClean="0"/>
              <a:t>parentheses</a:t>
            </a:r>
          </a:p>
          <a:p>
            <a:r>
              <a:rPr lang="en-IN" sz="2400" dirty="0"/>
              <a:t>Lists are enclosed in brackets ( [ ] ) and their elements and size can be changed, while tuples are enclosed in parentheses ( ( ) ) and cannot be updated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Tuples </a:t>
            </a:r>
            <a:r>
              <a:rPr lang="en-IN" sz="2400" dirty="0" smtClean="0"/>
              <a:t>is an </a:t>
            </a:r>
            <a:r>
              <a:rPr lang="en-IN" sz="2400" b="1" dirty="0" smtClean="0"/>
              <a:t>r</a:t>
            </a:r>
            <a:r>
              <a:rPr lang="en-IN" sz="2400" b="1" dirty="0"/>
              <a:t>ead-only</a:t>
            </a:r>
            <a:r>
              <a:rPr lang="en-IN" sz="2400" dirty="0"/>
              <a:t> lists</a:t>
            </a:r>
          </a:p>
        </p:txBody>
      </p:sp>
    </p:spTree>
    <p:extLst>
      <p:ext uri="{BB962C8B-B14F-4D97-AF65-F5344CB8AC3E}">
        <p14:creationId xmlns:p14="http://schemas.microsoft.com/office/powerpoint/2010/main" val="57068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42011" y="827322"/>
          <a:ext cx="8352000" cy="593522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797034">
                  <a:extLst>
                    <a:ext uri="{9D8B030D-6E8A-4147-A177-3AD203B41FA5}">
                      <a16:colId xmlns:a16="http://schemas.microsoft.com/office/drawing/2014/main" val="852021691"/>
                    </a:ext>
                  </a:extLst>
                </a:gridCol>
                <a:gridCol w="6554966">
                  <a:extLst>
                    <a:ext uri="{9D8B030D-6E8A-4147-A177-3AD203B41FA5}">
                      <a16:colId xmlns:a16="http://schemas.microsoft.com/office/drawing/2014/main" val="3690516593"/>
                    </a:ext>
                  </a:extLst>
                </a:gridCol>
              </a:tblGrid>
              <a:tr h="296761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800" b="1" u="none" strike="noStrike" dirty="0">
                          <a:effectLst/>
                        </a:rPr>
                        <a:t>Method</a:t>
                      </a:r>
                      <a:endParaRPr lang="en-IN" sz="1800" b="1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9" marB="0" anchor="ctr"/>
                </a:tc>
                <a:tc>
                  <a:txBody>
                    <a:bodyPr/>
                    <a:lstStyle/>
                    <a:p>
                      <a:pPr lvl="1" algn="ctr" fontAlgn="ctr"/>
                      <a:r>
                        <a:rPr lang="en-IN" sz="1800" b="1" u="none" strike="noStrike" dirty="0">
                          <a:effectLst/>
                        </a:rPr>
                        <a:t>Description</a:t>
                      </a:r>
                      <a:endParaRPr lang="en-IN" sz="1800" b="1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9" marB="0" anchor="ctr"/>
                </a:tc>
                <a:extLst>
                  <a:ext uri="{0D108BD9-81ED-4DB2-BD59-A6C34878D82A}">
                    <a16:rowId xmlns:a16="http://schemas.microsoft.com/office/drawing/2014/main" val="9149175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Tuple count()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occurrences of element in a tuple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3368068792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Tuple index()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smallest index of element in tuple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1663124183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any()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 dirty="0">
                          <a:effectLst/>
                        </a:rPr>
                        <a:t>Checks if any Element of an </a:t>
                      </a:r>
                      <a:r>
                        <a:rPr lang="en-IN" sz="1400" u="none" strike="noStrike" dirty="0" err="1">
                          <a:effectLst/>
                        </a:rPr>
                        <a:t>Iterable</a:t>
                      </a:r>
                      <a:r>
                        <a:rPr lang="en-IN" sz="1400" u="none" strike="noStrike" dirty="0">
                          <a:effectLst/>
                        </a:rPr>
                        <a:t> is True</a:t>
                      </a:r>
                      <a:endParaRPr lang="en-IN" sz="140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1613778584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all()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true when all elements in iterable is true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594908161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 dirty="0" err="1">
                          <a:effectLst/>
                        </a:rPr>
                        <a:t>ascii</a:t>
                      </a:r>
                      <a:r>
                        <a:rPr lang="en-IN" sz="1400" u="none" strike="noStrike" dirty="0">
                          <a:effectLst/>
                        </a:rPr>
                        <a:t>()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 dirty="0">
                          <a:effectLst/>
                        </a:rPr>
                        <a:t>Returns String Containing Printable Representation</a:t>
                      </a:r>
                      <a:endParaRPr lang="en-IN" sz="140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3833981727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 dirty="0">
                          <a:effectLst/>
                        </a:rPr>
                        <a:t>bool()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Coverts a Value to Boolean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1246764834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enumerate()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 dirty="0">
                          <a:effectLst/>
                        </a:rPr>
                        <a:t>Returns an Enumerate Object</a:t>
                      </a:r>
                      <a:endParaRPr lang="en-IN" sz="140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655386642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filter()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constructs iterator from elements which are true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1222327333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iter()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iterator for an object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822504786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len()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Length of an Object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2918912977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 dirty="0">
                          <a:effectLst/>
                        </a:rPr>
                        <a:t>max()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largest element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135196523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min()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smallest element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2348749378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map()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Applies Function and Returns a List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2899216369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reversed()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reversed iterator of a sequence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3305195446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slice()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creates a slice object specified by range()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3873101424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sorted()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returns sorted list from a given iterable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2329729081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sum()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Add items of an Iterable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2096332667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>
                          <a:effectLst/>
                        </a:rPr>
                        <a:t>tuple()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>
                          <a:effectLst/>
                        </a:rPr>
                        <a:t>Creates a Tuple</a:t>
                      </a:r>
                      <a:endParaRPr lang="en-IN" sz="140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3633618423"/>
                  </a:ext>
                </a:extLst>
              </a:tr>
              <a:tr h="29676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400" u="none" strike="noStrike" dirty="0">
                          <a:effectLst/>
                        </a:rPr>
                        <a:t>zip()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09" marR="4309" marT="43087" marB="38778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400" u="none" strike="noStrike" dirty="0">
                          <a:effectLst/>
                        </a:rPr>
                        <a:t>Returns an Iterator of Tuples</a:t>
                      </a:r>
                      <a:endParaRPr lang="en-IN" sz="140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9" marR="4309" marT="43087" marB="38778" anchor="ctr"/>
                </a:tc>
                <a:extLst>
                  <a:ext uri="{0D108BD9-81ED-4DB2-BD59-A6C34878D82A}">
                    <a16:rowId xmlns:a16="http://schemas.microsoft.com/office/drawing/2014/main" val="1106626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4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018519" cy="3649133"/>
          </a:xfrm>
        </p:spPr>
        <p:txBody>
          <a:bodyPr>
            <a:normAutofit/>
          </a:bodyPr>
          <a:lstStyle/>
          <a:p>
            <a:r>
              <a:rPr lang="en-IN" sz="2800" dirty="0"/>
              <a:t>A dictionary is a collection which is unordered, changeable and indexed. </a:t>
            </a:r>
            <a:endParaRPr lang="en-IN" sz="2800" dirty="0" smtClean="0"/>
          </a:p>
          <a:p>
            <a:r>
              <a:rPr lang="en-IN" sz="2800" dirty="0" smtClean="0"/>
              <a:t>In </a:t>
            </a:r>
            <a:r>
              <a:rPr lang="en-IN" sz="2800" dirty="0"/>
              <a:t>Python dictionaries are written with curly brackets, and they have keys and values</a:t>
            </a:r>
            <a:r>
              <a:rPr lang="en-IN" sz="2800" dirty="0" smtClean="0"/>
              <a:t>.</a:t>
            </a:r>
            <a:endParaRPr lang="en-IN" sz="2800" dirty="0"/>
          </a:p>
          <a:p>
            <a:r>
              <a:rPr lang="en-IN" sz="2800" dirty="0"/>
              <a:t>Each key is separated from its value by a colon (:), the items are separated by commas, and the whole thing is enclosed in curly </a:t>
            </a:r>
            <a:r>
              <a:rPr lang="en-IN" sz="2800" dirty="0" smtClean="0"/>
              <a:t>braces.</a:t>
            </a:r>
          </a:p>
          <a:p>
            <a:r>
              <a:rPr lang="en-IN" sz="2800" dirty="0"/>
              <a:t>Keys are unique within a dictionary while values may not be. </a:t>
            </a:r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values of a dictionary can be of any type</a:t>
            </a:r>
          </a:p>
        </p:txBody>
      </p:sp>
    </p:spTree>
    <p:extLst>
      <p:ext uri="{BB962C8B-B14F-4D97-AF65-F5344CB8AC3E}">
        <p14:creationId xmlns:p14="http://schemas.microsoft.com/office/powerpoint/2010/main" val="131781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Dictionary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687593" cy="3649133"/>
          </a:xfrm>
        </p:spPr>
        <p:txBody>
          <a:bodyPr>
            <a:normAutofit/>
          </a:bodyPr>
          <a:lstStyle/>
          <a:p>
            <a:r>
              <a:rPr lang="en-IN" sz="2800" dirty="0"/>
              <a:t>N</a:t>
            </a:r>
            <a:r>
              <a:rPr lang="en-IN" sz="2800" dirty="0" smtClean="0"/>
              <a:t>o </a:t>
            </a:r>
            <a:r>
              <a:rPr lang="en-IN" sz="2800" dirty="0"/>
              <a:t>duplicate key is </a:t>
            </a:r>
            <a:r>
              <a:rPr lang="en-IN" sz="2800" dirty="0" smtClean="0"/>
              <a:t>allowed</a:t>
            </a:r>
            <a:endParaRPr lang="en-IN" sz="2800" dirty="0"/>
          </a:p>
          <a:p>
            <a:r>
              <a:rPr lang="en-IN" sz="2800" dirty="0"/>
              <a:t>Keys must be immutable. Which means you can use strings, numbers or tuples as dictionary keys but something like ['key'] is not allowed. </a:t>
            </a:r>
          </a:p>
        </p:txBody>
      </p:sp>
    </p:spTree>
    <p:extLst>
      <p:ext uri="{BB962C8B-B14F-4D97-AF65-F5344CB8AC3E}">
        <p14:creationId xmlns:p14="http://schemas.microsoft.com/office/powerpoint/2010/main" val="395789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29393" y="461542"/>
          <a:ext cx="7393578" cy="625824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878732">
                  <a:extLst>
                    <a:ext uri="{9D8B030D-6E8A-4147-A177-3AD203B41FA5}">
                      <a16:colId xmlns:a16="http://schemas.microsoft.com/office/drawing/2014/main" val="229639954"/>
                    </a:ext>
                  </a:extLst>
                </a:gridCol>
                <a:gridCol w="4514846">
                  <a:extLst>
                    <a:ext uri="{9D8B030D-6E8A-4147-A177-3AD203B41FA5}">
                      <a16:colId xmlns:a16="http://schemas.microsoft.com/office/drawing/2014/main" val="734455055"/>
                    </a:ext>
                  </a:extLst>
                </a:gridCol>
              </a:tblGrid>
              <a:tr h="128499">
                <a:tc>
                  <a:txBody>
                    <a:bodyPr/>
                    <a:lstStyle/>
                    <a:p>
                      <a:pPr lvl="1" algn="ctr" fontAlgn="ctr"/>
                      <a:r>
                        <a:rPr lang="en-IN" sz="1600" u="none" strike="noStrike" dirty="0">
                          <a:effectLst/>
                        </a:rPr>
                        <a:t>Method</a:t>
                      </a:r>
                      <a:endParaRPr lang="en-IN" sz="160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4" marB="0" anchor="ctr"/>
                </a:tc>
                <a:tc>
                  <a:txBody>
                    <a:bodyPr/>
                    <a:lstStyle/>
                    <a:p>
                      <a:pPr lvl="1" algn="ctr" fontAlgn="ctr"/>
                      <a:r>
                        <a:rPr lang="en-IN" sz="1600" u="none" strike="noStrike" dirty="0">
                          <a:effectLst/>
                        </a:rPr>
                        <a:t>Description</a:t>
                      </a:r>
                      <a:endParaRPr lang="en-IN" sz="160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4" marB="0" anchor="ctr"/>
                </a:tc>
                <a:extLst>
                  <a:ext uri="{0D108BD9-81ED-4DB2-BD59-A6C34878D82A}">
                    <a16:rowId xmlns:a16="http://schemas.microsoft.com/office/drawing/2014/main" val="141143740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clear()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 dirty="0">
                          <a:effectLst/>
                        </a:rPr>
                        <a:t>Removes all Items</a:t>
                      </a:r>
                      <a:endParaRPr lang="en-IN" sz="105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876117097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 dirty="0">
                          <a:effectLst/>
                        </a:rPr>
                        <a:t>Dictionary copy()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Shallow Copy of a Dictionary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285603293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fromkeys()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creates dictionary from given sequence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164091613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get()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Value of The Key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857296562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items()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view of dictionary's (key, value) pair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207866332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keys()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View Object of All Keys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2503328307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popitem()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 dirty="0">
                          <a:effectLst/>
                        </a:rPr>
                        <a:t>Returns &amp; Removes Element From Dictionary</a:t>
                      </a:r>
                      <a:endParaRPr lang="en-IN" sz="105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2038926602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setdefault()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Inserts Key With a Value if Key is not Present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2619531941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pop()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removes and returns element having given key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3228078108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values()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view of all values in dictionary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266052448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Dictionary update()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Updates the Dictionary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4169549227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any()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Checks if any Element of an Iterable is True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832661354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all()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true when all elements in iterable is true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195791681"/>
                  </a:ext>
                </a:extLst>
              </a:tr>
              <a:tr h="303259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ascii()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String Containing Printable Representation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276872623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bool()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Coverts a Value to Boolean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4151249244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dict()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Creates a Dictionary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2256555141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enumerate()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an Enumerate Object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435723758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filter()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constructs iterator from elements which are true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55862925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iter()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iterator for an object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4210311996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len()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Length of an Object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1767353364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max()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largest element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2936868080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min()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smallest element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252030163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map()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Applies Function and Returns a List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481121639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sorted()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returns sorted list from a given iterable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442092403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>
                          <a:effectLst/>
                        </a:rPr>
                        <a:t>sum()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>
                          <a:effectLst/>
                        </a:rPr>
                        <a:t>Add items of an Iterable</a:t>
                      </a:r>
                      <a:endParaRPr lang="en-IN" sz="1050" b="0" i="0" u="none" strike="noStrike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3054740504"/>
                  </a:ext>
                </a:extLst>
              </a:tr>
              <a:tr h="22030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100" u="none" strike="noStrike" dirty="0">
                          <a:effectLst/>
                        </a:rPr>
                        <a:t>zip()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94" marR="3194" marT="31936" marB="28742" anchor="b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050" u="none" strike="noStrike" dirty="0">
                          <a:effectLst/>
                        </a:rPr>
                        <a:t>Returns an Iterator of Tuples</a:t>
                      </a:r>
                      <a:endParaRPr lang="en-IN" sz="1050" b="0" i="0" u="none" strike="noStrike" dirty="0">
                        <a:solidFill>
                          <a:srgbClr val="25283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94" marR="3194" marT="31936" marB="28742" anchor="ctr"/>
                </a:tc>
                <a:extLst>
                  <a:ext uri="{0D108BD9-81ED-4DB2-BD59-A6C34878D82A}">
                    <a16:rowId xmlns:a16="http://schemas.microsoft.com/office/drawing/2014/main" val="363550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49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When to use list vs. tuple vs. dictionary vs. </a:t>
            </a:r>
            <a:r>
              <a:rPr lang="en-IN" b="1" dirty="0" smtClean="0"/>
              <a:t>set.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062062" cy="3649133"/>
          </a:xfrm>
        </p:spPr>
        <p:txBody>
          <a:bodyPr>
            <a:noAutofit/>
          </a:bodyPr>
          <a:lstStyle/>
          <a:p>
            <a:r>
              <a:rPr lang="en-IN" sz="2400" dirty="0" smtClean="0"/>
              <a:t>Dictionary</a:t>
            </a:r>
            <a:r>
              <a:rPr lang="en-IN" sz="2400" dirty="0"/>
              <a:t>:</a:t>
            </a:r>
            <a:br>
              <a:rPr lang="en-IN" sz="2400" dirty="0"/>
            </a:br>
            <a:r>
              <a:rPr lang="en-IN" sz="2400" dirty="0"/>
              <a:t>– When you need a logical association between a </a:t>
            </a:r>
            <a:r>
              <a:rPr lang="en-IN" sz="2400" dirty="0" smtClean="0"/>
              <a:t>key: value </a:t>
            </a:r>
            <a:r>
              <a:rPr lang="en-IN" sz="2400" dirty="0"/>
              <a:t>pair.</a:t>
            </a:r>
            <a:br>
              <a:rPr lang="en-IN" sz="2400" dirty="0"/>
            </a:br>
            <a:r>
              <a:rPr lang="en-IN" sz="2400" dirty="0"/>
              <a:t>– When you need fast lookup for your data, based on a custom key.</a:t>
            </a:r>
            <a:br>
              <a:rPr lang="en-IN" sz="2400" dirty="0"/>
            </a:br>
            <a:r>
              <a:rPr lang="en-IN" sz="2400" dirty="0"/>
              <a:t>– When your data is being constantly modified. Remember, dictionaries are mutable.</a:t>
            </a:r>
          </a:p>
          <a:p>
            <a:r>
              <a:rPr lang="en-IN" sz="2400" dirty="0" smtClean="0"/>
              <a:t>Other </a:t>
            </a:r>
            <a:r>
              <a:rPr lang="en-IN" sz="2400" dirty="0"/>
              <a:t>types:</a:t>
            </a:r>
            <a:br>
              <a:rPr lang="en-IN" sz="2400" dirty="0"/>
            </a:br>
            <a:r>
              <a:rPr lang="en-IN" sz="2400" dirty="0"/>
              <a:t>– Use lists if you have a collection of data that does not need random access. Try to choose lists when you need a simple, </a:t>
            </a:r>
            <a:r>
              <a:rPr lang="en-IN" sz="2400" dirty="0" err="1"/>
              <a:t>iterable</a:t>
            </a:r>
            <a:r>
              <a:rPr lang="en-IN" sz="2400" dirty="0"/>
              <a:t> collection that is modified frequently.</a:t>
            </a:r>
            <a:br>
              <a:rPr lang="en-IN" sz="2400" dirty="0"/>
            </a:br>
            <a:r>
              <a:rPr lang="en-IN" sz="2400" dirty="0"/>
              <a:t>– Use a set if you need uniqueness for the elements.</a:t>
            </a:r>
            <a:br>
              <a:rPr lang="en-IN" sz="2400" dirty="0"/>
            </a:br>
            <a:r>
              <a:rPr lang="en-IN" sz="2400" dirty="0"/>
              <a:t>– Use tuples when your data cannot change.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0145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</TotalTime>
  <Words>769</Words>
  <Application>Microsoft Office PowerPoint</Application>
  <PresentationFormat>Widescreen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Celestial</vt:lpstr>
      <vt:lpstr>LIST, TUPLE, DICTIONARY AND SET</vt:lpstr>
      <vt:lpstr>Lists</vt:lpstr>
      <vt:lpstr>List Method</vt:lpstr>
      <vt:lpstr>Tuples</vt:lpstr>
      <vt:lpstr>PowerPoint Presentation</vt:lpstr>
      <vt:lpstr>Dictionary</vt:lpstr>
      <vt:lpstr>Properties of Dictionary Keys</vt:lpstr>
      <vt:lpstr>PowerPoint Presentation</vt:lpstr>
      <vt:lpstr>When to use list vs. tuple vs. dictionary vs. set.</vt:lpstr>
    </vt:vector>
  </TitlesOfParts>
  <Company>Delta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LIST, TUPLE, DICTIONARY AND SET</dc:title>
  <dc:creator>Naveen.S</dc:creator>
  <cp:lastModifiedBy>Naveen.S</cp:lastModifiedBy>
  <cp:revision>1</cp:revision>
  <dcterms:created xsi:type="dcterms:W3CDTF">2018-09-16T05:09:05Z</dcterms:created>
  <dcterms:modified xsi:type="dcterms:W3CDTF">2018-09-16T10:08:50Z</dcterms:modified>
</cp:coreProperties>
</file>