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3" r:id="rId8"/>
    <p:sldId id="265" r:id="rId9"/>
    <p:sldId id="267" r:id="rId10"/>
    <p:sldId id="266" r:id="rId11"/>
    <p:sldId id="268" r:id="rId12"/>
    <p:sldId id="270" r:id="rId13"/>
    <p:sldId id="271" r:id="rId14"/>
    <p:sldId id="269" r:id="rId15"/>
    <p:sldId id="272" r:id="rId16"/>
    <p:sldId id="26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5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4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19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1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9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0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8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5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2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229C-052A-4AFA-88FE-BD96CA2E0566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9702-6A58-4F3F-8849-898216CF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44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– </a:t>
            </a:r>
            <a:r>
              <a:rPr lang="en-IN" dirty="0"/>
              <a:t>Basic </a:t>
            </a:r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5" name="AutoShape 4" descr="Image result for pyth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59" y="3124200"/>
            <a:ext cx="2621281" cy="26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3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Tuple is </a:t>
            </a:r>
            <a:r>
              <a:rPr lang="en-IN" dirty="0"/>
              <a:t>similar to the </a:t>
            </a:r>
            <a:r>
              <a:rPr lang="en-IN" dirty="0" smtClean="0"/>
              <a:t>list. </a:t>
            </a:r>
            <a:r>
              <a:rPr lang="en-IN" dirty="0"/>
              <a:t>however, tuples are enclosed within </a:t>
            </a:r>
            <a:r>
              <a:rPr lang="en-IN" dirty="0" smtClean="0"/>
              <a:t>parentheses</a:t>
            </a:r>
          </a:p>
          <a:p>
            <a:r>
              <a:rPr lang="en-IN" dirty="0"/>
              <a:t>Lists are enclosed in brackets ( [ ] ) and their elements and size can be changed, while tuples are enclosed in parentheses ( ( ) ) and cannot be updated</a:t>
            </a:r>
            <a:r>
              <a:rPr lang="en-IN" dirty="0" smtClean="0"/>
              <a:t>.</a:t>
            </a:r>
          </a:p>
          <a:p>
            <a:r>
              <a:rPr lang="en-IN" dirty="0"/>
              <a:t>Tuples </a:t>
            </a:r>
            <a:r>
              <a:rPr lang="en-IN" dirty="0" smtClean="0"/>
              <a:t>is an </a:t>
            </a:r>
            <a:r>
              <a:rPr lang="en-IN" b="1" dirty="0" smtClean="0"/>
              <a:t>r</a:t>
            </a:r>
            <a:r>
              <a:rPr lang="en-IN" b="1" dirty="0"/>
              <a:t>ead-only</a:t>
            </a:r>
            <a:r>
              <a:rPr lang="en-IN" dirty="0"/>
              <a:t> lists</a:t>
            </a:r>
          </a:p>
        </p:txBody>
      </p:sp>
    </p:spTree>
    <p:extLst>
      <p:ext uri="{BB962C8B-B14F-4D97-AF65-F5344CB8AC3E}">
        <p14:creationId xmlns:p14="http://schemas.microsoft.com/office/powerpoint/2010/main" val="90377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64420"/>
              </p:ext>
            </p:extLst>
          </p:nvPr>
        </p:nvGraphicFramePr>
        <p:xfrm>
          <a:off x="1942011" y="827322"/>
          <a:ext cx="8352000" cy="593522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97034">
                  <a:extLst>
                    <a:ext uri="{9D8B030D-6E8A-4147-A177-3AD203B41FA5}">
                      <a16:colId xmlns:a16="http://schemas.microsoft.com/office/drawing/2014/main" val="852021691"/>
                    </a:ext>
                  </a:extLst>
                </a:gridCol>
                <a:gridCol w="6554966">
                  <a:extLst>
                    <a:ext uri="{9D8B030D-6E8A-4147-A177-3AD203B41FA5}">
                      <a16:colId xmlns:a16="http://schemas.microsoft.com/office/drawing/2014/main" val="3690516593"/>
                    </a:ext>
                  </a:extLst>
                </a:gridCol>
              </a:tblGrid>
              <a:tr h="296761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800" b="1" u="none" strike="noStrike" dirty="0">
                          <a:effectLst/>
                        </a:rPr>
                        <a:t>Method</a:t>
                      </a:r>
                      <a:endParaRPr lang="en-IN" sz="1800" b="1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9" marB="0" anchor="ctr"/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N" sz="1800" b="1" u="none" strike="noStrike" dirty="0"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9" marB="0" anchor="ctr"/>
                </a:tc>
                <a:extLst>
                  <a:ext uri="{0D108BD9-81ED-4DB2-BD59-A6C34878D82A}">
                    <a16:rowId xmlns:a16="http://schemas.microsoft.com/office/drawing/2014/main" val="9149175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Tuple count()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occurrences of element in a tuple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368068792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Tuple index()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smallest index of element in tuple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663124183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any()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 dirty="0">
                          <a:effectLst/>
                        </a:rPr>
                        <a:t>Checks if any Element of an </a:t>
                      </a:r>
                      <a:r>
                        <a:rPr lang="en-IN" sz="1400" u="none" strike="noStrike" dirty="0" err="1">
                          <a:effectLst/>
                        </a:rPr>
                        <a:t>Iterable</a:t>
                      </a:r>
                      <a:r>
                        <a:rPr lang="en-IN" sz="1400" u="none" strike="noStrike" dirty="0">
                          <a:effectLst/>
                        </a:rPr>
                        <a:t> is True</a:t>
                      </a:r>
                      <a:endParaRPr lang="en-IN" sz="14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613778584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all()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true when all elements in iterable is true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594908161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ascii()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 dirty="0">
                          <a:effectLst/>
                        </a:rPr>
                        <a:t>Returns String Containing Printable Representation</a:t>
                      </a:r>
                      <a:endParaRPr lang="en-IN" sz="14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833981727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bool()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Coverts a Value to Boolean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246764834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enumerate()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 dirty="0">
                          <a:effectLst/>
                        </a:rPr>
                        <a:t>Returns an Enumerate Object</a:t>
                      </a:r>
                      <a:endParaRPr lang="en-IN" sz="14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655386642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filter()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constructs iterator from elements which are true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222327333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iter()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iterator for an object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822504786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len()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Length of an Object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918912977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max()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largest element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35196523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min()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smallest element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348749378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map()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Applies Function and Returns a List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899216369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reversed()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reversed iterator of a sequence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305195446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slice()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creates a slice object specified by range()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873101424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sorted()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sorted list from a given iterable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329729081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sum()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Add items of an Iterable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096332667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tuple()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Creates a Tuple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633618423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zip()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 dirty="0">
                          <a:effectLst/>
                        </a:rPr>
                        <a:t>Returns an Iterator of Tuples</a:t>
                      </a:r>
                      <a:endParaRPr lang="en-IN" sz="14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10662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0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dictionary is a collection which is unordered, changeable and indexed.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Python dictionaries are written with curly brackets, and they have keys and values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Each key is separated from its value by a colon (:), the items are separated by commas, and the whole thing is enclosed in curly </a:t>
            </a:r>
            <a:r>
              <a:rPr lang="en-IN" dirty="0" smtClean="0"/>
              <a:t>braces.</a:t>
            </a:r>
          </a:p>
          <a:p>
            <a:r>
              <a:rPr lang="en-IN" dirty="0"/>
              <a:t>Keys are unique within a dictionary while values may not be.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values of a dictionary can be of any type</a:t>
            </a:r>
          </a:p>
        </p:txBody>
      </p:sp>
    </p:spTree>
    <p:extLst>
      <p:ext uri="{BB962C8B-B14F-4D97-AF65-F5344CB8AC3E}">
        <p14:creationId xmlns:p14="http://schemas.microsoft.com/office/powerpoint/2010/main" val="96596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Dictionary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</a:t>
            </a:r>
            <a:r>
              <a:rPr lang="en-IN" dirty="0" smtClean="0"/>
              <a:t>o </a:t>
            </a:r>
            <a:r>
              <a:rPr lang="en-IN" dirty="0"/>
              <a:t>duplicate key is </a:t>
            </a:r>
            <a:r>
              <a:rPr lang="en-IN" dirty="0" smtClean="0"/>
              <a:t>allowed</a:t>
            </a:r>
            <a:endParaRPr lang="en-IN" dirty="0"/>
          </a:p>
          <a:p>
            <a:r>
              <a:rPr lang="en-IN" dirty="0"/>
              <a:t>Keys must be immutable. Which means you can use strings, numbers or tuples as dictionary keys but something like ['key'] is not allowed. </a:t>
            </a:r>
          </a:p>
        </p:txBody>
      </p:sp>
    </p:spTree>
    <p:extLst>
      <p:ext uri="{BB962C8B-B14F-4D97-AF65-F5344CB8AC3E}">
        <p14:creationId xmlns:p14="http://schemas.microsoft.com/office/powerpoint/2010/main" val="291362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88075"/>
              </p:ext>
            </p:extLst>
          </p:nvPr>
        </p:nvGraphicFramePr>
        <p:xfrm>
          <a:off x="2229393" y="461542"/>
          <a:ext cx="7393578" cy="625824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78732">
                  <a:extLst>
                    <a:ext uri="{9D8B030D-6E8A-4147-A177-3AD203B41FA5}">
                      <a16:colId xmlns:a16="http://schemas.microsoft.com/office/drawing/2014/main" val="229639954"/>
                    </a:ext>
                  </a:extLst>
                </a:gridCol>
                <a:gridCol w="4514846">
                  <a:extLst>
                    <a:ext uri="{9D8B030D-6E8A-4147-A177-3AD203B41FA5}">
                      <a16:colId xmlns:a16="http://schemas.microsoft.com/office/drawing/2014/main" val="734455055"/>
                    </a:ext>
                  </a:extLst>
                </a:gridCol>
              </a:tblGrid>
              <a:tr h="128499"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N" sz="1600" u="none" strike="noStrike" dirty="0">
                          <a:effectLst/>
                        </a:rPr>
                        <a:t>Method</a:t>
                      </a:r>
                      <a:endParaRPr lang="en-IN" sz="16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4" marB="0" anchor="ctr"/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N" sz="1600" u="none" strike="noStrike" dirty="0">
                          <a:effectLst/>
                        </a:rPr>
                        <a:t>Description</a:t>
                      </a:r>
                      <a:endParaRPr lang="en-IN" sz="16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4" marB="0" anchor="ctr"/>
                </a:tc>
                <a:extLst>
                  <a:ext uri="{0D108BD9-81ED-4DB2-BD59-A6C34878D82A}">
                    <a16:rowId xmlns:a16="http://schemas.microsoft.com/office/drawing/2014/main" val="141143740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clear()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 dirty="0">
                          <a:effectLst/>
                        </a:rPr>
                        <a:t>Removes all Items</a:t>
                      </a:r>
                      <a:endParaRPr lang="en-IN" sz="105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876117097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 dirty="0">
                          <a:effectLst/>
                        </a:rPr>
                        <a:t>Dictionary copy()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Shallow Copy of a Dictionary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28560329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fromkeys()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creates dictionary from given sequence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16409161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get()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Value of The Key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857296562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items()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view of dictionary's (key, value) pair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07866332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keys()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View Object of All Keys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503328307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popitem()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 dirty="0">
                          <a:effectLst/>
                        </a:rPr>
                        <a:t>Returns &amp; Removes Element From Dictionary</a:t>
                      </a:r>
                      <a:endParaRPr lang="en-IN" sz="105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038926602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setdefault()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Inserts Key With a Value if Key is not Present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619531941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pop()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removes and returns element having given key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3228078108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values()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view of all values in dictionary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266052448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update()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Updates the Dictionary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169549227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any()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Checks if any Element of an Iterable is True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832661354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all()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true when all elements in iterable is true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195791681"/>
                  </a:ext>
                </a:extLst>
              </a:tr>
              <a:tr h="303259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ascii()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String Containing Printable Representation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27687262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bool()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Coverts a Value to Boolean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151249244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Creates a Dictionary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256555141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enumerate()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an Enumerate Object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435723758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filter()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constructs iterator from elements which are true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55862925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iter()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iterator for an object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210311996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len()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Length of an Object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767353364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max()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largest element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936868080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min()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smallest element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5203016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map()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Applies Function and Returns a List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81121639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sorted()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sorted list from a given iterable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4209240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sum()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Add items of an Iterable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3054740504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 dirty="0">
                          <a:effectLst/>
                        </a:rPr>
                        <a:t>zip()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 dirty="0">
                          <a:effectLst/>
                        </a:rPr>
                        <a:t>Returns an Iterator of Tuples</a:t>
                      </a:r>
                      <a:endParaRPr lang="en-IN" sz="105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363550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0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When to use list vs. tuple vs. dictionary vs. </a:t>
            </a:r>
            <a:r>
              <a:rPr lang="en-IN" b="1" dirty="0" smtClean="0"/>
              <a:t>set.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Dictionary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– When you need a logical association between a </a:t>
            </a:r>
            <a:r>
              <a:rPr lang="en-IN" dirty="0" smtClean="0"/>
              <a:t>key: value </a:t>
            </a:r>
            <a:r>
              <a:rPr lang="en-IN" dirty="0"/>
              <a:t>pair.</a:t>
            </a:r>
            <a:br>
              <a:rPr lang="en-IN" dirty="0"/>
            </a:br>
            <a:r>
              <a:rPr lang="en-IN" dirty="0"/>
              <a:t>– When you need fast lookup for your data, based on a custom key.</a:t>
            </a:r>
            <a:br>
              <a:rPr lang="en-IN" dirty="0"/>
            </a:br>
            <a:r>
              <a:rPr lang="en-IN" dirty="0"/>
              <a:t>– When your data is being constantly modified. Remember, dictionaries are mutable.</a:t>
            </a:r>
          </a:p>
          <a:p>
            <a:r>
              <a:rPr lang="en-IN" dirty="0" smtClean="0"/>
              <a:t>Other </a:t>
            </a:r>
            <a:r>
              <a:rPr lang="en-IN" dirty="0"/>
              <a:t>types:</a:t>
            </a:r>
            <a:br>
              <a:rPr lang="en-IN" dirty="0"/>
            </a:br>
            <a:r>
              <a:rPr lang="en-IN" dirty="0"/>
              <a:t>– Use lists if you have a collection of data that does not need random access. Try to choose lists when you need a simple, </a:t>
            </a:r>
            <a:r>
              <a:rPr lang="en-IN" dirty="0" err="1"/>
              <a:t>iterable</a:t>
            </a:r>
            <a:r>
              <a:rPr lang="en-IN" dirty="0"/>
              <a:t> collection that is modified frequently.</a:t>
            </a:r>
            <a:br>
              <a:rPr lang="en-IN" dirty="0"/>
            </a:br>
            <a:r>
              <a:rPr lang="en-IN" dirty="0"/>
              <a:t>– Use a set if you need uniqueness for the elements.</a:t>
            </a:r>
            <a:br>
              <a:rPr lang="en-IN" dirty="0"/>
            </a:br>
            <a:r>
              <a:rPr lang="en-IN" dirty="0"/>
              <a:t>– Use tuples when your data cannot change.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28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Lines and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provides no braces to indicate blocks of code for class and function definitions or flow control. Blocks of code are denoted by line indentation, which is rigidly enforced.</a:t>
            </a:r>
          </a:p>
          <a:p>
            <a:r>
              <a:rPr lang="en-IN" dirty="0"/>
              <a:t>The number of spaces in the indentation is variable, but all statements within the block must be indented the same amount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78480" y="4565967"/>
            <a:ext cx="3249886" cy="17912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/>
              <a:t>if True:</a:t>
            </a:r>
          </a:p>
          <a:p>
            <a:pPr marL="0" indent="0" algn="just">
              <a:buNone/>
            </a:pPr>
            <a:r>
              <a:rPr lang="en-IN" dirty="0"/>
              <a:t>   print "True"</a:t>
            </a:r>
          </a:p>
          <a:p>
            <a:pPr marL="0" indent="0" algn="just">
              <a:buNone/>
            </a:pPr>
            <a:r>
              <a:rPr lang="en-IN" dirty="0"/>
              <a:t>else:</a:t>
            </a:r>
          </a:p>
          <a:p>
            <a:pPr marL="0" indent="0" algn="just">
              <a:buNone/>
            </a:pPr>
            <a:r>
              <a:rPr lang="en-IN" dirty="0"/>
              <a:t>   print "False"</a:t>
            </a:r>
          </a:p>
        </p:txBody>
      </p:sp>
    </p:spTree>
    <p:extLst>
      <p:ext uri="{BB962C8B-B14F-4D97-AF65-F5344CB8AC3E}">
        <p14:creationId xmlns:p14="http://schemas.microsoft.com/office/powerpoint/2010/main" val="29940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 __main</a:t>
            </a:r>
            <a:r>
              <a:rPr lang="en-IN" b="1" dirty="0" smtClean="0"/>
              <a:t>__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23365" cy="1791290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if __name__ == '__main</a:t>
            </a:r>
            <a:r>
              <a:rPr lang="en-IN" dirty="0" smtClean="0"/>
              <a:t>__':</a:t>
            </a:r>
          </a:p>
          <a:p>
            <a:pPr marL="0" indent="0" algn="just">
              <a:buNone/>
            </a:pPr>
            <a:r>
              <a:rPr lang="en-IN" dirty="0"/>
              <a:t>	 print ("Hello, World</a:t>
            </a:r>
            <a:r>
              <a:rPr lang="en-IN" dirty="0" smtClean="0"/>
              <a:t>!")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308462" y="4458789"/>
            <a:ext cx="986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Python </a:t>
            </a:r>
            <a:r>
              <a:rPr lang="en-IN" b="1" dirty="0"/>
              <a:t>"</a:t>
            </a:r>
            <a:r>
              <a:rPr lang="en-IN" b="1" dirty="0" err="1"/>
              <a:t>if__name</a:t>
            </a:r>
            <a:r>
              <a:rPr lang="en-IN" b="1" dirty="0"/>
              <a:t>__== "__main__" </a:t>
            </a:r>
            <a:r>
              <a:rPr lang="en-IN" dirty="0"/>
              <a:t>allows you to run the Python files either as </a:t>
            </a:r>
            <a:r>
              <a:rPr lang="en-IN" b="1" dirty="0"/>
              <a:t>reusable modules or standalone programs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82788" y="2097088"/>
            <a:ext cx="5468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</a:t>
            </a:r>
            <a:r>
              <a:rPr lang="en-IN" dirty="0"/>
              <a:t>runs the "source file" as the main program, it sets the special variable (__name__) to have a value ("__main__").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you execute the main function, it will then read the "if" statement and checks whether __name__ does equal to __main__.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7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Identifier </a:t>
            </a:r>
            <a:r>
              <a:rPr lang="en-IN" dirty="0"/>
              <a:t>is a name used to identify a variable, function, class, module or other object.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identifier starts with </a:t>
            </a:r>
            <a:endParaRPr lang="en-IN" dirty="0" smtClean="0"/>
          </a:p>
          <a:p>
            <a:pPr lvl="1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letter A to Z or a to z or an underscore (_) followed by zero or more </a:t>
            </a:r>
            <a:r>
              <a:rPr lang="en-IN" dirty="0" smtClean="0"/>
              <a:t>letters, </a:t>
            </a:r>
            <a:r>
              <a:rPr lang="en-IN" dirty="0"/>
              <a:t>underscores and digits (0 to 9</a:t>
            </a:r>
            <a:r>
              <a:rPr lang="en-IN" dirty="0" smtClean="0"/>
              <a:t>)</a:t>
            </a:r>
          </a:p>
          <a:p>
            <a:r>
              <a:rPr lang="en-IN" dirty="0" smtClean="0"/>
              <a:t>Punctuation </a:t>
            </a:r>
            <a:r>
              <a:rPr lang="en-IN" dirty="0"/>
              <a:t>characters such as @, $, and % </a:t>
            </a:r>
            <a:r>
              <a:rPr lang="en-IN" dirty="0" smtClean="0"/>
              <a:t> are not </a:t>
            </a:r>
            <a:r>
              <a:rPr lang="en-IN" dirty="0"/>
              <a:t>allow </a:t>
            </a:r>
            <a:r>
              <a:rPr lang="en-IN" dirty="0" smtClean="0"/>
              <a:t>within identifiers</a:t>
            </a:r>
          </a:p>
          <a:p>
            <a:r>
              <a:rPr lang="en-IN" dirty="0" smtClean="0"/>
              <a:t>Python </a:t>
            </a:r>
            <a:r>
              <a:rPr lang="en-IN" dirty="0"/>
              <a:t>is a case sensitive programming language. Thus, </a:t>
            </a:r>
            <a:r>
              <a:rPr lang="en-IN" b="1" dirty="0" err="1" smtClean="0"/>
              <a:t>Firstnumber</a:t>
            </a:r>
            <a:r>
              <a:rPr lang="en-IN" dirty="0"/>
              <a:t> and </a:t>
            </a:r>
            <a:r>
              <a:rPr lang="en-IN" b="1" dirty="0" err="1" smtClean="0"/>
              <a:t>firstnumber</a:t>
            </a:r>
            <a:r>
              <a:rPr lang="en-IN" dirty="0"/>
              <a:t> are two different identifiers in Python.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9434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Class names start with an uppercase letter. All other identifiers start with a lowercase letter.</a:t>
            </a:r>
          </a:p>
          <a:p>
            <a:r>
              <a:rPr lang="en-IN" dirty="0"/>
              <a:t>Starting an identifier with a single leading underscore indicates that the identifier is private.</a:t>
            </a:r>
          </a:p>
          <a:p>
            <a:r>
              <a:rPr lang="en-IN" dirty="0"/>
              <a:t>Starting an identifier with two leading underscores indicates a strongly private identifier.</a:t>
            </a:r>
          </a:p>
          <a:p>
            <a:r>
              <a:rPr lang="en-IN" dirty="0"/>
              <a:t>If the identifier also ends with two trailing underscores, the identifier is a language-defined special name</a:t>
            </a:r>
            <a:r>
              <a:rPr lang="en-IN" dirty="0" smtClean="0"/>
              <a:t>. Example: </a:t>
            </a:r>
            <a:r>
              <a:rPr lang="en-IN" b="1" dirty="0" smtClean="0">
                <a:solidFill>
                  <a:srgbClr val="FF0000"/>
                </a:solidFill>
              </a:rPr>
              <a:t>__</a:t>
            </a:r>
            <a:r>
              <a:rPr lang="en-IN" b="1" dirty="0">
                <a:solidFill>
                  <a:srgbClr val="FF0000"/>
                </a:solidFill>
              </a:rPr>
              <a:t>main__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2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Misc.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Re-declare a </a:t>
            </a:r>
            <a:r>
              <a:rPr lang="en-IN" b="1" dirty="0" smtClean="0"/>
              <a:t>Variable: </a:t>
            </a:r>
            <a:r>
              <a:rPr lang="en-IN" dirty="0" smtClean="0"/>
              <a:t>Variable</a:t>
            </a:r>
            <a:r>
              <a:rPr lang="en-IN" dirty="0"/>
              <a:t> </a:t>
            </a:r>
            <a:r>
              <a:rPr lang="en-IN" dirty="0" smtClean="0"/>
              <a:t>can re-declare</a:t>
            </a:r>
            <a:endParaRPr lang="en-IN" dirty="0"/>
          </a:p>
          <a:p>
            <a:r>
              <a:rPr lang="en-IN" b="1" dirty="0"/>
              <a:t>Concatenate </a:t>
            </a:r>
            <a:r>
              <a:rPr lang="en-IN" b="1" dirty="0" smtClean="0"/>
              <a:t>Variables</a:t>
            </a:r>
            <a:endParaRPr lang="en-IN" dirty="0" smtClean="0"/>
          </a:p>
          <a:p>
            <a:r>
              <a:rPr lang="en-IN" b="1" dirty="0"/>
              <a:t>Local &amp; Global Variables</a:t>
            </a:r>
          </a:p>
          <a:p>
            <a:r>
              <a:rPr lang="en-IN" b="1" dirty="0"/>
              <a:t>Delete a variable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09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Reserved Words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37496" y="2249489"/>
          <a:ext cx="4113834" cy="3541710"/>
        </p:xfrm>
        <a:graphic>
          <a:graphicData uri="http://schemas.openxmlformats.org/drawingml/2006/table">
            <a:tbl>
              <a:tblPr/>
              <a:tblGrid>
                <a:gridCol w="1371278">
                  <a:extLst>
                    <a:ext uri="{9D8B030D-6E8A-4147-A177-3AD203B41FA5}">
                      <a16:colId xmlns:a16="http://schemas.microsoft.com/office/drawing/2014/main" val="1343626631"/>
                    </a:ext>
                  </a:extLst>
                </a:gridCol>
                <a:gridCol w="1371278">
                  <a:extLst>
                    <a:ext uri="{9D8B030D-6E8A-4147-A177-3AD203B41FA5}">
                      <a16:colId xmlns:a16="http://schemas.microsoft.com/office/drawing/2014/main" val="258464967"/>
                    </a:ext>
                  </a:extLst>
                </a:gridCol>
                <a:gridCol w="1371278">
                  <a:extLst>
                    <a:ext uri="{9D8B030D-6E8A-4147-A177-3AD203B41FA5}">
                      <a16:colId xmlns:a16="http://schemas.microsoft.com/office/drawing/2014/main" val="2101224841"/>
                    </a:ext>
                  </a:extLst>
                </a:gridCol>
              </a:tblGrid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and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exec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not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358650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assert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finally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or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405608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break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for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pass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524770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class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from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print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93945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continue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global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raise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46667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def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if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return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02896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del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import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try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945420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elif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in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while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434013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else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is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with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23069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except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lambda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yield</a:t>
                      </a:r>
                    </a:p>
                  </a:txBody>
                  <a:tcPr marL="54488" marR="54488" marT="54488" marB="5448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79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54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Python has five standard data types −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List</a:t>
            </a:r>
          </a:p>
          <a:p>
            <a:pPr lvl="1"/>
            <a:r>
              <a:rPr lang="en-IN" dirty="0"/>
              <a:t>Tuple</a:t>
            </a:r>
          </a:p>
          <a:p>
            <a:pPr lvl="1"/>
            <a:r>
              <a:rPr lang="en-IN" dirty="0"/>
              <a:t>Dictionary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7886" y="2249487"/>
            <a:ext cx="4260080" cy="34285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1600" dirty="0"/>
              <a:t>list = [ '</a:t>
            </a:r>
            <a:r>
              <a:rPr lang="en-IN" sz="1600" dirty="0" err="1"/>
              <a:t>prem</a:t>
            </a:r>
            <a:r>
              <a:rPr lang="en-IN" sz="1600" dirty="0"/>
              <a:t>,', 01 , 55.00, 'manager', </a:t>
            </a:r>
            <a:r>
              <a:rPr lang="en-IN" sz="1600" dirty="0" smtClean="0"/>
              <a:t>58.63]</a:t>
            </a: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(list)          </a:t>
            </a:r>
            <a:r>
              <a:rPr lang="en-IN" sz="1600" dirty="0"/>
              <a:t># Prints complete list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(list[0])       </a:t>
            </a:r>
            <a:r>
              <a:rPr lang="en-IN" sz="1600" dirty="0"/>
              <a:t># Prints first element of the list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(list[1:3])     </a:t>
            </a:r>
            <a:r>
              <a:rPr lang="en-IN" sz="1600" dirty="0"/>
              <a:t># Prints elements starting from 2nd till 3rd 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(list[2:])      </a:t>
            </a:r>
            <a:r>
              <a:rPr lang="en-IN" sz="1600" dirty="0"/>
              <a:t># Prints elements starting from 3rd </a:t>
            </a:r>
            <a:r>
              <a:rPr lang="en-IN" sz="1600" dirty="0" smtClean="0"/>
              <a:t>element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801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</a:t>
            </a:r>
            <a:r>
              <a:rPr lang="en-IN" b="1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Accessing Values in Strings</a:t>
            </a:r>
          </a:p>
          <a:p>
            <a:r>
              <a:rPr lang="en-IN" b="1" dirty="0"/>
              <a:t>Various String Operators</a:t>
            </a:r>
          </a:p>
          <a:p>
            <a:r>
              <a:rPr lang="en-IN" b="1" dirty="0"/>
              <a:t>Python String replace()</a:t>
            </a:r>
          </a:p>
          <a:p>
            <a:r>
              <a:rPr lang="en-IN" b="1" dirty="0"/>
              <a:t>U</a:t>
            </a:r>
            <a:r>
              <a:rPr lang="en-IN" b="1" dirty="0" smtClean="0"/>
              <a:t>pper </a:t>
            </a:r>
            <a:r>
              <a:rPr lang="en-IN" b="1" dirty="0"/>
              <a:t>and </a:t>
            </a:r>
            <a:r>
              <a:rPr lang="en-IN" b="1" dirty="0" smtClean="0"/>
              <a:t>Lower </a:t>
            </a:r>
            <a:r>
              <a:rPr lang="en-IN" b="1" dirty="0"/>
              <a:t>case strings</a:t>
            </a:r>
          </a:p>
          <a:p>
            <a:r>
              <a:rPr lang="en-IN" b="1" dirty="0" smtClean="0"/>
              <a:t>“join</a:t>
            </a:r>
            <a:r>
              <a:rPr lang="en-IN" b="1" dirty="0"/>
              <a:t>" function for the string</a:t>
            </a:r>
          </a:p>
          <a:p>
            <a:r>
              <a:rPr lang="en-IN" b="1" dirty="0"/>
              <a:t>Reversing String</a:t>
            </a:r>
          </a:p>
          <a:p>
            <a:r>
              <a:rPr lang="en-IN" b="1" dirty="0"/>
              <a:t>Split Strings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99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</a:t>
            </a:r>
            <a:r>
              <a:rPr lang="en-IN" dirty="0" smtClean="0"/>
              <a:t>ists in Python are </a:t>
            </a:r>
            <a:r>
              <a:rPr lang="en-IN" dirty="0"/>
              <a:t>similar to arrays in C</a:t>
            </a:r>
            <a:r>
              <a:rPr lang="en-IN" dirty="0" smtClean="0"/>
              <a:t>. </a:t>
            </a:r>
            <a:r>
              <a:rPr lang="en-IN" dirty="0"/>
              <a:t>One difference between them is that all the items belonging to a list can be of different data type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sz="2400" dirty="0"/>
              <a:t>list = [ '</a:t>
            </a:r>
            <a:r>
              <a:rPr lang="en-IN" sz="2400" dirty="0" err="1"/>
              <a:t>prem</a:t>
            </a:r>
            <a:r>
              <a:rPr lang="en-IN" sz="2400" dirty="0"/>
              <a:t>,', 01 , 55.00, 'manager', 58.63 ]</a:t>
            </a:r>
            <a:endParaRPr lang="en-IN" sz="2400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97783" y="3187337"/>
            <a:ext cx="3901440" cy="32744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1600" dirty="0"/>
              <a:t>list = [ '</a:t>
            </a:r>
            <a:r>
              <a:rPr lang="en-IN" sz="1600" dirty="0" err="1"/>
              <a:t>prem</a:t>
            </a:r>
            <a:r>
              <a:rPr lang="en-IN" sz="1600" dirty="0"/>
              <a:t>,', 01 , 55.00, 'manager', </a:t>
            </a:r>
            <a:r>
              <a:rPr lang="en-IN" sz="1600" dirty="0" smtClean="0"/>
              <a:t>58.63]</a:t>
            </a: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(list)          </a:t>
            </a:r>
            <a:r>
              <a:rPr lang="en-IN" sz="1600" dirty="0"/>
              <a:t># Prints complete list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(list[0])       </a:t>
            </a:r>
            <a:r>
              <a:rPr lang="en-IN" sz="1600" dirty="0"/>
              <a:t># Prints first element of the list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(list[1:3])     </a:t>
            </a:r>
            <a:r>
              <a:rPr lang="en-IN" sz="1600" dirty="0"/>
              <a:t># Prints elements starting from 2nd till 3rd 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(list[2:])      </a:t>
            </a:r>
            <a:r>
              <a:rPr lang="en-IN" sz="1600" dirty="0"/>
              <a:t># Prints elements starting from 3rd </a:t>
            </a:r>
            <a:r>
              <a:rPr lang="en-IN" sz="1600" dirty="0" smtClean="0"/>
              <a:t>element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49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Method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61770"/>
              </p:ext>
            </p:extLst>
          </p:nvPr>
        </p:nvGraphicFramePr>
        <p:xfrm>
          <a:off x="1341121" y="1746319"/>
          <a:ext cx="9814560" cy="464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601">
                  <a:extLst>
                    <a:ext uri="{9D8B030D-6E8A-4147-A177-3AD203B41FA5}">
                      <a16:colId xmlns:a16="http://schemas.microsoft.com/office/drawing/2014/main" val="1390756928"/>
                    </a:ext>
                  </a:extLst>
                </a:gridCol>
                <a:gridCol w="8488959">
                  <a:extLst>
                    <a:ext uri="{9D8B030D-6E8A-4147-A177-3AD203B41FA5}">
                      <a16:colId xmlns:a16="http://schemas.microsoft.com/office/drawing/2014/main" val="1699123078"/>
                    </a:ext>
                  </a:extLst>
                </a:gridCol>
              </a:tblGrid>
              <a:tr h="275993">
                <a:tc>
                  <a:txBody>
                    <a:bodyPr/>
                    <a:lstStyle/>
                    <a:p>
                      <a:pPr lvl="1" algn="ctr" fontAlgn="t"/>
                      <a:r>
                        <a:rPr lang="en-IN" sz="1800" b="1" u="none" strike="noStrike">
                          <a:effectLst/>
                        </a:rPr>
                        <a:t>Method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R="7620" marT="762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t"/>
                      <a:r>
                        <a:rPr lang="en-IN" sz="1800" b="1" u="none" strike="noStrike" dirty="0"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79561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append()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Adds an element at the end of the list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37705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clear()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Removes all the elements from the list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90846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copy()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Returns a copy of the list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08240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 dirty="0">
                          <a:effectLst/>
                        </a:rPr>
                        <a:t>count()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Returns the number of elements with the specified value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45685"/>
                  </a:ext>
                </a:extLst>
              </a:tr>
              <a:tr h="323055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 dirty="0">
                          <a:effectLst/>
                        </a:rPr>
                        <a:t>extend()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Add the elements of a list (or any </a:t>
                      </a:r>
                      <a:r>
                        <a:rPr lang="en-IN" sz="1800" u="none" strike="noStrike" dirty="0" err="1">
                          <a:effectLst/>
                        </a:rPr>
                        <a:t>iterable</a:t>
                      </a:r>
                      <a:r>
                        <a:rPr lang="en-IN" sz="1800" u="none" strike="noStrike" dirty="0">
                          <a:effectLst/>
                        </a:rPr>
                        <a:t>), to the end of the current list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95565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index()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Returns the index of the first element with the specified value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5803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insert()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Adds an element at the specified position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97431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pop()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Removes the element at the specified position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67026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remove()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Removes the item with the specified value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14307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reverse()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Reverses the order of the list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344034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 dirty="0">
                          <a:effectLst/>
                        </a:rPr>
                        <a:t>sort()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Sorts the list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9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85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1345</TotalTime>
  <Words>1190</Words>
  <Application>Microsoft Office PowerPoint</Application>
  <PresentationFormat>Widescreen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Verdana</vt:lpstr>
      <vt:lpstr>Circuit</vt:lpstr>
      <vt:lpstr>Python – Basic Syntax</vt:lpstr>
      <vt:lpstr>Identifiers</vt:lpstr>
      <vt:lpstr>naming conventions</vt:lpstr>
      <vt:lpstr>Misc.</vt:lpstr>
      <vt:lpstr>Reserved Words</vt:lpstr>
      <vt:lpstr>Standard Data Types</vt:lpstr>
      <vt:lpstr>Python Strings</vt:lpstr>
      <vt:lpstr>Lists</vt:lpstr>
      <vt:lpstr>List Method</vt:lpstr>
      <vt:lpstr>Tuples</vt:lpstr>
      <vt:lpstr>PowerPoint Presentation</vt:lpstr>
      <vt:lpstr>Dictionary</vt:lpstr>
      <vt:lpstr>Properties of Dictionary Keys</vt:lpstr>
      <vt:lpstr>PowerPoint Presentation</vt:lpstr>
      <vt:lpstr>When to use list vs. tuple vs. dictionary vs. set.</vt:lpstr>
      <vt:lpstr>Lines and Indentation</vt:lpstr>
      <vt:lpstr>Understand __main__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Basic Syntax</dc:title>
  <dc:creator>Naveen.S</dc:creator>
  <cp:lastModifiedBy>Naveen.S</cp:lastModifiedBy>
  <cp:revision>26</cp:revision>
  <dcterms:created xsi:type="dcterms:W3CDTF">2018-09-04T17:29:21Z</dcterms:created>
  <dcterms:modified xsi:type="dcterms:W3CDTF">2018-09-16T07:00:38Z</dcterms:modified>
</cp:coreProperties>
</file>