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Misc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71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try</a:t>
            </a:r>
            <a:r>
              <a:rPr lang="en-IN" dirty="0"/>
              <a:t> block lets </a:t>
            </a:r>
            <a:r>
              <a:rPr lang="en-IN" dirty="0" smtClean="0"/>
              <a:t>test </a:t>
            </a:r>
            <a:r>
              <a:rPr lang="en-IN" dirty="0"/>
              <a:t>a block of code for errors.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except</a:t>
            </a:r>
            <a:r>
              <a:rPr lang="en-IN" dirty="0"/>
              <a:t> block lets </a:t>
            </a:r>
            <a:r>
              <a:rPr lang="en-IN" dirty="0" smtClean="0"/>
              <a:t>handle </a:t>
            </a:r>
            <a:r>
              <a:rPr lang="en-IN" dirty="0"/>
              <a:t>the error.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finally</a:t>
            </a:r>
            <a:r>
              <a:rPr lang="en-IN" dirty="0"/>
              <a:t> block lets </a:t>
            </a:r>
            <a:r>
              <a:rPr lang="en-IN" dirty="0" smtClean="0"/>
              <a:t>execute </a:t>
            </a:r>
            <a:r>
              <a:rPr lang="en-IN" dirty="0"/>
              <a:t>code, regardless of the result of the try- and except blocks.</a:t>
            </a:r>
          </a:p>
        </p:txBody>
      </p:sp>
    </p:spTree>
    <p:extLst>
      <p:ext uri="{BB962C8B-B14F-4D97-AF65-F5344CB8AC3E}">
        <p14:creationId xmlns:p14="http://schemas.microsoft.com/office/powerpoint/2010/main" val="404289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50431"/>
              </p:ext>
            </p:extLst>
          </p:nvPr>
        </p:nvGraphicFramePr>
        <p:xfrm>
          <a:off x="1663336" y="539931"/>
          <a:ext cx="9309463" cy="51265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235">
                  <a:extLst>
                    <a:ext uri="{9D8B030D-6E8A-4147-A177-3AD203B41FA5}">
                      <a16:colId xmlns:a16="http://schemas.microsoft.com/office/drawing/2014/main" val="905492967"/>
                    </a:ext>
                  </a:extLst>
                </a:gridCol>
                <a:gridCol w="8360228">
                  <a:extLst>
                    <a:ext uri="{9D8B030D-6E8A-4147-A177-3AD203B41FA5}">
                      <a16:colId xmlns:a16="http://schemas.microsoft.com/office/drawing/2014/main" val="3934197034"/>
                    </a:ext>
                  </a:extLst>
                </a:gridCol>
              </a:tblGrid>
              <a:tr h="348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Sr.No</a:t>
                      </a:r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353" marR="5353" marT="5353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 Name &amp; Description</a:t>
                      </a:r>
                    </a:p>
                  </a:txBody>
                  <a:tcPr marL="5353" marR="5353" marT="5353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18499"/>
                  </a:ext>
                </a:extLst>
              </a:tr>
              <a:tr h="15273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353" marR="5353" marT="5353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94652829"/>
                  </a:ext>
                </a:extLst>
              </a:tr>
              <a:tr h="15909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class for all exceptions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1730723942"/>
                  </a:ext>
                </a:extLst>
              </a:tr>
              <a:tr h="15273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353" marR="5353" marT="5353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StopIteration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359659184"/>
                  </a:ext>
                </a:extLst>
              </a:tr>
              <a:tr h="3500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the next() method of an iterator does not point to any object.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3268680184"/>
                  </a:ext>
                </a:extLst>
              </a:tr>
              <a:tr h="15273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353" marR="5353" marT="5353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SystemExit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212719833"/>
                  </a:ext>
                </a:extLst>
              </a:tr>
              <a:tr h="15909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by the sys.exit() function.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722948753"/>
                  </a:ext>
                </a:extLst>
              </a:tr>
              <a:tr h="15273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353" marR="5353" marT="5353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StandardError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2338310298"/>
                  </a:ext>
                </a:extLst>
              </a:tr>
              <a:tr h="3500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class for all built-in exceptions except StopIteration and SystemExit.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3832011666"/>
                  </a:ext>
                </a:extLst>
              </a:tr>
              <a:tr h="15273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353" marR="5353" marT="5353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ArithmeticError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3138746276"/>
                  </a:ext>
                </a:extLst>
              </a:tr>
              <a:tr h="2354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class for all errors that occur for numeric calculation.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1465816865"/>
                  </a:ext>
                </a:extLst>
              </a:tr>
              <a:tr h="15273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353" marR="5353" marT="5353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OverflowError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2630593134"/>
                  </a:ext>
                </a:extLst>
              </a:tr>
              <a:tr h="2481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a calculation exceeds maximum limit for a numeric type.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1301125958"/>
                  </a:ext>
                </a:extLst>
              </a:tr>
              <a:tr h="15273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353" marR="5353" marT="5353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FloatingPointError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3773822826"/>
                  </a:ext>
                </a:extLst>
              </a:tr>
              <a:tr h="2354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a floating point calculation fails.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3401444980"/>
                  </a:ext>
                </a:extLst>
              </a:tr>
              <a:tr h="15273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353" marR="5353" marT="5353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ZeroDivisionError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2490344054"/>
                  </a:ext>
                </a:extLst>
              </a:tr>
              <a:tr h="3500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division or modulo by zero takes place for all numeric types.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3725748219"/>
                  </a:ext>
                </a:extLst>
              </a:tr>
              <a:tr h="15273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353" marR="5353" marT="5353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AssertionError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4198681959"/>
                  </a:ext>
                </a:extLst>
              </a:tr>
              <a:tr h="2354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in case of failure of the Assert statement.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305594962"/>
                  </a:ext>
                </a:extLst>
              </a:tr>
              <a:tr h="15273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353" marR="5353" marT="5353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AttributeError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4057065468"/>
                  </a:ext>
                </a:extLst>
              </a:tr>
              <a:tr h="2481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in case of failure of attribute reference or assignment.</a:t>
                      </a:r>
                    </a:p>
                  </a:txBody>
                  <a:tcPr marL="5353" marR="5353" marT="5353" marB="0" anchor="ctr"/>
                </a:tc>
                <a:extLst>
                  <a:ext uri="{0D108BD9-81ED-4DB2-BD59-A6C34878D82A}">
                    <a16:rowId xmlns:a16="http://schemas.microsoft.com/office/drawing/2014/main" val="87121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74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24258"/>
              </p:ext>
            </p:extLst>
          </p:nvPr>
        </p:nvGraphicFramePr>
        <p:xfrm>
          <a:off x="1968137" y="513803"/>
          <a:ext cx="8891452" cy="6077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408">
                  <a:extLst>
                    <a:ext uri="{9D8B030D-6E8A-4147-A177-3AD203B41FA5}">
                      <a16:colId xmlns:a16="http://schemas.microsoft.com/office/drawing/2014/main" val="338331947"/>
                    </a:ext>
                  </a:extLst>
                </a:gridCol>
                <a:gridCol w="7954044">
                  <a:extLst>
                    <a:ext uri="{9D8B030D-6E8A-4147-A177-3AD203B41FA5}">
                      <a16:colId xmlns:a16="http://schemas.microsoft.com/office/drawing/2014/main" val="4162549203"/>
                    </a:ext>
                  </a:extLst>
                </a:gridCol>
              </a:tblGrid>
              <a:tr h="16728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Sr.No.</a:t>
                      </a:r>
                    </a:p>
                  </a:txBody>
                  <a:tcPr marL="4460" marR="4460" marT="446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 Name &amp; Description</a:t>
                      </a:r>
                    </a:p>
                  </a:txBody>
                  <a:tcPr marL="4460" marR="4460" marT="446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943555"/>
                  </a:ext>
                </a:extLst>
              </a:tr>
              <a:tr h="160594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4460" marR="4460" marT="4460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EOFError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1010760792"/>
                  </a:ext>
                </a:extLst>
              </a:tr>
              <a:tr h="48847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there is no input from either the </a:t>
                      </a:r>
                      <a:r>
                        <a:rPr lang="en-IN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raw_input</a:t>
                      </a:r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or input() function and the end of file is reached.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2753904477"/>
                  </a:ext>
                </a:extLst>
              </a:tr>
              <a:tr h="160594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460" marR="4460" marT="4460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ImportError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2480721540"/>
                  </a:ext>
                </a:extLst>
              </a:tr>
              <a:tr h="24758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an import statement fails.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2943697899"/>
                  </a:ext>
                </a:extLst>
              </a:tr>
              <a:tr h="160594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4460" marR="4460" marT="4460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KeyboardInterrupt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3450157779"/>
                  </a:ext>
                </a:extLst>
              </a:tr>
              <a:tr h="36802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the user interrupts program execution, usually by pressing </a:t>
                      </a:r>
                      <a:r>
                        <a:rPr lang="en-IN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Ctrl+c</a:t>
                      </a:r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4091793481"/>
                  </a:ext>
                </a:extLst>
              </a:tr>
              <a:tr h="160594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4460" marR="4460" marT="4460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LookupError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153011386"/>
                  </a:ext>
                </a:extLst>
              </a:tr>
              <a:tr h="1672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class for all lookup errors.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2366337326"/>
                  </a:ext>
                </a:extLst>
              </a:tr>
              <a:tr h="160594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4460" marR="4460" marT="4460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IndexError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4116863661"/>
                  </a:ext>
                </a:extLst>
              </a:tr>
              <a:tr h="24758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an index is not found in a sequence.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3475499562"/>
                  </a:ext>
                </a:extLst>
              </a:tr>
              <a:tr h="160594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4460" marR="4460" marT="4460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3442133546"/>
                  </a:ext>
                </a:extLst>
              </a:tr>
              <a:tr h="24758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the specified key is not found in the dictionary.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1367872811"/>
                  </a:ext>
                </a:extLst>
              </a:tr>
              <a:tr h="160594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4460" marR="4460" marT="4460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NameError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2371184339"/>
                  </a:ext>
                </a:extLst>
              </a:tr>
              <a:tr h="36802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an identifier is not found in the local or global namespace.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2418179777"/>
                  </a:ext>
                </a:extLst>
              </a:tr>
              <a:tr h="160594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4460" marR="4460" marT="4460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UnboundLocalError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959098111"/>
                  </a:ext>
                </a:extLst>
              </a:tr>
              <a:tr h="48847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trying to access a local variable in a function or method but no value has been assigned to it.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2840685469"/>
                  </a:ext>
                </a:extLst>
              </a:tr>
              <a:tr h="160594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4460" marR="4460" marT="4460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EnvironmentError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1137721884"/>
                  </a:ext>
                </a:extLst>
              </a:tr>
              <a:tr h="36802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class for all exceptions that occur outside the Python environment.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3420491237"/>
                  </a:ext>
                </a:extLst>
              </a:tr>
              <a:tr h="160594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4460" marR="4460" marT="4460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IOError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1774085126"/>
                  </a:ext>
                </a:extLst>
              </a:tr>
              <a:tr h="60891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an input/ output operation fails, such as the print statement or the open() function when trying to open a file that does not exist.</a:t>
                      </a:r>
                    </a:p>
                  </a:txBody>
                  <a:tcPr marL="4460" marR="4460" marT="4460" marB="0" anchor="ctr"/>
                </a:tc>
                <a:extLst>
                  <a:ext uri="{0D108BD9-81ED-4DB2-BD59-A6C34878D82A}">
                    <a16:rowId xmlns:a16="http://schemas.microsoft.com/office/drawing/2014/main" val="44700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2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59189"/>
              </p:ext>
            </p:extLst>
          </p:nvPr>
        </p:nvGraphicFramePr>
        <p:xfrm>
          <a:off x="1733005" y="452847"/>
          <a:ext cx="9501052" cy="60474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692">
                  <a:extLst>
                    <a:ext uri="{9D8B030D-6E8A-4147-A177-3AD203B41FA5}">
                      <a16:colId xmlns:a16="http://schemas.microsoft.com/office/drawing/2014/main" val="2714527740"/>
                    </a:ext>
                  </a:extLst>
                </a:gridCol>
                <a:gridCol w="8595360">
                  <a:extLst>
                    <a:ext uri="{9D8B030D-6E8A-4147-A177-3AD203B41FA5}">
                      <a16:colId xmlns:a16="http://schemas.microsoft.com/office/drawing/2014/main" val="316934327"/>
                    </a:ext>
                  </a:extLst>
                </a:gridCol>
              </a:tblGrid>
              <a:tr h="2375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Sr.No.</a:t>
                      </a:r>
                    </a:p>
                  </a:txBody>
                  <a:tcPr marL="4737" marR="4737" marT="4737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 Name &amp; Description</a:t>
                      </a:r>
                    </a:p>
                  </a:txBody>
                  <a:tcPr marL="4737" marR="4737" marT="4737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6069"/>
                  </a:ext>
                </a:extLst>
              </a:tr>
              <a:tr h="16956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21</a:t>
                      </a:r>
                      <a:endParaRPr lang="en-IN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>
                          <a:effectLst/>
                        </a:rPr>
                        <a:t>IOError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3707296400"/>
                  </a:ext>
                </a:extLst>
              </a:tr>
              <a:tr h="2798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>
                          <a:effectLst/>
                        </a:rPr>
                        <a:t>Raised for operating system-related errors.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1717163367"/>
                  </a:ext>
                </a:extLst>
              </a:tr>
              <a:tr h="16956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22</a:t>
                      </a:r>
                      <a:endParaRPr lang="en-IN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>
                          <a:effectLst/>
                        </a:rPr>
                        <a:t>SyntaxError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563698712"/>
                  </a:ext>
                </a:extLst>
              </a:tr>
              <a:tr h="2798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>
                          <a:effectLst/>
                        </a:rPr>
                        <a:t>Raised when there is an error in Python syntax.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2619589791"/>
                  </a:ext>
                </a:extLst>
              </a:tr>
              <a:tr h="16956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23</a:t>
                      </a:r>
                      <a:endParaRPr lang="en-IN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>
                          <a:effectLst/>
                        </a:rPr>
                        <a:t>IndentationError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367262948"/>
                  </a:ext>
                </a:extLst>
              </a:tr>
              <a:tr h="2798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>
                          <a:effectLst/>
                        </a:rPr>
                        <a:t>Raised when indentation is not specified properly.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3401040528"/>
                  </a:ext>
                </a:extLst>
              </a:tr>
              <a:tr h="16956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24</a:t>
                      </a:r>
                      <a:endParaRPr lang="en-IN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dirty="0" err="1">
                          <a:effectLst/>
                        </a:rPr>
                        <a:t>SystemError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3254774607"/>
                  </a:ext>
                </a:extLst>
              </a:tr>
              <a:tr h="5525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>
                          <a:effectLst/>
                        </a:rPr>
                        <a:t>Raised when the interpreter finds an internal problem, but when this error is encountered the Python interpreter does not exit.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1537884311"/>
                  </a:ext>
                </a:extLst>
              </a:tr>
              <a:tr h="16956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25</a:t>
                      </a:r>
                      <a:endParaRPr lang="en-IN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>
                          <a:effectLst/>
                        </a:rPr>
                        <a:t>SystemExit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4275887804"/>
                  </a:ext>
                </a:extLst>
              </a:tr>
              <a:tr h="6429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>
                          <a:effectLst/>
                        </a:rPr>
                        <a:t>Raised when Python interpreter is quit by using the sys.exit() function. If not handled in the code, causes the interpreter to exit.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458039167"/>
                  </a:ext>
                </a:extLst>
              </a:tr>
              <a:tr h="16956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26</a:t>
                      </a:r>
                      <a:endParaRPr lang="en-IN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>
                          <a:effectLst/>
                        </a:rPr>
                        <a:t>TypeError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500635709"/>
                  </a:ext>
                </a:extLst>
              </a:tr>
              <a:tr h="4161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>
                          <a:effectLst/>
                        </a:rPr>
                        <a:t>Raised when an operation or function is attempted that is invalid for the specified data type.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4047688256"/>
                  </a:ext>
                </a:extLst>
              </a:tr>
              <a:tr h="16956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27</a:t>
                      </a:r>
                      <a:endParaRPr lang="en-IN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>
                          <a:effectLst/>
                        </a:rPr>
                        <a:t>ValueError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4054986181"/>
                  </a:ext>
                </a:extLst>
              </a:tr>
              <a:tr h="5525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>
                          <a:effectLst/>
                        </a:rPr>
                        <a:t>Raised when the built-in function for a data type has the valid type of arguments, but the arguments have invalid values specified.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3773046657"/>
                  </a:ext>
                </a:extLst>
              </a:tr>
              <a:tr h="16956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28</a:t>
                      </a:r>
                      <a:endParaRPr lang="en-IN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>
                          <a:effectLst/>
                        </a:rPr>
                        <a:t>RuntimeError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3887249482"/>
                  </a:ext>
                </a:extLst>
              </a:tr>
              <a:tr h="2798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>
                          <a:effectLst/>
                        </a:rPr>
                        <a:t>Raised when a generated error does not fall into any category.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1961000172"/>
                  </a:ext>
                </a:extLst>
              </a:tr>
              <a:tr h="16956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29</a:t>
                      </a:r>
                      <a:endParaRPr lang="en-IN" sz="14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>
                          <a:effectLst/>
                        </a:rPr>
                        <a:t>NotImplementedError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4083767278"/>
                  </a:ext>
                </a:extLst>
              </a:tr>
              <a:tr h="5525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N" sz="1400" u="none" strike="noStrike" dirty="0">
                          <a:effectLst/>
                        </a:rPr>
                        <a:t>Raised when an abstract method that needs to be implemented in an inherited class is not actually implemented.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37" marR="4737" marT="4737" marB="0" anchor="ctr"/>
                </a:tc>
                <a:extLst>
                  <a:ext uri="{0D108BD9-81ED-4DB2-BD59-A6C34878D82A}">
                    <a16:rowId xmlns:a16="http://schemas.microsoft.com/office/drawing/2014/main" val="359672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29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Datetime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date in Python is not a data type of its own, but we can import a module named </a:t>
            </a:r>
            <a:r>
              <a:rPr lang="en-IN" dirty="0" err="1"/>
              <a:t>datetime</a:t>
            </a:r>
            <a:r>
              <a:rPr lang="en-IN" dirty="0"/>
              <a:t> to work with dates as date objects.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37360" y="3538090"/>
            <a:ext cx="5699760" cy="107721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today_datetime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datetime.datetime.now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today_datetime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815494"/>
              </p:ext>
            </p:extLst>
          </p:nvPr>
        </p:nvGraphicFramePr>
        <p:xfrm>
          <a:off x="3039292" y="740211"/>
          <a:ext cx="7045234" cy="5843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3816">
                  <a:extLst>
                    <a:ext uri="{9D8B030D-6E8A-4147-A177-3AD203B41FA5}">
                      <a16:colId xmlns:a16="http://schemas.microsoft.com/office/drawing/2014/main" val="375369132"/>
                    </a:ext>
                  </a:extLst>
                </a:gridCol>
                <a:gridCol w="6091418">
                  <a:extLst>
                    <a:ext uri="{9D8B030D-6E8A-4147-A177-3AD203B41FA5}">
                      <a16:colId xmlns:a16="http://schemas.microsoft.com/office/drawing/2014/main" val="1546133013"/>
                    </a:ext>
                  </a:extLst>
                </a:gridCol>
              </a:tblGrid>
              <a:tr h="1946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Directive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06443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 dirty="0">
                          <a:effectLst/>
                        </a:rPr>
                        <a:t>Weekday, short version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5277774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Weekday, full version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6390028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%w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Weekday as a number 0-6, 0 is Sunday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075401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>
                          <a:effectLst/>
                        </a:rPr>
                        <a:t>%d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Day of month 01-31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9362967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>
                          <a:effectLst/>
                        </a:rPr>
                        <a:t>%b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Month name, short version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1563028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 dirty="0">
                          <a:effectLst/>
                        </a:rPr>
                        <a:t>Month name, full version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811950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 dirty="0">
                          <a:effectLst/>
                        </a:rPr>
                        <a:t>Month as a number 01-12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4157528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>
                          <a:effectLst/>
                        </a:rPr>
                        <a:t>%y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Year, short version, without century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3378872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Year, full version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357750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>
                          <a:effectLst/>
                        </a:rPr>
                        <a:t>%H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Hour 00-23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9165995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Hour 00-12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835524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AM/PM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019959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Minute 00-59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4836549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Second 00-59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2140551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%f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Microsecond 000000-999999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3097484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%z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UTC offset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8541318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%Z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Timezone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0824550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%j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Day number of year 001-366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9333734"/>
                  </a:ext>
                </a:extLst>
              </a:tr>
              <a:tr h="365028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%U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Week number of year, Sunday as the first day of week, 00-53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488975"/>
                  </a:ext>
                </a:extLst>
              </a:tr>
              <a:tr h="365028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%W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Week number of year, Monday as the first day of week, 00-53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9397612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%c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Local version of date and time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4834833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Local version of date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9407742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Local version of time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7676879"/>
                  </a:ext>
                </a:extLst>
              </a:tr>
              <a:tr h="194682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u="none" strike="noStrike" dirty="0">
                          <a:effectLst/>
                        </a:rPr>
                        <a:t>%%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 dirty="0">
                          <a:effectLst/>
                        </a:rPr>
                        <a:t>A % character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325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407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82</TotalTime>
  <Words>709</Words>
  <Application>Microsoft Office PowerPoint</Application>
  <PresentationFormat>Widescreen</PresentationFormat>
  <Paragraphs>153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Franklin Gothic Book</vt:lpstr>
      <vt:lpstr>Verdana</vt:lpstr>
      <vt:lpstr>Crop</vt:lpstr>
      <vt:lpstr>Misc</vt:lpstr>
      <vt:lpstr>Exception Handling</vt:lpstr>
      <vt:lpstr>PowerPoint Presentation</vt:lpstr>
      <vt:lpstr>PowerPoint Presentation</vt:lpstr>
      <vt:lpstr>PowerPoint Presentation</vt:lpstr>
      <vt:lpstr>Datetime</vt:lpstr>
      <vt:lpstr>PowerPoint Presentation</vt:lpstr>
    </vt:vector>
  </TitlesOfParts>
  <Company>Delta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</dc:title>
  <dc:creator>Naveen.S</dc:creator>
  <cp:lastModifiedBy>Naveen.S</cp:lastModifiedBy>
  <cp:revision>5</cp:revision>
  <dcterms:created xsi:type="dcterms:W3CDTF">2018-09-23T13:25:49Z</dcterms:created>
  <dcterms:modified xsi:type="dcterms:W3CDTF">2018-09-23T14:48:33Z</dcterms:modified>
</cp:coreProperties>
</file>